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8"/>
  </p:notesMasterIdLst>
  <p:handoutMasterIdLst>
    <p:handoutMasterId r:id="rId19"/>
  </p:handoutMasterIdLst>
  <p:sldIdLst>
    <p:sldId id="353" r:id="rId2"/>
    <p:sldId id="363" r:id="rId3"/>
    <p:sldId id="277" r:id="rId4"/>
    <p:sldId id="362" r:id="rId5"/>
    <p:sldId id="367" r:id="rId6"/>
    <p:sldId id="364" r:id="rId7"/>
    <p:sldId id="368" r:id="rId8"/>
    <p:sldId id="369" r:id="rId9"/>
    <p:sldId id="371" r:id="rId10"/>
    <p:sldId id="378" r:id="rId11"/>
    <p:sldId id="372" r:id="rId12"/>
    <p:sldId id="375" r:id="rId13"/>
    <p:sldId id="377" r:id="rId14"/>
    <p:sldId id="373" r:id="rId15"/>
    <p:sldId id="365" r:id="rId16"/>
    <p:sldId id="366" r:id="rId17"/>
  </p:sldIdLst>
  <p:sldSz cx="9144000" cy="6858000" type="screen4x3"/>
  <p:notesSz cx="7315200" cy="9601200"/>
  <p:custDataLst>
    <p:tags r:id="rId2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2987"/>
    <a:srgbClr val="BC8FDD"/>
    <a:srgbClr val="7030A0"/>
    <a:srgbClr val="800080"/>
    <a:srgbClr val="CCECFF"/>
    <a:srgbClr val="000000"/>
    <a:srgbClr val="FF0000"/>
    <a:srgbClr val="A50021"/>
    <a:srgbClr val="969696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9083" autoAdjust="0"/>
    <p:restoredTop sz="83236" autoAdjust="0"/>
  </p:normalViewPr>
  <p:slideViewPr>
    <p:cSldViewPr snapToGrid="0">
      <p:cViewPr>
        <p:scale>
          <a:sx n="79" d="100"/>
          <a:sy n="79" d="100"/>
        </p:scale>
        <p:origin x="-672" y="-8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1674" y="-84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RUTSRDC091140.RUTHERFOORD.COM\Groups\KSPH%20partners\Clients\Albemarle%20County\Albemarle%20County\Benchmarking%20121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RUTSRDC091140.RUTHERFOORD.COM\Groups\KSPH%20partners\Clients\Albemarle%20County\Albemarle%20County\Benchmarking%20121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RUTSRDC091140.RUTHERFOORD.COM\Groups\KSPH%20partners\Clients\Albemarle%20County\Albemarle%20County\Benchmarking%20121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RUTSRDC091140.RUTHERFOORD.COM\Groups\KSPH%20partners\Clients\Albemarle%20County\Albemarle%20County\Benchmarking%2012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algn="ctr">
              <a:defRPr sz="1800" b="1"/>
            </a:pPr>
            <a:r>
              <a:rPr lang="en-US" sz="1800" b="1" dirty="0"/>
              <a:t>Physician </a:t>
            </a:r>
            <a:r>
              <a:rPr lang="en-US" sz="1800" b="1" dirty="0" smtClean="0"/>
              <a:t>Co-Payments</a:t>
            </a:r>
            <a:endParaRPr lang="en-US" sz="1800" b="1" dirty="0"/>
          </a:p>
        </c:rich>
      </c:tx>
      <c:layout>
        <c:manualLayout>
          <c:xMode val="edge"/>
          <c:yMode val="edge"/>
          <c:x val="0.22682866104502888"/>
          <c:y val="7.6380840536742198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8.0135834063097725E-2"/>
          <c:y val="0.18015583739163424"/>
          <c:w val="0.9046433696630386"/>
          <c:h val="0.4647781372201108"/>
        </c:manualLayout>
      </c:layout>
      <c:barChart>
        <c:barDir val="col"/>
        <c:grouping val="clustered"/>
        <c:ser>
          <c:idx val="0"/>
          <c:order val="0"/>
          <c:tx>
            <c:strRef>
              <c:f>Benefits!$L$3</c:f>
              <c:strCache>
                <c:ptCount val="1"/>
                <c:pt idx="0">
                  <c:v>PCP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spPr>
              <a:noFill/>
              <a:ln w="25400">
                <a:noFill/>
              </a:ln>
            </c:spPr>
            <c:showVal val="1"/>
          </c:dLbls>
          <c:cat>
            <c:strRef>
              <c:f>Benefits!$K$4:$K$7</c:f>
              <c:strCache>
                <c:ptCount val="4"/>
                <c:pt idx="0">
                  <c:v>Mercer 2011 Survey
(2010 data) Govt 500+</c:v>
                </c:pt>
                <c:pt idx="1">
                  <c:v>Kaiser 2012 Survey
(2011 data) 200+ Ees</c:v>
                </c:pt>
                <c:pt idx="2">
                  <c:v>Albemarle
Plus Plan (10/12)</c:v>
                </c:pt>
                <c:pt idx="3">
                  <c:v>Albemarle
Basic Plan (10/12)</c:v>
                </c:pt>
              </c:strCache>
            </c:strRef>
          </c:cat>
          <c:val>
            <c:numRef>
              <c:f>Benefits!$L$4:$L$7</c:f>
              <c:numCache>
                <c:formatCode>"$"#,##0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15</c:v>
                </c:pt>
                <c:pt idx="3">
                  <c:v>25</c:v>
                </c:pt>
              </c:numCache>
            </c:numRef>
          </c:val>
        </c:ser>
        <c:ser>
          <c:idx val="1"/>
          <c:order val="1"/>
          <c:tx>
            <c:strRef>
              <c:f>Benefits!$M$3</c:f>
              <c:strCache>
                <c:ptCount val="1"/>
                <c:pt idx="0">
                  <c:v>Specialist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delete val="1"/>
            </c:dLbl>
            <c:spPr>
              <a:noFill/>
              <a:ln w="25400">
                <a:noFill/>
              </a:ln>
            </c:spPr>
            <c:showVal val="1"/>
          </c:dLbls>
          <c:cat>
            <c:strRef>
              <c:f>Benefits!$K$4:$K$7</c:f>
              <c:strCache>
                <c:ptCount val="4"/>
                <c:pt idx="0">
                  <c:v>Mercer 2011 Survey
(2010 data) Govt 500+</c:v>
                </c:pt>
                <c:pt idx="1">
                  <c:v>Kaiser 2012 Survey
(2011 data) 200+ Ees</c:v>
                </c:pt>
                <c:pt idx="2">
                  <c:v>Albemarle
Plus Plan (10/12)</c:v>
                </c:pt>
                <c:pt idx="3">
                  <c:v>Albemarle
Basic Plan (10/12)</c:v>
                </c:pt>
              </c:strCache>
            </c:strRef>
          </c:cat>
          <c:val>
            <c:numRef>
              <c:f>Benefits!$M$4:$M$7</c:f>
              <c:numCache>
                <c:formatCode>"$"#,##0</c:formatCode>
                <c:ptCount val="4"/>
                <c:pt idx="0">
                  <c:v>0</c:v>
                </c:pt>
                <c:pt idx="1">
                  <c:v>36</c:v>
                </c:pt>
                <c:pt idx="2">
                  <c:v>30</c:v>
                </c:pt>
                <c:pt idx="3">
                  <c:v>40</c:v>
                </c:pt>
              </c:numCache>
            </c:numRef>
          </c:val>
        </c:ser>
        <c:axId val="118197248"/>
        <c:axId val="118387456"/>
      </c:barChart>
      <c:catAx>
        <c:axId val="118197248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18387456"/>
        <c:crosses val="autoZero"/>
        <c:auto val="1"/>
        <c:lblAlgn val="ctr"/>
        <c:lblOffset val="100"/>
        <c:tickLblSkip val="1"/>
        <c:tickMarkSkip val="1"/>
      </c:catAx>
      <c:valAx>
        <c:axId val="118387456"/>
        <c:scaling>
          <c:orientation val="minMax"/>
          <c:max val="60"/>
        </c:scaling>
        <c:axPos val="l"/>
        <c:majorGridlines>
          <c:spPr>
            <a:ln w="3175">
              <a:solidFill>
                <a:schemeClr val="bg1"/>
              </a:solidFill>
              <a:prstDash val="sysDot"/>
            </a:ln>
          </c:spPr>
        </c:majorGridlines>
        <c:numFmt formatCode="&quot;$&quot;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18197248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29650427573603033"/>
          <c:y val="0.89689876159756121"/>
          <c:w val="0.36116928352348082"/>
          <c:h val="7.939779175647807E-2"/>
        </c:manualLayout>
      </c:layout>
      <c:spPr>
        <a:solidFill>
          <a:srgbClr val="FFFFFF"/>
        </a:solidFill>
        <a:ln w="3175">
          <a:solidFill>
            <a:schemeClr val="bg1"/>
          </a:solidFill>
          <a:prstDash val="solid"/>
        </a:ln>
      </c:sp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000" b="1"/>
            </a:pPr>
            <a:r>
              <a:rPr lang="en-US" sz="2000" b="1"/>
              <a:t>Out-of-Pocket Maximum</a:t>
            </a:r>
          </a:p>
        </c:rich>
      </c:tx>
      <c:layout>
        <c:manualLayout>
          <c:xMode val="edge"/>
          <c:yMode val="edge"/>
          <c:x val="0.13921433033753777"/>
          <c:y val="5.0749058435915886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8.0981595092024544E-2"/>
          <c:y val="0.17406515953214974"/>
          <c:w val="0.84387726638772664"/>
          <c:h val="0.47880112624722182"/>
        </c:manualLayout>
      </c:layout>
      <c:barChart>
        <c:barDir val="col"/>
        <c:grouping val="clustered"/>
        <c:ser>
          <c:idx val="0"/>
          <c:order val="0"/>
          <c:tx>
            <c:strRef>
              <c:f>Benefits!$L$15</c:f>
              <c:strCache>
                <c:ptCount val="1"/>
                <c:pt idx="0">
                  <c:v>Single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spPr>
              <a:noFill/>
              <a:ln w="25400">
                <a:noFill/>
              </a:ln>
            </c:spPr>
            <c:showVal val="1"/>
          </c:dLbls>
          <c:cat>
            <c:strRef>
              <c:f>Benefits!$K$16:$K$19</c:f>
              <c:strCache>
                <c:ptCount val="4"/>
                <c:pt idx="0">
                  <c:v>Mercer 2011 Survey
(2010 data) Govt 500+</c:v>
                </c:pt>
                <c:pt idx="1">
                  <c:v>Kaiser 2012 Survey
(2011 data) 200+ Ees</c:v>
                </c:pt>
                <c:pt idx="2">
                  <c:v>Albemarle
Plus Plan (10/12)</c:v>
                </c:pt>
                <c:pt idx="3">
                  <c:v>Albemarle
Basic Plan (10/12)</c:v>
                </c:pt>
              </c:strCache>
            </c:strRef>
          </c:cat>
          <c:val>
            <c:numRef>
              <c:f>Benefits!$L$16:$L$19</c:f>
              <c:numCache>
                <c:formatCode>"$"#,##0_);[Red]\("$"#,##0\)</c:formatCode>
                <c:ptCount val="4"/>
                <c:pt idx="0">
                  <c:v>2000</c:v>
                </c:pt>
                <c:pt idx="1">
                  <c:v>2000</c:v>
                </c:pt>
                <c:pt idx="2" formatCode="&quot;$&quot;#,##0">
                  <c:v>2000</c:v>
                </c:pt>
                <c:pt idx="3" formatCode="&quot;$&quot;#,##0">
                  <c:v>2500</c:v>
                </c:pt>
              </c:numCache>
            </c:numRef>
          </c:val>
        </c:ser>
        <c:ser>
          <c:idx val="1"/>
          <c:order val="1"/>
          <c:tx>
            <c:strRef>
              <c:f>Benefits!$M$15</c:f>
              <c:strCache>
                <c:ptCount val="1"/>
                <c:pt idx="0">
                  <c:v>Family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Lbls>
            <c:spPr>
              <a:noFill/>
              <a:ln w="25400">
                <a:noFill/>
              </a:ln>
            </c:spPr>
            <c:showVal val="1"/>
          </c:dLbls>
          <c:cat>
            <c:strRef>
              <c:f>Benefits!$K$16:$K$19</c:f>
              <c:strCache>
                <c:ptCount val="4"/>
                <c:pt idx="0">
                  <c:v>Mercer 2011 Survey
(2010 data) Govt 500+</c:v>
                </c:pt>
                <c:pt idx="1">
                  <c:v>Kaiser 2012 Survey
(2011 data) 200+ Ees</c:v>
                </c:pt>
                <c:pt idx="2">
                  <c:v>Albemarle
Plus Plan (10/12)</c:v>
                </c:pt>
                <c:pt idx="3">
                  <c:v>Albemarle
Basic Plan (10/12)</c:v>
                </c:pt>
              </c:strCache>
            </c:strRef>
          </c:cat>
          <c:val>
            <c:numRef>
              <c:f>Benefits!$M$16:$M$19</c:f>
              <c:numCache>
                <c:formatCode>"$"#,##0_);[Red]\("$"#,##0\)</c:formatCode>
                <c:ptCount val="4"/>
                <c:pt idx="0">
                  <c:v>4000</c:v>
                </c:pt>
                <c:pt idx="1">
                  <c:v>4000</c:v>
                </c:pt>
                <c:pt idx="2">
                  <c:v>4000</c:v>
                </c:pt>
                <c:pt idx="3">
                  <c:v>5000</c:v>
                </c:pt>
              </c:numCache>
            </c:numRef>
          </c:val>
        </c:ser>
        <c:axId val="118531968"/>
        <c:axId val="118533504"/>
      </c:barChart>
      <c:catAx>
        <c:axId val="118531968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18533504"/>
        <c:crosses val="autoZero"/>
        <c:auto val="1"/>
        <c:lblAlgn val="ctr"/>
        <c:lblOffset val="100"/>
        <c:tickLblSkip val="1"/>
        <c:tickMarkSkip val="1"/>
      </c:catAx>
      <c:valAx>
        <c:axId val="118533504"/>
        <c:scaling>
          <c:orientation val="minMax"/>
          <c:max val="7000"/>
        </c:scaling>
        <c:axPos val="l"/>
        <c:majorGridlines>
          <c:spPr>
            <a:ln w="3175">
              <a:solidFill>
                <a:schemeClr val="bg1"/>
              </a:solidFill>
              <a:prstDash val="sysDash"/>
            </a:ln>
          </c:spPr>
        </c:majorGridlines>
        <c:numFmt formatCode="&quot;$&quot;#,##0_);[Red]\(&quot;$&quot;#,##0\)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18531968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28521764968058239"/>
          <c:y val="0.89736393473400156"/>
          <c:w val="0.42316755860062955"/>
          <c:h val="7.5370020896148887E-2"/>
        </c:manualLayout>
      </c:layout>
      <c:spPr>
        <a:solidFill>
          <a:srgbClr val="FFFFFF"/>
        </a:solidFill>
        <a:ln w="3175">
          <a:solidFill>
            <a:schemeClr val="bg1"/>
          </a:solidFill>
          <a:prstDash val="solid"/>
        </a:ln>
      </c:sp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US" sz="1400" b="1" i="0" u="none" strike="noStrike" kern="1200" baseline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en-US" sz="1400" b="1" i="0" u="none" strike="noStrike" kern="1200" baseline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Percent with Annual Deductibles</a:t>
            </a:r>
          </a:p>
        </c:rich>
      </c:tx>
      <c:layout>
        <c:manualLayout>
          <c:xMode val="edge"/>
          <c:yMode val="edge"/>
          <c:x val="0.25920022719492081"/>
          <c:y val="4.3186859707052674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6.9767483557104853E-2"/>
          <c:y val="0.16043517706579929"/>
          <c:w val="0.88733300062844267"/>
          <c:h val="0.54645022497872597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spPr>
              <a:noFill/>
              <a:ln w="25400">
                <a:noFill/>
              </a:ln>
            </c:spPr>
            <c:showVal val="1"/>
          </c:dLbls>
          <c:cat>
            <c:strRef>
              <c:f>Benefits!$K$20:$K$24</c:f>
              <c:strCache>
                <c:ptCount val="5"/>
                <c:pt idx="0">
                  <c:v>Mercer 2011 Survey
(2010 data) Govt 500+</c:v>
                </c:pt>
                <c:pt idx="1">
                  <c:v>Kaiser 2012 Survey
(2011 data) 200+ Ees</c:v>
                </c:pt>
                <c:pt idx="2">
                  <c:v>Albemarle 2012
Survey (2012 data)</c:v>
                </c:pt>
                <c:pt idx="3">
                  <c:v>Albemarle
Plus Plan (10/12)</c:v>
                </c:pt>
                <c:pt idx="4">
                  <c:v>Albemarle
Basic Plan (10/12)</c:v>
                </c:pt>
              </c:strCache>
            </c:strRef>
          </c:cat>
          <c:val>
            <c:numRef>
              <c:f>Benefits!$L$20:$L$24</c:f>
              <c:numCache>
                <c:formatCode>0%</c:formatCode>
                <c:ptCount val="5"/>
                <c:pt idx="0">
                  <c:v>0.85000000000000064</c:v>
                </c:pt>
                <c:pt idx="1">
                  <c:v>0.63000000000000245</c:v>
                </c:pt>
                <c:pt idx="2">
                  <c:v>0.62000000000000222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axId val="118956032"/>
        <c:axId val="118957568"/>
      </c:barChart>
      <c:catAx>
        <c:axId val="118956032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18957568"/>
        <c:crosses val="autoZero"/>
        <c:auto val="1"/>
        <c:lblAlgn val="ctr"/>
        <c:lblOffset val="100"/>
        <c:tickLblSkip val="1"/>
        <c:tickMarkSkip val="1"/>
      </c:catAx>
      <c:valAx>
        <c:axId val="118957568"/>
        <c:scaling>
          <c:orientation val="minMax"/>
          <c:max val="1"/>
        </c:scaling>
        <c:axPos val="l"/>
        <c:majorGridlines>
          <c:spPr>
            <a:ln w="3175">
              <a:solidFill>
                <a:schemeClr val="bg1"/>
              </a:solidFill>
              <a:prstDash val="sysDash"/>
            </a:ln>
          </c:spPr>
        </c:majorGridlines>
        <c:numFmt formatCode="0%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18956032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b="1"/>
            </a:pPr>
            <a:r>
              <a:rPr lang="en-US" b="1" dirty="0"/>
              <a:t>Prescription Drug </a:t>
            </a:r>
            <a:r>
              <a:rPr lang="en-US" b="1" dirty="0" smtClean="0"/>
              <a:t>Co-Payments</a:t>
            </a:r>
            <a:endParaRPr lang="en-US" b="1" dirty="0"/>
          </a:p>
        </c:rich>
      </c:tx>
      <c:layout>
        <c:manualLayout>
          <c:xMode val="edge"/>
          <c:yMode val="edge"/>
          <c:x val="0.25800762902196595"/>
          <c:y val="3.0297967521242336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8.0981595092024544E-2"/>
          <c:y val="0.17406515953214993"/>
          <c:w val="0.84387726638772664"/>
          <c:h val="0.47880112624722182"/>
        </c:manualLayout>
      </c:layout>
      <c:barChart>
        <c:barDir val="col"/>
        <c:grouping val="clustered"/>
        <c:ser>
          <c:idx val="0"/>
          <c:order val="0"/>
          <c:tx>
            <c:strRef>
              <c:f>'Benefits (2)'!$L$13</c:f>
              <c:strCache>
                <c:ptCount val="1"/>
                <c:pt idx="0">
                  <c:v>1st Tier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spPr>
              <a:noFill/>
              <a:ln w="25400">
                <a:noFill/>
              </a:ln>
            </c:spPr>
            <c:showVal val="1"/>
          </c:dLbls>
          <c:cat>
            <c:strRef>
              <c:f>'Benefits (2)'!$K$14:$K$17</c:f>
              <c:strCache>
                <c:ptCount val="4"/>
                <c:pt idx="0">
                  <c:v>Mercer 2011 Survey
(2010 data) Govt 500+</c:v>
                </c:pt>
                <c:pt idx="1">
                  <c:v>Kaiser 2012 Survey
(2011 data) 200+ Ees</c:v>
                </c:pt>
                <c:pt idx="2">
                  <c:v>Albemarle
Plus Plan (10/12)</c:v>
                </c:pt>
                <c:pt idx="3">
                  <c:v>Albemarle
Basic Plan (10/12)</c:v>
                </c:pt>
              </c:strCache>
            </c:strRef>
          </c:cat>
          <c:val>
            <c:numRef>
              <c:f>'Benefits (2)'!$L$14:$L$17</c:f>
              <c:numCache>
                <c:formatCode>"$"#,##0_);[Red]\("$"#,##0\)</c:formatCode>
                <c:ptCount val="4"/>
                <c:pt idx="0">
                  <c:v>9</c:v>
                </c:pt>
                <c:pt idx="1">
                  <c:v>10</c:v>
                </c:pt>
                <c:pt idx="2" formatCode="&quot;$&quot;#,##0">
                  <c:v>7</c:v>
                </c:pt>
                <c:pt idx="3">
                  <c:v>7</c:v>
                </c:pt>
              </c:numCache>
            </c:numRef>
          </c:val>
        </c:ser>
        <c:ser>
          <c:idx val="1"/>
          <c:order val="1"/>
          <c:tx>
            <c:strRef>
              <c:f>'Benefits (2)'!$M$13</c:f>
              <c:strCache>
                <c:ptCount val="1"/>
                <c:pt idx="0">
                  <c:v>2nd Tier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Lbls>
            <c:spPr>
              <a:noFill/>
              <a:ln w="25400">
                <a:noFill/>
              </a:ln>
            </c:spPr>
            <c:showVal val="1"/>
          </c:dLbls>
          <c:cat>
            <c:strRef>
              <c:f>'Benefits (2)'!$K$14:$K$17</c:f>
              <c:strCache>
                <c:ptCount val="4"/>
                <c:pt idx="0">
                  <c:v>Mercer 2011 Survey
(2010 data) Govt 500+</c:v>
                </c:pt>
                <c:pt idx="1">
                  <c:v>Kaiser 2012 Survey
(2011 data) 200+ Ees</c:v>
                </c:pt>
                <c:pt idx="2">
                  <c:v>Albemarle
Plus Plan (10/12)</c:v>
                </c:pt>
                <c:pt idx="3">
                  <c:v>Albemarle
Basic Plan (10/12)</c:v>
                </c:pt>
              </c:strCache>
            </c:strRef>
          </c:cat>
          <c:val>
            <c:numRef>
              <c:f>'Benefits (2)'!$M$14:$M$17</c:f>
              <c:numCache>
                <c:formatCode>"$"#,##0_);[Red]\("$"#,##0\)</c:formatCode>
                <c:ptCount val="4"/>
                <c:pt idx="0">
                  <c:v>27</c:v>
                </c:pt>
                <c:pt idx="1">
                  <c:v>29</c:v>
                </c:pt>
                <c:pt idx="2">
                  <c:v>30</c:v>
                </c:pt>
                <c:pt idx="3">
                  <c:v>35</c:v>
                </c:pt>
              </c:numCache>
            </c:numRef>
          </c:val>
        </c:ser>
        <c:ser>
          <c:idx val="2"/>
          <c:order val="2"/>
          <c:tx>
            <c:strRef>
              <c:f>'Benefits (2)'!$N$13</c:f>
              <c:strCache>
                <c:ptCount val="1"/>
                <c:pt idx="0">
                  <c:v>3rd Tier</c:v>
                </c:pt>
              </c:strCache>
            </c:strRef>
          </c:tx>
          <c:spPr>
            <a:ln>
              <a:solidFill>
                <a:srgbClr val="000000"/>
              </a:solidFill>
            </a:ln>
          </c:spPr>
          <c:dLbls>
            <c:showVal val="1"/>
          </c:dLbls>
          <c:cat>
            <c:strRef>
              <c:f>'Benefits (2)'!$K$14:$K$17</c:f>
              <c:strCache>
                <c:ptCount val="4"/>
                <c:pt idx="0">
                  <c:v>Mercer 2011 Survey
(2010 data) Govt 500+</c:v>
                </c:pt>
                <c:pt idx="1">
                  <c:v>Kaiser 2012 Survey
(2011 data) 200+ Ees</c:v>
                </c:pt>
                <c:pt idx="2">
                  <c:v>Albemarle
Plus Plan (10/12)</c:v>
                </c:pt>
                <c:pt idx="3">
                  <c:v>Albemarle
Basic Plan (10/12)</c:v>
                </c:pt>
              </c:strCache>
            </c:strRef>
          </c:cat>
          <c:val>
            <c:numRef>
              <c:f>'Benefits (2)'!$N$14:$N$17</c:f>
              <c:numCache>
                <c:formatCode>"$"#,##0_);[Red]\("$"#,##0\)</c:formatCode>
                <c:ptCount val="4"/>
                <c:pt idx="0">
                  <c:v>46</c:v>
                </c:pt>
                <c:pt idx="1">
                  <c:v>51</c:v>
                </c:pt>
                <c:pt idx="2">
                  <c:v>50</c:v>
                </c:pt>
                <c:pt idx="3">
                  <c:v>60</c:v>
                </c:pt>
              </c:numCache>
            </c:numRef>
          </c:val>
        </c:ser>
        <c:axId val="119045504"/>
        <c:axId val="119338112"/>
      </c:barChart>
      <c:catAx>
        <c:axId val="119045504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19338112"/>
        <c:crosses val="autoZero"/>
        <c:auto val="1"/>
        <c:lblAlgn val="ctr"/>
        <c:lblOffset val="100"/>
        <c:tickLblSkip val="1"/>
        <c:tickMarkSkip val="1"/>
      </c:catAx>
      <c:valAx>
        <c:axId val="119338112"/>
        <c:scaling>
          <c:orientation val="minMax"/>
          <c:max val="80"/>
        </c:scaling>
        <c:axPos val="l"/>
        <c:majorGridlines>
          <c:spPr>
            <a:ln w="3175">
              <a:solidFill>
                <a:schemeClr val="bg1"/>
              </a:solidFill>
              <a:prstDash val="sysDash"/>
            </a:ln>
          </c:spPr>
        </c:majorGridlines>
        <c:numFmt formatCode="&quot;$&quot;#,##0_);[Red]\(&quot;$&quot;#,##0\)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19045504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28521764968058239"/>
          <c:y val="0.8322766817341265"/>
          <c:w val="0.48296332890242138"/>
          <c:h val="0.16772331826587342"/>
        </c:manualLayout>
      </c:layout>
      <c:spPr>
        <a:solidFill>
          <a:srgbClr val="FFFFFF"/>
        </a:solidFill>
        <a:ln w="3175">
          <a:solidFill>
            <a:schemeClr val="bg1"/>
          </a:solidFill>
          <a:prstDash val="solid"/>
        </a:ln>
      </c:sp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9" tIns="48320" rIns="96639" bIns="48320" numCol="1" anchor="t" anchorCtr="0" compatLnSpc="1">
            <a:prstTxWarp prst="textNoShape">
              <a:avLst/>
            </a:prstTxWarp>
          </a:bodyPr>
          <a:lstStyle>
            <a:lvl1pPr defTabSz="966788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9" tIns="48320" rIns="96639" bIns="48320" numCol="1" anchor="t" anchorCtr="0" compatLnSpc="1">
            <a:prstTxWarp prst="textNoShape">
              <a:avLst/>
            </a:prstTxWarp>
          </a:bodyPr>
          <a:lstStyle>
            <a:lvl1pPr algn="r" defTabSz="966788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9" tIns="48320" rIns="96639" bIns="48320" numCol="1" anchor="b" anchorCtr="0" compatLnSpc="1">
            <a:prstTxWarp prst="textNoShape">
              <a:avLst/>
            </a:prstTxWarp>
          </a:bodyPr>
          <a:lstStyle>
            <a:lvl1pPr defTabSz="966788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9" tIns="48320" rIns="96639" bIns="48320" numCol="1" anchor="b" anchorCtr="0" compatLnSpc="1">
            <a:prstTxWarp prst="textNoShape">
              <a:avLst/>
            </a:prstTxWarp>
          </a:bodyPr>
          <a:lstStyle>
            <a:lvl1pPr algn="r" defTabSz="966788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647806D-6E6E-454B-AA64-B91F97300D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9" tIns="48320" rIns="96639" bIns="48320" numCol="1" anchor="t" anchorCtr="0" compatLnSpc="1">
            <a:prstTxWarp prst="textNoShape">
              <a:avLst/>
            </a:prstTxWarp>
          </a:bodyPr>
          <a:lstStyle>
            <a:lvl1pPr defTabSz="966788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9" tIns="48320" rIns="96639" bIns="48320" numCol="1" anchor="t" anchorCtr="0" compatLnSpc="1">
            <a:prstTxWarp prst="textNoShape">
              <a:avLst/>
            </a:prstTxWarp>
          </a:bodyPr>
          <a:lstStyle>
            <a:lvl1pPr algn="r" defTabSz="966788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9" tIns="48320" rIns="96639" bIns="483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9" tIns="48320" rIns="96639" bIns="48320" numCol="1" anchor="b" anchorCtr="0" compatLnSpc="1">
            <a:prstTxWarp prst="textNoShape">
              <a:avLst/>
            </a:prstTxWarp>
          </a:bodyPr>
          <a:lstStyle>
            <a:lvl1pPr defTabSz="966788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9" tIns="48320" rIns="96639" bIns="48320" numCol="1" anchor="b" anchorCtr="0" compatLnSpc="1">
            <a:prstTxWarp prst="textNoShape">
              <a:avLst/>
            </a:prstTxWarp>
          </a:bodyPr>
          <a:lstStyle>
            <a:lvl1pPr algn="r" defTabSz="966788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A783508-006E-454A-B98E-290F1C50F1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7F859-C6F9-4491-8BC6-C39C012A326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705E09-5E6E-4063-8D38-DAD082B62213}" type="slidenum">
              <a:rPr lang="en-US" smtClean="0"/>
              <a:pPr>
                <a:defRPr/>
              </a:pPr>
              <a:t>3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HealthCare Executive Committee (HCEC) looks at plan design, premium levels, total cost, reserve balance</a:t>
            </a:r>
          </a:p>
          <a:p>
            <a:pPr eaLnBrk="1" hangingPunct="1"/>
            <a:r>
              <a:rPr lang="en-US" smtClean="0"/>
              <a:t>Plan Design Changes-keep in line with market,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783508-006E-454A-B98E-290F1C50F16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783508-006E-454A-B98E-290F1C50F16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783508-006E-454A-B98E-290F1C50F16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12335" indent="-212335">
              <a:spcBef>
                <a:spcPct val="6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800" dirty="0" smtClean="0"/>
              <a:t>Proposed regulatory guidance is under development</a:t>
            </a:r>
          </a:p>
          <a:p>
            <a:pPr marL="212335" indent="-212335">
              <a:spcBef>
                <a:spcPct val="6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800" dirty="0" smtClean="0"/>
              <a:t>For determining employer size, FT equivalent employees includes sum of monthly PT employee hours divided by 120 hrs/month</a:t>
            </a:r>
          </a:p>
          <a:p>
            <a:pPr marL="212335" indent="-212335">
              <a:spcBef>
                <a:spcPct val="6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800" dirty="0" smtClean="0"/>
              <a:t>Key concerns for employers</a:t>
            </a:r>
          </a:p>
          <a:p>
            <a:pPr marL="530837" lvl="1" indent="-29196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</a:pPr>
            <a:r>
              <a:rPr lang="en-US" sz="1500" dirty="0" smtClean="0"/>
              <a:t>Will “minimum value” include particular benefit mandates/essential health benefits package? </a:t>
            </a:r>
          </a:p>
          <a:p>
            <a:pPr marL="530837" lvl="1" indent="-29196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</a:pPr>
            <a:r>
              <a:rPr lang="en-US" sz="1500" dirty="0" smtClean="0"/>
              <a:t>Will employers or vendors have some sort of attestation about the affordability and minimum value of their plans</a:t>
            </a:r>
          </a:p>
          <a:p>
            <a:pPr marL="530837" lvl="1" indent="-29196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</a:pPr>
            <a:r>
              <a:rPr lang="en-US" sz="1500" dirty="0" smtClean="0"/>
              <a:t>What reporting or other interaction with exchanges might be required?</a:t>
            </a:r>
          </a:p>
          <a:p>
            <a:pPr marL="530837" lvl="1" indent="-29196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</a:pPr>
            <a:r>
              <a:rPr lang="en-US" sz="1500" dirty="0" smtClean="0"/>
              <a:t>Must family members be offered affordable, minimum value plans?</a:t>
            </a:r>
          </a:p>
          <a:p>
            <a:pPr defTabSz="955508"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55A910-AA44-4D3C-A382-8AE18FBAF9E0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F679641-8DFB-4C08-9A6E-E848CD3159A2}" type="slidenum">
              <a:rPr lang="en-US" smtClean="0"/>
              <a:pPr>
                <a:defRPr/>
              </a:pPr>
              <a:t>15</a:t>
            </a:fld>
            <a:endParaRPr lang="en-US" dirty="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F679641-8DFB-4C08-9A6E-E848CD3159A2}" type="slidenum">
              <a:rPr lang="en-US" smtClean="0"/>
              <a:pPr>
                <a:defRPr/>
              </a:pPr>
              <a:t>16</a:t>
            </a:fld>
            <a:endParaRPr lang="en-US" dirty="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B2B39-15AC-43F5-8A4D-1597660C11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761C1-9817-4FAA-9EE2-8C300F1E3B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DDA74-630B-41AF-9894-A80A2CB023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C7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33845" y="1277939"/>
            <a:ext cx="8271775" cy="498792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845" y="382588"/>
            <a:ext cx="8271775" cy="32004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5357" y="640080"/>
            <a:ext cx="8306603" cy="301752"/>
          </a:xfrm>
        </p:spPr>
        <p:txBody>
          <a:bodyPr/>
          <a:lstStyle>
            <a:lvl1pPr marL="0" indent="0">
              <a:buFontTx/>
              <a:buNone/>
              <a:defRPr sz="2100">
                <a:solidFill>
                  <a:srgbClr val="00A8C8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2B829-AC76-4C0B-8C66-2CC3C918A5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19E28-E766-4406-A795-BDEEB3FAB8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36279-30ED-456E-B4B5-63266438AC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996D8-3E9A-41A3-82C4-42EF6018DF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D7EA2-C13F-4456-A985-0477428030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FE2C4-C5FE-4644-B224-5639F9B6C9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4A418-920B-43D8-B33A-0A72D479DB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94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94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94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16160B0-F444-4FD3-B38B-62CE2DEBD0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8" descr="ACPSbanner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4953000"/>
            <a:ext cx="1447800" cy="7508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1032" name="Picture 33" descr="county logo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57175" y="5853113"/>
            <a:ext cx="914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3" r:id="rId7"/>
    <p:sldLayoutId id="2147483714" r:id="rId8"/>
    <p:sldLayoutId id="2147483710" r:id="rId9"/>
    <p:sldLayoutId id="2147483711" r:id="rId10"/>
    <p:sldLayoutId id="2147483712" r:id="rId11"/>
    <p:sldLayoutId id="2147483715" r:id="rId12"/>
    <p:sldLayoutId id="214748371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473577" y="1973178"/>
            <a:ext cx="78898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Goal 7: </a:t>
            </a:r>
          </a:p>
          <a:p>
            <a:r>
              <a:rPr lang="en-US" sz="2400" b="1" dirty="0">
                <a:solidFill>
                  <a:srgbClr val="7030A0"/>
                </a:solidFill>
              </a:rPr>
              <a:t>Promote a valued and responsive County workforce that ensures excellent customer service.</a:t>
            </a:r>
          </a:p>
        </p:txBody>
      </p:sp>
      <p:sp>
        <p:nvSpPr>
          <p:cNvPr id="4100" name="Rectangle 2"/>
          <p:cNvSpPr>
            <a:spLocks noChangeArrowheads="1"/>
          </p:cNvSpPr>
          <p:nvPr/>
        </p:nvSpPr>
        <p:spPr bwMode="auto">
          <a:xfrm>
            <a:off x="467833" y="2955925"/>
            <a:ext cx="794591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2400" b="1" dirty="0" smtClean="0">
              <a:solidFill>
                <a:srgbClr val="7030A0"/>
              </a:solidFill>
            </a:endParaRPr>
          </a:p>
          <a:p>
            <a:r>
              <a:rPr lang="en-US" sz="2400" b="1" dirty="0" smtClean="0">
                <a:solidFill>
                  <a:srgbClr val="7030A0"/>
                </a:solidFill>
              </a:rPr>
              <a:t>Goal </a:t>
            </a:r>
            <a:r>
              <a:rPr lang="en-US" sz="2400" b="1" dirty="0">
                <a:solidFill>
                  <a:srgbClr val="7030A0"/>
                </a:solidFill>
              </a:rPr>
              <a:t>3: 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r>
              <a:rPr lang="en-US" sz="2400" b="1" dirty="0" smtClean="0">
                <a:solidFill>
                  <a:srgbClr val="7030A0"/>
                </a:solidFill>
              </a:rPr>
              <a:t>Recruit</a:t>
            </a:r>
            <a:r>
              <a:rPr lang="en-US" sz="2400" b="1" dirty="0">
                <a:solidFill>
                  <a:srgbClr val="7030A0"/>
                </a:solidFill>
              </a:rPr>
              <a:t>, retain and develop a diverse cadre of the highest quality teaching personnel, staff, and administrators.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.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6410" y="348917"/>
            <a:ext cx="443823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Gill Sans MT" pitchFamily="34" charset="0"/>
              </a:rPr>
              <a:t>Total </a:t>
            </a:r>
          </a:p>
          <a:p>
            <a:r>
              <a:rPr lang="en-US" sz="4000" dirty="0" smtClean="0">
                <a:latin typeface="Gill Sans MT" pitchFamily="34" charset="0"/>
              </a:rPr>
              <a:t>Compensation</a:t>
            </a:r>
            <a:endParaRPr lang="en-US" sz="4000" dirty="0">
              <a:latin typeface="Gill Sans MT" pitchFamily="34" charset="0"/>
            </a:endParaRPr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3668713" y="5335588"/>
            <a:ext cx="0" cy="129540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103" name="Text Box 5"/>
          <p:cNvSpPr txBox="1">
            <a:spLocks noChangeArrowheads="1"/>
          </p:cNvSpPr>
          <p:nvPr/>
        </p:nvSpPr>
        <p:spPr bwMode="auto">
          <a:xfrm>
            <a:off x="4523874" y="553954"/>
            <a:ext cx="46201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  <a:latin typeface="Gill Sans MT" pitchFamily="34" charset="0"/>
              </a:rPr>
              <a:t>Albemarle County Joint Board Meeting </a:t>
            </a:r>
            <a:endParaRPr lang="en-US" sz="2400" dirty="0" smtClean="0">
              <a:solidFill>
                <a:schemeClr val="bg2"/>
              </a:solidFill>
              <a:latin typeface="Gill Sans MT" pitchFamily="34" charset="0"/>
            </a:endParaRPr>
          </a:p>
          <a:p>
            <a:r>
              <a:rPr lang="en-US" sz="2400" dirty="0" smtClean="0">
                <a:solidFill>
                  <a:schemeClr val="bg2"/>
                </a:solidFill>
                <a:latin typeface="Gill Sans MT" pitchFamily="34" charset="0"/>
              </a:rPr>
              <a:t>March 2013</a:t>
            </a:r>
            <a:endParaRPr lang="en-US" sz="2400" dirty="0">
              <a:solidFill>
                <a:schemeClr val="bg2"/>
              </a:solidFill>
              <a:latin typeface="Gill Sans MT" pitchFamily="34" charset="0"/>
            </a:endParaRPr>
          </a:p>
        </p:txBody>
      </p:sp>
      <p:pic>
        <p:nvPicPr>
          <p:cNvPr id="10" name="Picture 6" descr="http://www.thenation.com/sites/default/files/user/20/teacher_class_ap_im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36695"/>
            <a:ext cx="2911642" cy="2021305"/>
          </a:xfrm>
          <a:prstGeom prst="rect">
            <a:avLst/>
          </a:prstGeom>
          <a:noFill/>
        </p:spPr>
      </p:pic>
      <p:pic>
        <p:nvPicPr>
          <p:cNvPr id="11" name="Picture 10" descr="Employment_logo_squar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04147" y="5354053"/>
            <a:ext cx="2743200" cy="1985211"/>
          </a:xfrm>
          <a:prstGeom prst="rect">
            <a:avLst/>
          </a:prstGeom>
        </p:spPr>
      </p:pic>
      <p:pic>
        <p:nvPicPr>
          <p:cNvPr id="14" name="Picture 3" descr="C:\Users\lgerome\AppData\Local\Microsoft\Windows\Temporary Internet Files\Content.IE5\EW6YNR6A\MP900182531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7821" y="4592052"/>
            <a:ext cx="36576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17568" cy="1094874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7030A0"/>
                </a:solidFill>
                <a:latin typeface="Gill Sans MT" pitchFamily="34" charset="0"/>
              </a:rPr>
              <a:t>Medical Insurance</a:t>
            </a:r>
            <a:endParaRPr lang="en-US" b="1" dirty="0">
              <a:solidFill>
                <a:srgbClr val="7030A0"/>
              </a:solidFill>
              <a:latin typeface="Gill Sans M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62527"/>
            <a:ext cx="9144000" cy="5163638"/>
          </a:xfrm>
        </p:spPr>
        <p:txBody>
          <a:bodyPr/>
          <a:lstStyle/>
          <a:p>
            <a:r>
              <a:rPr lang="en-US" sz="2400" b="1" dirty="0" smtClean="0">
                <a:solidFill>
                  <a:srgbClr val="5F2987"/>
                </a:solidFill>
              </a:rPr>
              <a:t>7% increase to employee premiums</a:t>
            </a:r>
          </a:p>
          <a:p>
            <a:r>
              <a:rPr lang="en-US" sz="2400" b="1" dirty="0" smtClean="0">
                <a:solidFill>
                  <a:srgbClr val="5F2987"/>
                </a:solidFill>
              </a:rPr>
              <a:t>7% increase to Board contribution</a:t>
            </a:r>
          </a:p>
          <a:p>
            <a:r>
              <a:rPr lang="en-US" sz="2400" b="1" dirty="0" smtClean="0">
                <a:solidFill>
                  <a:srgbClr val="5F2987"/>
                </a:solidFill>
              </a:rPr>
              <a:t>No Plan Design Changes</a:t>
            </a:r>
          </a:p>
          <a:p>
            <a:pPr>
              <a:buNone/>
            </a:pPr>
            <a:r>
              <a:rPr lang="en-US" sz="4400" b="1" dirty="0" smtClean="0">
                <a:solidFill>
                  <a:srgbClr val="5F2987"/>
                </a:solidFill>
                <a:latin typeface="Gill Sans MT" pitchFamily="34" charset="0"/>
              </a:rPr>
              <a:t>Wellness </a:t>
            </a:r>
          </a:p>
          <a:p>
            <a:r>
              <a:rPr lang="en-US" sz="2400" b="1" dirty="0" smtClean="0">
                <a:solidFill>
                  <a:srgbClr val="5F2987"/>
                </a:solidFill>
              </a:rPr>
              <a:t>Encouraging healthy behaviors- screenings for </a:t>
            </a:r>
            <a:r>
              <a:rPr lang="en-US" sz="2400" b="1" dirty="0" err="1" smtClean="0">
                <a:solidFill>
                  <a:srgbClr val="5F2987"/>
                </a:solidFill>
              </a:rPr>
              <a:t>cholestorel</a:t>
            </a:r>
            <a:r>
              <a:rPr lang="en-US" sz="2400" b="1" dirty="0" smtClean="0">
                <a:solidFill>
                  <a:srgbClr val="5F2987"/>
                </a:solidFill>
              </a:rPr>
              <a:t>, blood pressure, and body mass index</a:t>
            </a:r>
          </a:p>
          <a:p>
            <a:r>
              <a:rPr lang="en-US" sz="2400" b="1" dirty="0" smtClean="0">
                <a:solidFill>
                  <a:srgbClr val="5F2987"/>
                </a:solidFill>
              </a:rPr>
              <a:t>Health Risk Assessment</a:t>
            </a:r>
          </a:p>
          <a:p>
            <a:r>
              <a:rPr lang="en-US" sz="2400" b="1" dirty="0" smtClean="0">
                <a:solidFill>
                  <a:srgbClr val="5F2987"/>
                </a:solidFill>
              </a:rPr>
              <a:t>Wellness website-upcoming events</a:t>
            </a:r>
          </a:p>
          <a:p>
            <a:endParaRPr lang="en-US" sz="2400" b="1" dirty="0" smtClean="0">
              <a:solidFill>
                <a:srgbClr val="5F2987"/>
              </a:solidFill>
            </a:endParaRPr>
          </a:p>
          <a:p>
            <a:pPr>
              <a:buNone/>
            </a:pPr>
            <a:endParaRPr lang="en-US" sz="4400" b="1" dirty="0" smtClean="0">
              <a:solidFill>
                <a:srgbClr val="5F2987"/>
              </a:solidFill>
              <a:latin typeface="Gill Sans MT" pitchFamily="34" charset="0"/>
            </a:endParaRPr>
          </a:p>
          <a:p>
            <a:pPr lvl="1"/>
            <a:endParaRPr lang="en-US" dirty="0"/>
          </a:p>
        </p:txBody>
      </p:sp>
      <p:pic>
        <p:nvPicPr>
          <p:cNvPr id="4" name="Picture 2" descr="C:\Users\lgerome\AppData\Local\Microsoft\Windows\Temporary Internet Files\Content.IE5\0S1E9K47\MP90043080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00599"/>
            <a:ext cx="5462337" cy="2057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37084"/>
          </a:xfrm>
        </p:spPr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  <a:latin typeface="Gill Sans MT" pitchFamily="34" charset="0"/>
              </a:rPr>
              <a:t>Future </a:t>
            </a:r>
            <a:br>
              <a:rPr lang="en-US" b="1" dirty="0" smtClean="0">
                <a:solidFill>
                  <a:srgbClr val="7030A0"/>
                </a:solidFill>
                <a:latin typeface="Gill Sans MT" pitchFamily="34" charset="0"/>
              </a:rPr>
            </a:br>
            <a:r>
              <a:rPr lang="en-US" b="1" dirty="0" smtClean="0">
                <a:solidFill>
                  <a:srgbClr val="7030A0"/>
                </a:solidFill>
                <a:latin typeface="Gill Sans MT" pitchFamily="34" charset="0"/>
              </a:rPr>
              <a:t>              Considerations</a:t>
            </a:r>
            <a:endParaRPr lang="en-US" b="1" dirty="0">
              <a:solidFill>
                <a:srgbClr val="7030A0"/>
              </a:solidFill>
              <a:latin typeface="Gill Sans MT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177716"/>
            <a:ext cx="9144000" cy="60939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688975" indent="-688975">
              <a:spcAft>
                <a:spcPts val="600"/>
              </a:spcAft>
              <a:tabLst>
                <a:tab pos="1147763" algn="l"/>
              </a:tabLst>
              <a:defRPr/>
            </a:pP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Times New Roman" pitchFamily="18" charset="0"/>
              </a:rPr>
              <a:t>Wellness</a:t>
            </a:r>
          </a:p>
          <a:p>
            <a:pPr marL="688975" indent="-688975">
              <a:spcAft>
                <a:spcPts val="600"/>
              </a:spcAft>
              <a:tabLst>
                <a:tab pos="1147763" algn="l"/>
              </a:tabLst>
              <a:defRPr/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Times New Roman" pitchFamily="18" charset="0"/>
              </a:rPr>
              <a:t>Health Risk Assessments - Provide aggregate employee health/and health risk information to strategically reduce and manage health risks</a:t>
            </a:r>
          </a:p>
          <a:p>
            <a:pPr marL="1146175" lvl="1" indent="-457200">
              <a:spcAft>
                <a:spcPts val="600"/>
              </a:spcAft>
              <a:buFontTx/>
              <a:buChar char="-"/>
              <a:tabLst>
                <a:tab pos="1147763" algn="l"/>
              </a:tabLst>
              <a:defRPr/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Times New Roman" pitchFamily="18" charset="0"/>
              </a:rPr>
              <a:t>Reduced Health Insurance premiums would incent  HRA and other wellness program participation</a:t>
            </a:r>
          </a:p>
          <a:p>
            <a:pPr marL="688975" indent="-688975">
              <a:spcAft>
                <a:spcPts val="600"/>
              </a:spcAft>
              <a:tabLst>
                <a:tab pos="1147763" algn="l"/>
              </a:tabLst>
              <a:defRPr/>
            </a:pP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Times New Roman" pitchFamily="18" charset="0"/>
              </a:rPr>
              <a:t>Plan Design</a:t>
            </a:r>
          </a:p>
          <a:p>
            <a:pPr marL="1146175" lvl="1" indent="-457200">
              <a:spcAft>
                <a:spcPts val="600"/>
              </a:spcAft>
              <a:buFontTx/>
              <a:buChar char="-"/>
              <a:defRPr/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Times New Roman" pitchFamily="18" charset="0"/>
              </a:rPr>
              <a:t>Continue to evaluate implementation of an annual deductible </a:t>
            </a:r>
          </a:p>
          <a:p>
            <a:pPr marL="1146175" lvl="1" indent="-457200">
              <a:spcAft>
                <a:spcPts val="600"/>
              </a:spcAft>
              <a:buFontTx/>
              <a:buChar char="-"/>
              <a:defRPr/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  <a:cs typeface="Times New Roman" pitchFamily="18" charset="0"/>
              </a:rPr>
              <a:t>Continue to evaluate contribution structure </a:t>
            </a:r>
          </a:p>
          <a:p>
            <a:pPr marL="1146175" lvl="1" indent="-457200">
              <a:spcAft>
                <a:spcPts val="600"/>
              </a:spcAft>
              <a:defRPr/>
            </a:pPr>
            <a:r>
              <a:rPr lang="en-US" sz="2800" dirty="0" smtClean="0">
                <a:latin typeface="Gill Sans MT" pitchFamily="34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Gill Sans MT" pitchFamily="34" charset="0"/>
                <a:cs typeface="Times New Roman" pitchFamily="18" charset="0"/>
              </a:rPr>
            </a:br>
            <a:endParaRPr lang="en-US" sz="2800" dirty="0">
              <a:latin typeface="Gill Sans MT" pitchFamily="34" charset="0"/>
            </a:endParaRPr>
          </a:p>
        </p:txBody>
      </p:sp>
      <p:pic>
        <p:nvPicPr>
          <p:cNvPr id="1028" name="Picture 4" descr="C:\Users\lgerome\AppData\Local\Microsoft\Windows\Temporary Internet Files\Content.IE5\4ABTH5XE\MP90044220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3441032" cy="212958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49985"/>
          </a:xfrm>
        </p:spPr>
        <p:txBody>
          <a:bodyPr/>
          <a:lstStyle/>
          <a:p>
            <a:pPr lvl="0">
              <a:defRPr/>
            </a:pPr>
            <a:r>
              <a:rPr lang="en-US" sz="2800" dirty="0" smtClean="0">
                <a:solidFill>
                  <a:srgbClr val="7030A0"/>
                </a:solidFill>
              </a:rPr>
              <a:t/>
            </a:r>
            <a:br>
              <a:rPr lang="en-US" sz="2800" dirty="0" smtClean="0">
                <a:solidFill>
                  <a:srgbClr val="7030A0"/>
                </a:solidFill>
              </a:rPr>
            </a:br>
            <a:r>
              <a:rPr lang="en-US" sz="3200" dirty="0" smtClean="0">
                <a:solidFill>
                  <a:srgbClr val="7030A0"/>
                </a:solidFill>
                <a:latin typeface="Gill Sans MT" pitchFamily="34" charset="0"/>
              </a:rPr>
              <a:t>Health Care Reform Update for 2014</a:t>
            </a:r>
            <a:br>
              <a:rPr lang="en-US" sz="3200" dirty="0" smtClean="0">
                <a:solidFill>
                  <a:srgbClr val="7030A0"/>
                </a:solidFill>
                <a:latin typeface="Gill Sans MT" pitchFamily="34" charset="0"/>
              </a:rPr>
            </a:br>
            <a:r>
              <a:rPr lang="en-US" dirty="0" smtClean="0">
                <a:solidFill>
                  <a:srgbClr val="7030A0"/>
                </a:solidFill>
              </a:rPr>
              <a:t/>
            </a:r>
            <a:br>
              <a:rPr lang="en-US" dirty="0" smtClean="0">
                <a:solidFill>
                  <a:srgbClr val="7030A0"/>
                </a:solidFill>
              </a:rPr>
            </a:b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441" y="757989"/>
            <a:ext cx="8271775" cy="5582653"/>
          </a:xfrm>
        </p:spPr>
        <p:txBody>
          <a:bodyPr/>
          <a:lstStyle/>
          <a:p>
            <a:pPr marL="347663" indent="-347663" eaLnBrk="1" hangingPunct="1">
              <a:defRPr/>
            </a:pPr>
            <a:r>
              <a:rPr lang="en-US" sz="2000" dirty="0" smtClean="0"/>
              <a:t>Employer shared responsibility – “Pay or Play”</a:t>
            </a:r>
          </a:p>
          <a:p>
            <a:pPr marL="347663" indent="-347663" eaLnBrk="1" hangingPunct="1">
              <a:defRPr/>
            </a:pPr>
            <a:r>
              <a:rPr lang="en-US" sz="2000" dirty="0" smtClean="0"/>
              <a:t>Individual mandate</a:t>
            </a:r>
          </a:p>
          <a:p>
            <a:pPr marL="347663" indent="-347663" eaLnBrk="1" hangingPunct="1">
              <a:defRPr/>
            </a:pPr>
            <a:r>
              <a:rPr lang="en-US" sz="2000" dirty="0" smtClean="0"/>
              <a:t>Health insurance exchanges – Significant subsidies available to individuals who are not eligible for employer-provided qualified coverage</a:t>
            </a:r>
          </a:p>
          <a:p>
            <a:pPr marL="347663" indent="-347663" eaLnBrk="1" hangingPunct="1">
              <a:defRPr/>
            </a:pPr>
            <a:r>
              <a:rPr lang="en-US" sz="2000" dirty="0" smtClean="0"/>
              <a:t>States may expand Medicaid – Virginia undecided</a:t>
            </a:r>
          </a:p>
          <a:p>
            <a:pPr marL="347663" indent="-347663" eaLnBrk="1" hangingPunct="1">
              <a:defRPr/>
            </a:pPr>
            <a:r>
              <a:rPr lang="en-US" sz="2000" dirty="0" smtClean="0"/>
              <a:t>Additional reporting and disclosure</a:t>
            </a:r>
          </a:p>
          <a:p>
            <a:pPr marL="347663" indent="-347663" eaLnBrk="1" hangingPunct="1">
              <a:defRPr/>
            </a:pPr>
            <a:r>
              <a:rPr lang="en-US" sz="2000" dirty="0" smtClean="0"/>
              <a:t>Health insurance industry fees and Temporary reinsurance fees begin</a:t>
            </a:r>
          </a:p>
          <a:p>
            <a:pPr marL="347663" indent="-347663" eaLnBrk="1" hangingPunct="1">
              <a:defRPr/>
            </a:pPr>
            <a:r>
              <a:rPr lang="en-US" sz="2000" dirty="0" smtClean="0"/>
              <a:t>Auto enrollment sometime after 2014 (delayed until regulations are issued)</a:t>
            </a:r>
          </a:p>
          <a:p>
            <a:pPr marL="347663" indent="-347663" eaLnBrk="1" hangingPunct="1">
              <a:defRPr/>
            </a:pPr>
            <a:r>
              <a:rPr lang="en-US" sz="2000" dirty="0" smtClean="0"/>
              <a:t>30-hour employee look back provision – special rules for educational organizations</a:t>
            </a:r>
          </a:p>
          <a:p>
            <a:pPr marL="347663" indent="-347663" eaLnBrk="1" hangingPunct="1">
              <a:defRPr/>
            </a:pPr>
            <a:r>
              <a:rPr lang="en-US" sz="2000" dirty="0" smtClean="0"/>
              <a:t>Effective date delay for Pay or Play – 10/1/14 for Albemarle County and Schools</a:t>
            </a:r>
          </a:p>
          <a:p>
            <a:pPr marL="347663" indent="-347663" eaLnBrk="1" hangingPunct="1">
              <a:defRPr/>
            </a:pPr>
            <a:r>
              <a:rPr lang="en-US" sz="2000" dirty="0" smtClean="0"/>
              <a:t>Increase in wellness incentive differentials</a:t>
            </a:r>
          </a:p>
          <a:p>
            <a:pPr marL="347663" indent="-347663" eaLnBrk="1" hangingPunct="1">
              <a:defRPr/>
            </a:pPr>
            <a:r>
              <a:rPr lang="en-US" sz="2000" dirty="0" smtClean="0"/>
              <a:t>Cadillac tax in 2018</a:t>
            </a:r>
          </a:p>
          <a:p>
            <a:pPr marL="347663" indent="-347663" eaLnBrk="1" hangingPunct="1">
              <a:defRPr/>
            </a:pPr>
            <a:endParaRPr lang="en-US" sz="2000" dirty="0" smtClean="0"/>
          </a:p>
          <a:p>
            <a:pPr>
              <a:buNone/>
              <a:defRPr/>
            </a:pPr>
            <a:endParaRPr lang="en-US" sz="2000" dirty="0"/>
          </a:p>
        </p:txBody>
      </p:sp>
      <p:sp>
        <p:nvSpPr>
          <p:cNvPr id="10" name="Slide Number Placeholder 12"/>
          <p:cNvSpPr txBox="1">
            <a:spLocks/>
          </p:cNvSpPr>
          <p:nvPr/>
        </p:nvSpPr>
        <p:spPr bwMode="gray">
          <a:xfrm>
            <a:off x="8276310" y="6483351"/>
            <a:ext cx="426287" cy="168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203200" marR="0" lvl="0" indent="-203200" algn="l" defTabSz="914400" rtl="0" eaLnBrk="0" fontAlgn="base" latinLnBrk="0" hangingPunct="0">
              <a:lnSpc>
                <a:spcPct val="100000"/>
              </a:lnSpc>
              <a:spcBef>
                <a:spcPct val="6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rgbClr val="7030A0"/>
                </a:solidFill>
              </a:rPr>
              <a:t>Pay or Play 50+</a:t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>Penalties</a:t>
            </a:r>
          </a:p>
        </p:txBody>
      </p:sp>
      <p:grpSp>
        <p:nvGrpSpPr>
          <p:cNvPr id="2" name="Group 24"/>
          <p:cNvGrpSpPr/>
          <p:nvPr/>
        </p:nvGrpSpPr>
        <p:grpSpPr>
          <a:xfrm>
            <a:off x="409074" y="1780672"/>
            <a:ext cx="8494293" cy="4584033"/>
            <a:chOff x="320093" y="3672042"/>
            <a:chExt cx="7587719" cy="2639858"/>
          </a:xfrm>
        </p:grpSpPr>
        <p:sp>
          <p:nvSpPr>
            <p:cNvPr id="8208" name="yes 3"/>
            <p:cNvSpPr txBox="1">
              <a:spLocks noChangeArrowheads="1"/>
            </p:cNvSpPr>
            <p:nvPr/>
          </p:nvSpPr>
          <p:spPr bwMode="auto">
            <a:xfrm>
              <a:off x="1009953" y="5699412"/>
              <a:ext cx="488702" cy="226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/>
                <a:t>Yes</a:t>
              </a:r>
            </a:p>
          </p:txBody>
        </p:sp>
        <p:sp>
          <p:nvSpPr>
            <p:cNvPr id="8215" name="yes 2"/>
            <p:cNvSpPr txBox="1">
              <a:spLocks noChangeArrowheads="1"/>
            </p:cNvSpPr>
            <p:nvPr/>
          </p:nvSpPr>
          <p:spPr bwMode="auto">
            <a:xfrm>
              <a:off x="1000872" y="4964793"/>
              <a:ext cx="506865" cy="226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/>
                <a:t>Yes</a:t>
              </a:r>
            </a:p>
          </p:txBody>
        </p:sp>
        <p:sp>
          <p:nvSpPr>
            <p:cNvPr id="8214" name="yes 1"/>
            <p:cNvSpPr txBox="1">
              <a:spLocks noChangeArrowheads="1"/>
            </p:cNvSpPr>
            <p:nvPr/>
          </p:nvSpPr>
          <p:spPr bwMode="auto">
            <a:xfrm>
              <a:off x="1001570" y="4268788"/>
              <a:ext cx="505469" cy="226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/>
                <a:t>Yes</a:t>
              </a:r>
            </a:p>
          </p:txBody>
        </p:sp>
        <p:cxnSp>
          <p:nvCxnSpPr>
            <p:cNvPr id="37" name="Straight Arrow Connector 36"/>
            <p:cNvCxnSpPr/>
            <p:nvPr/>
          </p:nvCxnSpPr>
          <p:spPr bwMode="auto">
            <a:xfrm>
              <a:off x="1443753" y="4078224"/>
              <a:ext cx="0" cy="43848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919195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/>
            <p:nvPr/>
          </p:nvCxnSpPr>
          <p:spPr bwMode="auto">
            <a:xfrm>
              <a:off x="1443753" y="4800600"/>
              <a:ext cx="0" cy="43848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919195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/>
            <p:nvPr/>
          </p:nvCxnSpPr>
          <p:spPr bwMode="auto">
            <a:xfrm rot="5400000">
              <a:off x="1169433" y="5668447"/>
              <a:ext cx="548640" cy="1667"/>
            </a:xfrm>
            <a:prstGeom prst="straightConnector1">
              <a:avLst/>
            </a:prstGeom>
            <a:solidFill>
              <a:srgbClr val="0070C0"/>
            </a:solidFill>
            <a:ln w="19050" cap="flat" cmpd="sng" algn="ctr">
              <a:solidFill>
                <a:srgbClr val="919195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 flipV="1">
              <a:off x="2579588" y="5425440"/>
              <a:ext cx="1005175" cy="1588"/>
            </a:xfrm>
            <a:prstGeom prst="straightConnector1">
              <a:avLst/>
            </a:prstGeom>
            <a:solidFill>
              <a:srgbClr val="0070C0"/>
            </a:solidFill>
            <a:ln w="190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 flipV="1">
              <a:off x="2581737" y="4707572"/>
              <a:ext cx="1005175" cy="1588"/>
            </a:xfrm>
            <a:prstGeom prst="straightConnector1">
              <a:avLst/>
            </a:prstGeom>
            <a:solidFill>
              <a:srgbClr val="0070C0"/>
            </a:solidFill>
            <a:ln w="190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/>
            <p:nvPr/>
          </p:nvCxnSpPr>
          <p:spPr bwMode="auto">
            <a:xfrm flipV="1">
              <a:off x="2592795" y="4006532"/>
              <a:ext cx="1005175" cy="1588"/>
            </a:xfrm>
            <a:prstGeom prst="straightConnector1">
              <a:avLst/>
            </a:prstGeom>
            <a:solidFill>
              <a:srgbClr val="0070C0"/>
            </a:solidFill>
            <a:ln w="190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" name="offer coverage"/>
            <p:cNvSpPr/>
            <p:nvPr/>
          </p:nvSpPr>
          <p:spPr bwMode="auto">
            <a:xfrm>
              <a:off x="326107" y="3843079"/>
              <a:ext cx="2261644" cy="365850"/>
            </a:xfrm>
            <a:prstGeom prst="roundRect">
              <a:avLst/>
            </a:prstGeom>
            <a:ln>
              <a:headEnd type="none" w="med" len="med"/>
              <a:tailEnd type="arrow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r>
                <a:rPr lang="en-US" sz="1400" dirty="0">
                  <a:solidFill>
                    <a:schemeClr val="tx1"/>
                  </a:solidFill>
                  <a:ea typeface="ヒラギノ角ゴ Pro W3" pitchFamily="1" charset="-128"/>
                </a:rPr>
                <a:t>Do you offer coverage?</a:t>
              </a:r>
            </a:p>
          </p:txBody>
        </p:sp>
        <p:sp>
          <p:nvSpPr>
            <p:cNvPr id="7" name="sufficient"/>
            <p:cNvSpPr/>
            <p:nvPr/>
          </p:nvSpPr>
          <p:spPr bwMode="auto">
            <a:xfrm>
              <a:off x="320093" y="4532117"/>
              <a:ext cx="2261644" cy="365850"/>
            </a:xfrm>
            <a:prstGeom prst="roundRect">
              <a:avLst/>
            </a:prstGeom>
            <a:ln>
              <a:headEnd type="none" w="med" len="med"/>
              <a:tailEnd type="arrow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r>
                <a:rPr lang="en-US" sz="1400" dirty="0">
                  <a:solidFill>
                    <a:schemeClr val="tx1"/>
                  </a:solidFill>
                  <a:ea typeface="ヒラギノ角ゴ Pro W3" pitchFamily="1" charset="-128"/>
                </a:rPr>
                <a:t>Are </a:t>
              </a:r>
              <a:r>
                <a:rPr lang="en-US" sz="1400" dirty="0" smtClean="0">
                  <a:solidFill>
                    <a:schemeClr val="tx1"/>
                  </a:solidFill>
                  <a:ea typeface="ヒラギノ角ゴ Pro W3" pitchFamily="1" charset="-128"/>
                </a:rPr>
                <a:t>premiums affordable?</a:t>
              </a:r>
              <a:endParaRPr lang="en-US" sz="1400" baseline="30000" dirty="0">
                <a:solidFill>
                  <a:schemeClr val="tx1"/>
                </a:solidFill>
                <a:ea typeface="ヒラギノ角ゴ Pro W3" pitchFamily="1" charset="-128"/>
              </a:endParaRPr>
            </a:p>
          </p:txBody>
        </p:sp>
        <p:sp>
          <p:nvSpPr>
            <p:cNvPr id="8" name="affordable"/>
            <p:cNvSpPr/>
            <p:nvPr/>
          </p:nvSpPr>
          <p:spPr bwMode="auto">
            <a:xfrm>
              <a:off x="320093" y="5239084"/>
              <a:ext cx="2261644" cy="365850"/>
            </a:xfrm>
            <a:prstGeom prst="roundRect">
              <a:avLst/>
            </a:prstGeom>
            <a:ln>
              <a:headEnd type="none" w="med" len="med"/>
              <a:tailEnd type="arrow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r>
                <a:rPr lang="en-US" sz="1400" dirty="0" smtClean="0">
                  <a:solidFill>
                    <a:schemeClr val="tx1"/>
                  </a:solidFill>
                  <a:ea typeface="ヒラギノ角ゴ Pro W3" pitchFamily="1" charset="-128"/>
                </a:rPr>
                <a:t>Are benefits sufficient? </a:t>
              </a:r>
              <a:endParaRPr lang="en-US" sz="1400" baseline="30000" dirty="0">
                <a:solidFill>
                  <a:schemeClr val="tx1"/>
                </a:solidFill>
                <a:ea typeface="ヒラギノ角ゴ Pro W3" pitchFamily="1" charset="-128"/>
              </a:endParaRPr>
            </a:p>
          </p:txBody>
        </p:sp>
        <p:sp>
          <p:nvSpPr>
            <p:cNvPr id="9" name="no penalty"/>
            <p:cNvSpPr/>
            <p:nvPr/>
          </p:nvSpPr>
          <p:spPr bwMode="auto">
            <a:xfrm>
              <a:off x="320093" y="5946050"/>
              <a:ext cx="2261644" cy="365850"/>
            </a:xfrm>
            <a:prstGeom prst="roundRect">
              <a:avLst/>
            </a:prstGeom>
            <a:solidFill>
              <a:srgbClr val="7030A0"/>
            </a:solidFill>
            <a:ln>
              <a:headEnd type="none" w="med" len="med"/>
              <a:tailEnd type="arrow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r>
                <a:rPr lang="en-US" sz="1400" dirty="0">
                  <a:solidFill>
                    <a:schemeClr val="bg1"/>
                  </a:solidFill>
                  <a:ea typeface="ヒラギノ角ゴ Pro W3" pitchFamily="1" charset="-128"/>
                </a:rPr>
                <a:t>No Penalty</a:t>
              </a:r>
            </a:p>
          </p:txBody>
        </p:sp>
        <p:grpSp>
          <p:nvGrpSpPr>
            <p:cNvPr id="3" name="Group 42"/>
            <p:cNvGrpSpPr>
              <a:grpSpLocks/>
            </p:cNvGrpSpPr>
            <p:nvPr/>
          </p:nvGrpSpPr>
          <p:grpSpPr bwMode="auto">
            <a:xfrm>
              <a:off x="3570440" y="3672042"/>
              <a:ext cx="4337372" cy="1848013"/>
              <a:chOff x="4996966" y="1710525"/>
              <a:chExt cx="3945677" cy="1847558"/>
            </a:xfrm>
          </p:grpSpPr>
          <p:sp>
            <p:nvSpPr>
              <p:cNvPr id="35" name="ER 3k"/>
              <p:cNvSpPr/>
              <p:nvPr/>
            </p:nvSpPr>
            <p:spPr bwMode="auto">
              <a:xfrm>
                <a:off x="5029357" y="2643909"/>
                <a:ext cx="3913286" cy="914174"/>
              </a:xfrm>
              <a:prstGeom prst="roundRect">
                <a:avLst/>
              </a:prstGeom>
              <a:solidFill>
                <a:srgbClr val="7030A0"/>
              </a:solidFill>
              <a:ln>
                <a:headEnd type="none" w="med" len="med"/>
                <a:tailEnd type="arrow"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l" eaLnBrk="0" hangingPunct="0">
                  <a:defRPr/>
                </a:pPr>
                <a:r>
                  <a:rPr lang="en-US" sz="1400" b="1" dirty="0">
                    <a:solidFill>
                      <a:schemeClr val="bg1"/>
                    </a:solidFill>
                    <a:ea typeface="ヒラギノ角ゴ Pro W3" pitchFamily="1" charset="-128"/>
                  </a:rPr>
                  <a:t>Employer pays the lesser </a:t>
                </a:r>
                <a:r>
                  <a:rPr lang="en-US" sz="1400" b="1" dirty="0" smtClean="0">
                    <a:solidFill>
                      <a:schemeClr val="bg1"/>
                    </a:solidFill>
                    <a:ea typeface="ヒラギノ角ゴ Pro W3" pitchFamily="1" charset="-128"/>
                  </a:rPr>
                  <a:t>of:</a:t>
                </a:r>
              </a:p>
              <a:p>
                <a:pPr algn="l" eaLnBrk="0" hangingPunct="0">
                  <a:defRPr/>
                </a:pPr>
                <a:endParaRPr lang="en-US" sz="1000" b="1" dirty="0" smtClean="0">
                  <a:solidFill>
                    <a:schemeClr val="bg1"/>
                  </a:solidFill>
                  <a:ea typeface="ヒラギノ角ゴ Pro W3" pitchFamily="1" charset="-128"/>
                </a:endParaRPr>
              </a:p>
              <a:p>
                <a:pPr algn="l" eaLnBrk="0" hangingPunct="0">
                  <a:buFontTx/>
                  <a:buChar char="-"/>
                  <a:defRPr/>
                </a:pPr>
                <a:r>
                  <a:rPr lang="en-US" sz="1400" b="1" dirty="0" smtClean="0">
                    <a:solidFill>
                      <a:schemeClr val="bg1"/>
                    </a:solidFill>
                    <a:ea typeface="ヒラギノ角ゴ Pro W3" pitchFamily="1" charset="-128"/>
                  </a:rPr>
                  <a:t> $3,000 per FTE </a:t>
                </a:r>
                <a:r>
                  <a:rPr lang="en-US" sz="1400" b="1" dirty="0">
                    <a:solidFill>
                      <a:schemeClr val="bg1"/>
                    </a:solidFill>
                    <a:ea typeface="ヒラギノ角ゴ Pro W3" pitchFamily="1" charset="-128"/>
                  </a:rPr>
                  <a:t>who receives a tax credit, or </a:t>
                </a:r>
                <a:endParaRPr lang="en-US" sz="1400" b="1" dirty="0" smtClean="0">
                  <a:solidFill>
                    <a:schemeClr val="bg1"/>
                  </a:solidFill>
                  <a:ea typeface="ヒラギノ角ゴ Pro W3" pitchFamily="1" charset="-128"/>
                </a:endParaRPr>
              </a:p>
              <a:p>
                <a:pPr algn="l" eaLnBrk="0" hangingPunct="0">
                  <a:buFontTx/>
                  <a:buChar char="-"/>
                  <a:defRPr/>
                </a:pPr>
                <a:r>
                  <a:rPr lang="en-US" sz="1400" b="1" dirty="0" smtClean="0">
                    <a:solidFill>
                      <a:schemeClr val="bg1"/>
                    </a:solidFill>
                    <a:ea typeface="ヒラギノ角ゴ Pro W3" pitchFamily="1" charset="-128"/>
                  </a:rPr>
                  <a:t> $</a:t>
                </a:r>
                <a:r>
                  <a:rPr lang="en-US" sz="1400" b="1" dirty="0">
                    <a:solidFill>
                      <a:schemeClr val="bg1"/>
                    </a:solidFill>
                    <a:ea typeface="ヒラギノ角ゴ Pro W3" pitchFamily="1" charset="-128"/>
                  </a:rPr>
                  <a:t>2,000 </a:t>
                </a:r>
                <a:r>
                  <a:rPr lang="en-US" sz="1400" b="1" dirty="0" smtClean="0">
                    <a:solidFill>
                      <a:schemeClr val="bg1"/>
                    </a:solidFill>
                    <a:ea typeface="ヒラギノ角ゴ Pro W3" pitchFamily="1" charset="-128"/>
                  </a:rPr>
                  <a:t>per FTE </a:t>
                </a:r>
                <a:r>
                  <a:rPr lang="en-US" sz="1400" dirty="0" smtClean="0">
                    <a:solidFill>
                      <a:schemeClr val="bg1"/>
                    </a:solidFill>
                    <a:ea typeface="ヒラギノ角ゴ Pro W3" pitchFamily="1" charset="-128"/>
                  </a:rPr>
                  <a:t>(excluding first 30) </a:t>
                </a:r>
                <a:endParaRPr lang="en-US" sz="1400" dirty="0">
                  <a:solidFill>
                    <a:schemeClr val="bg1"/>
                  </a:solidFill>
                  <a:ea typeface="ヒラギノ角ゴ Pro W3" pitchFamily="1" charset="-128"/>
                </a:endParaRPr>
              </a:p>
            </p:txBody>
          </p:sp>
          <p:sp>
            <p:nvSpPr>
              <p:cNvPr id="36" name="ER 2k"/>
              <p:cNvSpPr/>
              <p:nvPr/>
            </p:nvSpPr>
            <p:spPr bwMode="auto">
              <a:xfrm>
                <a:off x="4996966" y="1710525"/>
                <a:ext cx="3913287" cy="853698"/>
              </a:xfrm>
              <a:prstGeom prst="roundRect">
                <a:avLst/>
              </a:prstGeom>
              <a:solidFill>
                <a:srgbClr val="7030A0"/>
              </a:solidFill>
              <a:ln>
                <a:headEnd type="none" w="med" len="med"/>
                <a:tailEnd type="arrow"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l" eaLnBrk="0" hangingPunct="0">
                  <a:defRPr/>
                </a:pPr>
                <a:endParaRPr lang="en-US" sz="1400" b="1" dirty="0" smtClean="0">
                  <a:solidFill>
                    <a:schemeClr val="bg1"/>
                  </a:solidFill>
                  <a:ea typeface="ヒラギノ角ゴ Pro W3" pitchFamily="1" charset="-128"/>
                </a:endParaRPr>
              </a:p>
              <a:p>
                <a:pPr algn="l" eaLnBrk="0" hangingPunct="0">
                  <a:defRPr/>
                </a:pPr>
                <a:r>
                  <a:rPr lang="en-US" sz="1400" b="1" dirty="0" smtClean="0">
                    <a:solidFill>
                      <a:schemeClr val="bg1"/>
                    </a:solidFill>
                    <a:ea typeface="ヒラギノ角ゴ Pro W3" pitchFamily="1" charset="-128"/>
                  </a:rPr>
                  <a:t>Employer </a:t>
                </a:r>
                <a:r>
                  <a:rPr lang="en-US" sz="1400" b="1" dirty="0">
                    <a:solidFill>
                      <a:schemeClr val="bg1"/>
                    </a:solidFill>
                    <a:ea typeface="ヒラギノ角ゴ Pro W3" pitchFamily="1" charset="-128"/>
                  </a:rPr>
                  <a:t>pays $2,000 for every </a:t>
                </a:r>
                <a:r>
                  <a:rPr lang="en-US" sz="1400" b="1" dirty="0" smtClean="0">
                    <a:solidFill>
                      <a:schemeClr val="bg1"/>
                    </a:solidFill>
                    <a:ea typeface="ヒラギノ角ゴ Pro W3" pitchFamily="1" charset="-128"/>
                  </a:rPr>
                  <a:t>full time employee </a:t>
                </a:r>
              </a:p>
              <a:p>
                <a:pPr algn="l" eaLnBrk="0" hangingPunct="0">
                  <a:defRPr/>
                </a:pPr>
                <a:endParaRPr lang="en-US" sz="1000" b="1" dirty="0" smtClean="0">
                  <a:solidFill>
                    <a:schemeClr val="bg1"/>
                  </a:solidFill>
                  <a:ea typeface="ヒラギノ角ゴ Pro W3" pitchFamily="1" charset="-128"/>
                </a:endParaRPr>
              </a:p>
              <a:p>
                <a:pPr algn="l" eaLnBrk="0" hangingPunct="0">
                  <a:buFontTx/>
                  <a:buChar char="-"/>
                  <a:defRPr/>
                </a:pPr>
                <a:r>
                  <a:rPr lang="en-US" sz="1400" b="1" dirty="0" smtClean="0">
                    <a:solidFill>
                      <a:schemeClr val="bg1"/>
                    </a:solidFill>
                    <a:ea typeface="ヒラギノ角ゴ Pro W3" pitchFamily="1" charset="-128"/>
                  </a:rPr>
                  <a:t> No penalty for first 30 employees </a:t>
                </a:r>
              </a:p>
              <a:p>
                <a:pPr algn="l" eaLnBrk="0" hangingPunct="0">
                  <a:buFontTx/>
                  <a:buChar char="-"/>
                  <a:defRPr/>
                </a:pPr>
                <a:r>
                  <a:rPr lang="en-US" sz="1400" b="1" dirty="0" smtClean="0">
                    <a:solidFill>
                      <a:schemeClr val="bg1"/>
                    </a:solidFill>
                    <a:ea typeface="ヒラギノ角ゴ Pro W3" pitchFamily="1" charset="-128"/>
                  </a:rPr>
                  <a:t> Penalty triggered if 1 FTE receives a tax credit</a:t>
                </a:r>
              </a:p>
              <a:p>
                <a:pPr algn="l" eaLnBrk="0" hangingPunct="0">
                  <a:buFontTx/>
                  <a:buChar char="-"/>
                  <a:defRPr/>
                </a:pPr>
                <a:r>
                  <a:rPr lang="en-US" sz="1400" b="1" dirty="0" smtClean="0">
                    <a:solidFill>
                      <a:schemeClr val="bg1"/>
                    </a:solidFill>
                    <a:ea typeface="ヒラギノ角ゴ Pro W3" pitchFamily="1" charset="-128"/>
                  </a:rPr>
                  <a:t> Proposed regulations include a 95% corridor</a:t>
                </a:r>
              </a:p>
              <a:p>
                <a:pPr algn="l" eaLnBrk="0" hangingPunct="0">
                  <a:buFontTx/>
                  <a:buChar char="-"/>
                  <a:defRPr/>
                </a:pPr>
                <a:endParaRPr lang="en-US" sz="1400" b="1" baseline="30000" dirty="0">
                  <a:solidFill>
                    <a:schemeClr val="bg1"/>
                  </a:solidFill>
                  <a:ea typeface="ヒラギノ角ゴ Pro W3" pitchFamily="1" charset="-128"/>
                </a:endParaRPr>
              </a:p>
            </p:txBody>
          </p:sp>
        </p:grpSp>
        <p:sp>
          <p:nvSpPr>
            <p:cNvPr id="8211" name="no 1"/>
            <p:cNvSpPr txBox="1">
              <a:spLocks noChangeArrowheads="1"/>
            </p:cNvSpPr>
            <p:nvPr/>
          </p:nvSpPr>
          <p:spPr bwMode="auto">
            <a:xfrm>
              <a:off x="2768229" y="3731054"/>
              <a:ext cx="586352" cy="226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 dirty="0"/>
                <a:t>No</a:t>
              </a:r>
            </a:p>
          </p:txBody>
        </p:sp>
        <p:sp>
          <p:nvSpPr>
            <p:cNvPr id="8212" name="no 2"/>
            <p:cNvSpPr txBox="1">
              <a:spLocks noChangeArrowheads="1"/>
            </p:cNvSpPr>
            <p:nvPr/>
          </p:nvSpPr>
          <p:spPr bwMode="auto">
            <a:xfrm>
              <a:off x="2768229" y="4480561"/>
              <a:ext cx="586352" cy="226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 dirty="0"/>
                <a:t>No</a:t>
              </a:r>
            </a:p>
          </p:txBody>
        </p:sp>
        <p:sp>
          <p:nvSpPr>
            <p:cNvPr id="8213" name="no 3"/>
            <p:cNvSpPr txBox="1">
              <a:spLocks noChangeArrowheads="1"/>
            </p:cNvSpPr>
            <p:nvPr/>
          </p:nvSpPr>
          <p:spPr bwMode="auto">
            <a:xfrm>
              <a:off x="2768229" y="5133134"/>
              <a:ext cx="586352" cy="226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 dirty="0"/>
                <a:t>No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551820" y="5342021"/>
            <a:ext cx="48966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400" dirty="0" smtClean="0"/>
              <a:t>Employees and dependents will not be eligible for subsidies from the Federal exchange if their employer’s plan meets the coverage, affordability and benefits sufficiency tests.</a:t>
            </a:r>
          </a:p>
          <a:p>
            <a:pPr algn="l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gerome\AppData\Local\Microsoft\Windows\Temporary Internet Files\Content.IE5\4ABTH5XE\MP90042655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1253" y="180474"/>
            <a:ext cx="2105526" cy="203333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17568" cy="1094874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7030A0"/>
                </a:solidFill>
              </a:rPr>
              <a:t>Dental Insurance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7379"/>
            <a:ext cx="9144000" cy="4838785"/>
          </a:xfrm>
        </p:spPr>
        <p:txBody>
          <a:bodyPr/>
          <a:lstStyle/>
          <a:p>
            <a:r>
              <a:rPr lang="en-US" sz="2400" b="1" dirty="0" smtClean="0"/>
              <a:t>No change to employee premiums</a:t>
            </a:r>
          </a:p>
          <a:p>
            <a:r>
              <a:rPr lang="en-US" sz="2400" b="1" dirty="0" smtClean="0"/>
              <a:t>No change to Board contribution</a:t>
            </a:r>
          </a:p>
          <a:p>
            <a:r>
              <a:rPr lang="en-US" sz="2400" b="1" dirty="0" smtClean="0"/>
              <a:t>Enhancements to plan included:</a:t>
            </a:r>
          </a:p>
          <a:p>
            <a:pPr lvl="1"/>
            <a:r>
              <a:rPr lang="en-US" sz="2400" b="1" dirty="0" smtClean="0"/>
              <a:t>$500 increase to maximum annual benefit (both plans)</a:t>
            </a:r>
          </a:p>
          <a:p>
            <a:pPr lvl="1"/>
            <a:r>
              <a:rPr lang="en-US" sz="2400" b="1" dirty="0" smtClean="0"/>
              <a:t>Major services coverage increased from 50% to 60% (high plan only)</a:t>
            </a:r>
          </a:p>
          <a:p>
            <a:pPr lvl="1"/>
            <a:r>
              <a:rPr lang="en-US" sz="2400" b="1" dirty="0" smtClean="0"/>
              <a:t>Orthodontia coverage increased by $500 (high plan only) </a:t>
            </a:r>
          </a:p>
          <a:p>
            <a:pPr>
              <a:buNone/>
            </a:pPr>
            <a:endParaRPr lang="en-US" b="1" dirty="0" smtClean="0">
              <a:solidFill>
                <a:srgbClr val="80008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800080"/>
                </a:solidFill>
              </a:rPr>
              <a:t>Premium Holiday-March through September</a:t>
            </a:r>
          </a:p>
          <a:p>
            <a:endParaRPr lang="en-US" b="1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Line 7"/>
          <p:cNvSpPr>
            <a:spLocks noChangeShapeType="1"/>
          </p:cNvSpPr>
          <p:nvPr/>
        </p:nvSpPr>
        <p:spPr bwMode="auto">
          <a:xfrm>
            <a:off x="3784600" y="5562600"/>
            <a:ext cx="0" cy="129540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5257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800" dirty="0">
              <a:latin typeface="Arial" pitchFamily="34" charset="0"/>
              <a:cs typeface="+mn-cs"/>
            </a:endParaRPr>
          </a:p>
          <a:p>
            <a:pPr>
              <a:defRPr/>
            </a:pPr>
            <a:endParaRPr lang="en-US" sz="2800" dirty="0"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Gill Sans MT" pitchFamily="34" charset="0"/>
                <a:cs typeface="+mn-cs"/>
              </a:rPr>
              <a:t>   </a:t>
            </a:r>
            <a:endParaRPr lang="en-US" sz="2000" dirty="0">
              <a:solidFill>
                <a:schemeClr val="bg1"/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20486" name="Content Placeholder 9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5247409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4400" dirty="0" smtClean="0">
                <a:solidFill>
                  <a:schemeClr val="bg1"/>
                </a:solidFill>
                <a:latin typeface="Gill Sans MT" pitchFamily="34" charset="0"/>
              </a:rPr>
              <a:t>Total Compensation Strategy </a:t>
            </a:r>
          </a:p>
          <a:p>
            <a:pPr eaLnBrk="1" hangingPunct="1">
              <a:buFontTx/>
              <a:buNone/>
              <a:defRPr/>
            </a:pPr>
            <a:r>
              <a:rPr lang="en-US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</a:rPr>
              <a:t>Attract, retain and reward high performing employees</a:t>
            </a:r>
          </a:p>
          <a:p>
            <a:pPr eaLnBrk="1" hangingPunct="1">
              <a:buFontTx/>
              <a:buNone/>
              <a:defRPr/>
            </a:pPr>
            <a:r>
              <a:rPr lang="en-US" sz="2800" b="1" dirty="0" smtClean="0">
                <a:solidFill>
                  <a:srgbClr val="7030A0"/>
                </a:solidFill>
                <a:latin typeface="Gill Sans MT" pitchFamily="34" charset="0"/>
              </a:rPr>
              <a:t>Compensation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chemeClr val="bg1"/>
                </a:solidFill>
                <a:latin typeface="Gill Sans MT" pitchFamily="34" charset="0"/>
              </a:rPr>
              <a:t>2% Pay for performance for classified employees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chemeClr val="bg1"/>
                </a:solidFill>
                <a:latin typeface="Gill Sans MT" pitchFamily="34" charset="0"/>
              </a:rPr>
              <a:t>Build teacher scale to reflect market moving 2%</a:t>
            </a:r>
          </a:p>
          <a:p>
            <a:pPr eaLnBrk="1" hangingPunct="1">
              <a:buNone/>
              <a:defRPr/>
            </a:pPr>
            <a:r>
              <a:rPr lang="en-US" sz="2800" b="1" dirty="0" smtClean="0">
                <a:solidFill>
                  <a:srgbClr val="7030A0"/>
                </a:solidFill>
                <a:latin typeface="Gill Sans MT" pitchFamily="34" charset="0"/>
              </a:rPr>
              <a:t>Benefits</a:t>
            </a:r>
          </a:p>
          <a:p>
            <a:pPr marL="742950" lvl="2" indent="-342900" eaLnBrk="1" hangingPunct="1">
              <a:buNone/>
              <a:defRPr/>
            </a:pPr>
            <a:r>
              <a:rPr lang="en-US" dirty="0" smtClean="0">
                <a:solidFill>
                  <a:schemeClr val="bg1"/>
                </a:solidFill>
                <a:latin typeface="Gill Sans MT" pitchFamily="34" charset="0"/>
              </a:rPr>
              <a:t>-Continue to fund the five percent (5%) member contribution to VRS for all employees.</a:t>
            </a:r>
          </a:p>
          <a:p>
            <a:pPr eaLnBrk="1" hangingPunct="1">
              <a:buNone/>
              <a:defRPr/>
            </a:pPr>
            <a:endParaRPr lang="en-US" sz="2800" b="1" dirty="0" smtClean="0">
              <a:solidFill>
                <a:srgbClr val="7030A0"/>
              </a:solidFill>
              <a:latin typeface="Gill Sans MT" pitchFamily="34" charset="0"/>
            </a:endParaRPr>
          </a:p>
          <a:p>
            <a:pPr lvl="1" eaLnBrk="1" hangingPunct="1">
              <a:buNone/>
              <a:defRPr/>
            </a:pPr>
            <a:endParaRPr lang="en-US" dirty="0" smtClean="0">
              <a:solidFill>
                <a:schemeClr val="bg1"/>
              </a:solidFill>
              <a:latin typeface="Gill Sans MT" pitchFamily="34" charset="0"/>
            </a:endParaRPr>
          </a:p>
          <a:p>
            <a:pPr lvl="1" eaLnBrk="1" hangingPunct="1">
              <a:buNone/>
              <a:defRPr/>
            </a:pPr>
            <a:r>
              <a:rPr lang="en-US" sz="3600" dirty="0" smtClean="0">
                <a:latin typeface="Gill Sans MT" pitchFamily="34" charset="0"/>
              </a:rPr>
              <a:t>Total								</a:t>
            </a:r>
          </a:p>
          <a:p>
            <a:pPr lvl="1" eaLnBrk="1" hangingPunct="1">
              <a:buNone/>
              <a:defRPr/>
            </a:pPr>
            <a:r>
              <a:rPr lang="en-US" sz="3200" dirty="0" smtClean="0">
                <a:latin typeface="Gill Sans MT" pitchFamily="34" charset="0"/>
              </a:rPr>
              <a:t>Compensation</a:t>
            </a:r>
          </a:p>
          <a:p>
            <a:pPr lvl="1" eaLnBrk="1" hangingPunct="1">
              <a:buFontTx/>
              <a:buNone/>
              <a:defRPr/>
            </a:pPr>
            <a:r>
              <a:rPr lang="en-US" dirty="0" smtClean="0"/>
              <a:t>          </a:t>
            </a:r>
            <a:endParaRPr lang="en-US" sz="2600" dirty="0" smtClean="0">
              <a:solidFill>
                <a:schemeClr val="bg1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6"/>
          <p:cNvSpPr txBox="1">
            <a:spLocks noChangeArrowheads="1"/>
          </p:cNvSpPr>
          <p:nvPr/>
        </p:nvSpPr>
        <p:spPr bwMode="auto">
          <a:xfrm>
            <a:off x="228600" y="5657850"/>
            <a:ext cx="44799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dirty="0">
                <a:latin typeface="Gill Sans MT" pitchFamily="34" charset="0"/>
              </a:rPr>
              <a:t>Summary</a:t>
            </a:r>
          </a:p>
        </p:txBody>
      </p:sp>
      <p:sp>
        <p:nvSpPr>
          <p:cNvPr id="17411" name="Line 7"/>
          <p:cNvSpPr>
            <a:spLocks noChangeShapeType="1"/>
          </p:cNvSpPr>
          <p:nvPr/>
        </p:nvSpPr>
        <p:spPr bwMode="auto">
          <a:xfrm>
            <a:off x="3784600" y="5562600"/>
            <a:ext cx="0" cy="129540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12" name="Text Box 9"/>
          <p:cNvSpPr txBox="1">
            <a:spLocks noChangeArrowheads="1"/>
          </p:cNvSpPr>
          <p:nvPr/>
        </p:nvSpPr>
        <p:spPr bwMode="auto">
          <a:xfrm>
            <a:off x="3886200" y="5638800"/>
            <a:ext cx="5257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  <a:latin typeface="Gill Sans MT" pitchFamily="34" charset="0"/>
              </a:rPr>
              <a:t>Albemarle County Joint Board </a:t>
            </a:r>
            <a:r>
              <a:rPr lang="en-US" sz="2400" dirty="0" smtClean="0">
                <a:solidFill>
                  <a:schemeClr val="bg2"/>
                </a:solidFill>
                <a:latin typeface="Gill Sans MT" pitchFamily="34" charset="0"/>
              </a:rPr>
              <a:t>Meeting</a:t>
            </a:r>
          </a:p>
          <a:p>
            <a:r>
              <a:rPr lang="en-US" sz="2400" dirty="0" smtClean="0">
                <a:solidFill>
                  <a:schemeClr val="bg2"/>
                </a:solidFill>
                <a:latin typeface="Gill Sans MT" pitchFamily="34" charset="0"/>
              </a:rPr>
              <a:t>March 2013</a:t>
            </a:r>
            <a:endParaRPr lang="en-US" sz="2400" dirty="0">
              <a:solidFill>
                <a:schemeClr val="bg2"/>
              </a:solidFill>
              <a:latin typeface="Gill Sans MT" pitchFamily="34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5257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800" dirty="0">
              <a:latin typeface="Arial" pitchFamily="34" charset="0"/>
              <a:cs typeface="+mn-cs"/>
            </a:endParaRPr>
          </a:p>
          <a:p>
            <a:pPr>
              <a:defRPr/>
            </a:pPr>
            <a:endParaRPr lang="en-US" sz="2800" dirty="0"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Gill Sans MT" pitchFamily="34" charset="0"/>
                <a:cs typeface="+mn-cs"/>
              </a:rPr>
              <a:t>   </a:t>
            </a:r>
            <a:endParaRPr lang="en-US" sz="2000" dirty="0">
              <a:solidFill>
                <a:schemeClr val="bg1"/>
              </a:solidFill>
              <a:latin typeface="Gill Sans MT" pitchFamily="34" charset="0"/>
              <a:cs typeface="+mn-cs"/>
            </a:endParaRPr>
          </a:p>
        </p:txBody>
      </p:sp>
      <p:sp>
        <p:nvSpPr>
          <p:cNvPr id="20486" name="Content Placeholder 9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5316538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4400" dirty="0" smtClean="0">
                <a:solidFill>
                  <a:schemeClr val="bg1"/>
                </a:solidFill>
                <a:latin typeface="Gill Sans MT" pitchFamily="34" charset="0"/>
              </a:rPr>
              <a:t>Total Compensation Strategy </a:t>
            </a:r>
          </a:p>
          <a:p>
            <a:pPr eaLnBrk="1" hangingPunct="1">
              <a:buFontTx/>
              <a:buNone/>
              <a:defRPr/>
            </a:pPr>
            <a:r>
              <a:rPr lang="en-US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</a:rPr>
              <a:t>Attract, retain and reward high performing employees</a:t>
            </a:r>
          </a:p>
          <a:p>
            <a:pPr eaLnBrk="1" hangingPunct="1">
              <a:buNone/>
              <a:defRPr/>
            </a:pPr>
            <a:r>
              <a:rPr lang="en-US" sz="2400" b="1" dirty="0" smtClean="0">
                <a:solidFill>
                  <a:srgbClr val="7030A0"/>
                </a:solidFill>
                <a:latin typeface="Gill Sans MT" pitchFamily="34" charset="0"/>
              </a:rPr>
              <a:t>Benefits </a:t>
            </a:r>
            <a:r>
              <a:rPr lang="en-US" sz="2400" b="1" dirty="0" smtClean="0">
                <a:solidFill>
                  <a:srgbClr val="7030A0"/>
                </a:solidFill>
              </a:rPr>
              <a:t>recommendations</a:t>
            </a:r>
            <a:endParaRPr lang="en-US" sz="2400" b="1" dirty="0" smtClean="0">
              <a:solidFill>
                <a:srgbClr val="7030A0"/>
              </a:solidFill>
              <a:latin typeface="Gill Sans MT" pitchFamily="34" charset="0"/>
            </a:endParaRPr>
          </a:p>
          <a:p>
            <a:pPr eaLnBrk="1" hangingPunct="1">
              <a:buNone/>
              <a:defRPr/>
            </a:pPr>
            <a:r>
              <a:rPr lang="en-US" sz="1800" b="1" dirty="0" smtClean="0">
                <a:solidFill>
                  <a:schemeClr val="bg1"/>
                </a:solidFill>
              </a:rPr>
              <a:t>Medical Plan:</a:t>
            </a:r>
          </a:p>
          <a:p>
            <a:pPr lvl="0"/>
            <a:r>
              <a:rPr lang="en-US" sz="1800" dirty="0" smtClean="0">
                <a:solidFill>
                  <a:schemeClr val="bg1"/>
                </a:solidFill>
              </a:rPr>
              <a:t>Continue to offer the Basic and Plus plans through Coventry.</a:t>
            </a:r>
          </a:p>
          <a:p>
            <a:pPr lvl="0"/>
            <a:r>
              <a:rPr lang="en-US" sz="1800" dirty="0" smtClean="0">
                <a:solidFill>
                  <a:schemeClr val="bg1"/>
                </a:solidFill>
              </a:rPr>
              <a:t>Increase the Board contribution by 7% for the new plan-year starting October 1, 2013.</a:t>
            </a:r>
          </a:p>
          <a:p>
            <a:pPr lvl="0"/>
            <a:r>
              <a:rPr lang="en-US" sz="1800" dirty="0" smtClean="0">
                <a:solidFill>
                  <a:schemeClr val="bg1"/>
                </a:solidFill>
              </a:rPr>
              <a:t>Set full-time employee premiums (7% increase)</a:t>
            </a:r>
          </a:p>
          <a:p>
            <a:pPr>
              <a:buNone/>
            </a:pPr>
            <a:r>
              <a:rPr lang="en-US" sz="1800" b="1" dirty="0" smtClean="0">
                <a:solidFill>
                  <a:schemeClr val="bg1"/>
                </a:solidFill>
              </a:rPr>
              <a:t>Dental Plan:</a:t>
            </a:r>
          </a:p>
          <a:p>
            <a:pPr lvl="0"/>
            <a:r>
              <a:rPr lang="en-US" sz="1800" dirty="0" smtClean="0">
                <a:solidFill>
                  <a:schemeClr val="bg1"/>
                </a:solidFill>
              </a:rPr>
              <a:t>Continue the contract with United Concordia with no change in benefit design.</a:t>
            </a:r>
          </a:p>
          <a:p>
            <a:pPr lvl="0"/>
            <a:r>
              <a:rPr lang="en-US" sz="1800" dirty="0" smtClean="0">
                <a:solidFill>
                  <a:schemeClr val="bg1"/>
                </a:solidFill>
              </a:rPr>
              <a:t>Retain the current rates for the new plan year starting October 1, 2013.</a:t>
            </a:r>
          </a:p>
          <a:p>
            <a:pPr lvl="0"/>
            <a:r>
              <a:rPr lang="en-US" sz="1800" dirty="0" smtClean="0">
                <a:solidFill>
                  <a:schemeClr val="bg1"/>
                </a:solidFill>
              </a:rPr>
              <a:t>Implement a dental rate holiday from March 2013 through September 2013 for all dental enrollees for this period, regardless of hire date. </a:t>
            </a:r>
          </a:p>
          <a:p>
            <a:pPr eaLnBrk="1" hangingPunct="1">
              <a:buNone/>
              <a:defRPr/>
            </a:pPr>
            <a:endParaRPr lang="en-US" sz="1400" b="1" dirty="0" smtClean="0">
              <a:solidFill>
                <a:srgbClr val="7030A0"/>
              </a:solidFill>
              <a:latin typeface="Gill Sans MT" pitchFamily="34" charset="0"/>
            </a:endParaRPr>
          </a:p>
          <a:p>
            <a:pPr lvl="1" eaLnBrk="1" hangingPunct="1">
              <a:buNone/>
              <a:defRPr/>
            </a:pPr>
            <a:endParaRPr lang="en-US" dirty="0" smtClean="0">
              <a:solidFill>
                <a:schemeClr val="bg1"/>
              </a:solidFill>
              <a:latin typeface="Gill Sans MT" pitchFamily="34" charset="0"/>
            </a:endParaRPr>
          </a:p>
          <a:p>
            <a:pPr lvl="8">
              <a:defRPr/>
            </a:pPr>
            <a:endParaRPr lang="en-US" dirty="0" smtClean="0">
              <a:solidFill>
                <a:schemeClr val="bg1"/>
              </a:solidFill>
              <a:latin typeface="Gill Sans MT" pitchFamily="34" charset="0"/>
            </a:endParaRPr>
          </a:p>
          <a:p>
            <a:pPr lvl="8">
              <a:buFontTx/>
              <a:buNone/>
              <a:defRPr/>
            </a:pPr>
            <a:endParaRPr lang="en-US" sz="1800" dirty="0" smtClean="0">
              <a:solidFill>
                <a:schemeClr val="bg1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9144000" cy="544988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 dirty="0">
              <a:solidFill>
                <a:schemeClr val="bg1"/>
              </a:solidFill>
              <a:cs typeface="+mn-cs"/>
            </a:endParaRPr>
          </a:p>
          <a:p>
            <a:pPr algn="ctr">
              <a:defRPr/>
            </a:pPr>
            <a:endParaRPr lang="en-US" sz="1800" dirty="0">
              <a:cs typeface="+mn-cs"/>
            </a:endParaRPr>
          </a:p>
        </p:txBody>
      </p:sp>
      <p:pic>
        <p:nvPicPr>
          <p:cNvPr id="5123" name="Picture 15" descr="C:\Users\lgerome\AppData\Local\Microsoft\Windows\Temporary Internet Files\Content.IE5\0S1E9K47\MP900342012[1].jpg"/>
          <p:cNvPicPr>
            <a:picLocks noChangeAspect="1" noChangeArrowheads="1"/>
          </p:cNvPicPr>
          <p:nvPr/>
        </p:nvPicPr>
        <p:blipFill>
          <a:blip r:embed="rId2" cstate="print">
            <a:lum bright="36000" contrast="-74000"/>
          </a:blip>
          <a:srcRect/>
          <a:stretch>
            <a:fillRect/>
          </a:stretch>
        </p:blipFill>
        <p:spPr bwMode="auto">
          <a:xfrm>
            <a:off x="5749925" y="2197100"/>
            <a:ext cx="3394075" cy="326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Box 11"/>
          <p:cNvSpPr txBox="1">
            <a:spLocks noChangeArrowheads="1"/>
          </p:cNvSpPr>
          <p:nvPr/>
        </p:nvSpPr>
        <p:spPr bwMode="auto">
          <a:xfrm>
            <a:off x="844550" y="1301750"/>
            <a:ext cx="555625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Gill Sans MT" pitchFamily="34" charset="0"/>
              </a:rPr>
              <a:t>Compensation </a:t>
            </a:r>
            <a:r>
              <a:rPr lang="en-US" sz="6000" dirty="0" smtClean="0">
                <a:solidFill>
                  <a:schemeClr val="bg1"/>
                </a:solidFill>
                <a:latin typeface="Gill Sans MT" pitchFamily="34" charset="0"/>
              </a:rPr>
              <a:t>and Benefit Targets</a:t>
            </a:r>
            <a:endParaRPr lang="en-US" sz="60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22250" y="5568950"/>
            <a:ext cx="38766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dirty="0">
                <a:latin typeface="Gill Sans MT" pitchFamily="34" charset="0"/>
              </a:rPr>
              <a:t>Total Compensation</a:t>
            </a:r>
          </a:p>
        </p:txBody>
      </p:sp>
      <p:sp>
        <p:nvSpPr>
          <p:cNvPr id="5126" name="Line 4"/>
          <p:cNvSpPr>
            <a:spLocks noChangeShapeType="1"/>
          </p:cNvSpPr>
          <p:nvPr/>
        </p:nvSpPr>
        <p:spPr bwMode="auto">
          <a:xfrm>
            <a:off x="4197350" y="5597525"/>
            <a:ext cx="14288" cy="1011238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127" name="Rectangle 14"/>
          <p:cNvSpPr>
            <a:spLocks noChangeArrowheads="1"/>
          </p:cNvSpPr>
          <p:nvPr/>
        </p:nvSpPr>
        <p:spPr bwMode="auto">
          <a:xfrm>
            <a:off x="4598988" y="5680075"/>
            <a:ext cx="2719387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solidFill>
                  <a:schemeClr val="bg2"/>
                </a:solidFill>
                <a:latin typeface="Gill Sans MT" pitchFamily="34" charset="0"/>
              </a:rPr>
              <a:t>Board Adopted</a:t>
            </a:r>
          </a:p>
          <a:p>
            <a:r>
              <a:rPr lang="en-US" sz="3200" dirty="0">
                <a:solidFill>
                  <a:schemeClr val="bg2"/>
                </a:solidFill>
                <a:latin typeface="Gill Sans MT" pitchFamily="34" charset="0"/>
              </a:rPr>
              <a:t> Strategy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" descr="C:\Documents and Settings\lgerome\Local Settings\Temporary Internet Files\Content.IE5\S2LGII1K\MP900400940[1].jpg"/>
          <p:cNvPicPr>
            <a:picLocks noChangeAspect="1" noChangeArrowheads="1"/>
          </p:cNvPicPr>
          <p:nvPr/>
        </p:nvPicPr>
        <p:blipFill>
          <a:blip r:embed="rId3" cstate="print">
            <a:lum bright="9000" contrast="-26000"/>
          </a:blip>
          <a:srcRect/>
          <a:stretch>
            <a:fillRect/>
          </a:stretch>
        </p:blipFill>
        <p:spPr bwMode="auto">
          <a:xfrm>
            <a:off x="0" y="0"/>
            <a:ext cx="4468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1434" name="Line 10"/>
          <p:cNvSpPr>
            <a:spLocks noChangeShapeType="1"/>
          </p:cNvSpPr>
          <p:nvPr/>
        </p:nvSpPr>
        <p:spPr bwMode="auto">
          <a:xfrm>
            <a:off x="5700713" y="2514600"/>
            <a:ext cx="3062287" cy="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3008313" y="0"/>
            <a:ext cx="57086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dirty="0">
                <a:solidFill>
                  <a:srgbClr val="BAB7AA"/>
                </a:solidFill>
                <a:latin typeface="Gill Sans MT" pitchFamily="34" charset="0"/>
              </a:rPr>
              <a:t>Health Insurance</a:t>
            </a:r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3303588" y="1150938"/>
            <a:ext cx="4602162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/>
              <a:t>Affordable</a:t>
            </a:r>
            <a:r>
              <a:rPr lang="en-US" sz="4000"/>
              <a:t>  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13318" name="TextBox 5"/>
          <p:cNvSpPr txBox="1">
            <a:spLocks noChangeArrowheads="1"/>
          </p:cNvSpPr>
          <p:nvPr/>
        </p:nvSpPr>
        <p:spPr bwMode="auto">
          <a:xfrm>
            <a:off x="3746500" y="5516563"/>
            <a:ext cx="53975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chemeClr val="bg1"/>
                </a:solidFill>
              </a:rPr>
              <a:t>Co</a:t>
            </a:r>
            <a:r>
              <a:rPr lang="en-US" sz="2800" b="1" dirty="0" smtClean="0"/>
              <a:t>mpliance  </a:t>
            </a:r>
            <a:endParaRPr lang="en-US" sz="2800" b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319" name="TextBox 6"/>
          <p:cNvSpPr txBox="1">
            <a:spLocks noChangeArrowheads="1"/>
          </p:cNvSpPr>
          <p:nvPr/>
        </p:nvSpPr>
        <p:spPr bwMode="auto">
          <a:xfrm>
            <a:off x="3568700" y="2093913"/>
            <a:ext cx="557530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Meet</a:t>
            </a:r>
            <a:r>
              <a:rPr lang="en-US" sz="2800" b="1" dirty="0"/>
              <a:t> </a:t>
            </a:r>
            <a:r>
              <a:rPr lang="en-US" sz="2800" b="1" dirty="0" smtClean="0"/>
              <a:t>Boards’ adopted </a:t>
            </a:r>
            <a:r>
              <a:rPr lang="en-US" sz="2800" b="1" dirty="0"/>
              <a:t>target-</a:t>
            </a:r>
            <a:r>
              <a:rPr lang="en-US" sz="2800" b="1" dirty="0">
                <a:solidFill>
                  <a:schemeClr val="bg1"/>
                </a:solidFill>
              </a:rPr>
              <a:t>sligh</a:t>
            </a:r>
            <a:r>
              <a:rPr lang="en-US" sz="2800" b="1" dirty="0"/>
              <a:t>tly above market 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3320" name="TextBox 8"/>
          <p:cNvSpPr txBox="1">
            <a:spLocks noChangeArrowheads="1"/>
          </p:cNvSpPr>
          <p:nvPr/>
        </p:nvSpPr>
        <p:spPr bwMode="auto">
          <a:xfrm>
            <a:off x="0" y="3346450"/>
            <a:ext cx="71977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Meet </a:t>
            </a:r>
            <a:r>
              <a:rPr lang="en-US" sz="2800" b="1" dirty="0" smtClean="0">
                <a:solidFill>
                  <a:schemeClr val="bg1"/>
                </a:solidFill>
              </a:rPr>
              <a:t>individual </a:t>
            </a:r>
            <a:r>
              <a:rPr lang="en-US" sz="2800" b="1" dirty="0">
                <a:solidFill>
                  <a:schemeClr val="bg1"/>
                </a:solidFill>
              </a:rPr>
              <a:t>and </a:t>
            </a:r>
            <a:r>
              <a:rPr lang="en-US" sz="2800" b="1" dirty="0" smtClean="0">
                <a:solidFill>
                  <a:schemeClr val="bg1"/>
                </a:solidFill>
              </a:rPr>
              <a:t>family </a:t>
            </a:r>
            <a:r>
              <a:rPr lang="en-US" sz="2800" b="1" dirty="0"/>
              <a:t>needs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3321" name="TextBox 9"/>
          <p:cNvSpPr txBox="1">
            <a:spLocks noChangeArrowheads="1"/>
          </p:cNvSpPr>
          <p:nvPr/>
        </p:nvSpPr>
        <p:spPr bwMode="auto">
          <a:xfrm>
            <a:off x="1062038" y="4405313"/>
            <a:ext cx="55546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Maintain Reserves </a:t>
            </a:r>
            <a:r>
              <a:rPr lang="en-US" sz="2800" b="1" dirty="0" smtClean="0"/>
              <a:t> at 25</a:t>
            </a:r>
            <a:r>
              <a:rPr lang="en-US" sz="2800" b="1" dirty="0"/>
              <a:t>%  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31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 noChangeAspect="1"/>
          </p:cNvGrpSpPr>
          <p:nvPr/>
        </p:nvGrpSpPr>
        <p:grpSpPr bwMode="auto">
          <a:xfrm>
            <a:off x="414337" y="693174"/>
            <a:ext cx="7646987" cy="5796116"/>
            <a:chOff x="261" y="285"/>
            <a:chExt cx="4817" cy="3421"/>
          </a:xfrm>
          <a:solidFill>
            <a:schemeClr val="accent6">
              <a:lumMod val="20000"/>
              <a:lumOff val="80000"/>
              <a:alpha val="56000"/>
            </a:schemeClr>
          </a:solidFill>
        </p:grpSpPr>
        <p:grpSp>
          <p:nvGrpSpPr>
            <p:cNvPr id="3" name="Group 208"/>
            <p:cNvGrpSpPr>
              <a:grpSpLocks/>
            </p:cNvGrpSpPr>
            <p:nvPr/>
          </p:nvGrpSpPr>
          <p:grpSpPr bwMode="auto">
            <a:xfrm>
              <a:off x="261" y="285"/>
              <a:ext cx="4817" cy="3421"/>
              <a:chOff x="261" y="285"/>
              <a:chExt cx="4817" cy="3421"/>
            </a:xfrm>
            <a:grpFill/>
          </p:grpSpPr>
          <p:sp>
            <p:nvSpPr>
              <p:cNvPr id="48199" name="Freeform 71"/>
              <p:cNvSpPr>
                <a:spLocks/>
              </p:cNvSpPr>
              <p:nvPr/>
            </p:nvSpPr>
            <p:spPr bwMode="auto">
              <a:xfrm>
                <a:off x="318" y="1553"/>
                <a:ext cx="2281" cy="959"/>
              </a:xfrm>
              <a:custGeom>
                <a:avLst/>
                <a:gdLst/>
                <a:ahLst/>
                <a:cxnLst>
                  <a:cxn ang="0">
                    <a:pos x="1172" y="102"/>
                  </a:cxn>
                  <a:cxn ang="0">
                    <a:pos x="919" y="197"/>
                  </a:cxn>
                  <a:cxn ang="0">
                    <a:pos x="550" y="339"/>
                  </a:cxn>
                  <a:cxn ang="0">
                    <a:pos x="372" y="439"/>
                  </a:cxn>
                  <a:cxn ang="0">
                    <a:pos x="676" y="316"/>
                  </a:cxn>
                  <a:cxn ang="0">
                    <a:pos x="1011" y="191"/>
                  </a:cxn>
                  <a:cxn ang="0">
                    <a:pos x="1142" y="284"/>
                  </a:cxn>
                  <a:cxn ang="0">
                    <a:pos x="1353" y="335"/>
                  </a:cxn>
                  <a:cxn ang="0">
                    <a:pos x="1620" y="310"/>
                  </a:cxn>
                  <a:cxn ang="0">
                    <a:pos x="1734" y="168"/>
                  </a:cxn>
                  <a:cxn ang="0">
                    <a:pos x="1917" y="83"/>
                  </a:cxn>
                  <a:cxn ang="0">
                    <a:pos x="1870" y="83"/>
                  </a:cxn>
                  <a:cxn ang="0">
                    <a:pos x="1684" y="83"/>
                  </a:cxn>
                  <a:cxn ang="0">
                    <a:pos x="1741" y="51"/>
                  </a:cxn>
                  <a:cxn ang="0">
                    <a:pos x="1655" y="53"/>
                  </a:cxn>
                  <a:cxn ang="0">
                    <a:pos x="1882" y="32"/>
                  </a:cxn>
                  <a:cxn ang="0">
                    <a:pos x="2155" y="47"/>
                  </a:cxn>
                  <a:cxn ang="0">
                    <a:pos x="1989" y="306"/>
                  </a:cxn>
                  <a:cxn ang="0">
                    <a:pos x="2021" y="418"/>
                  </a:cxn>
                  <a:cxn ang="0">
                    <a:pos x="2281" y="458"/>
                  </a:cxn>
                  <a:cxn ang="0">
                    <a:pos x="2142" y="636"/>
                  </a:cxn>
                  <a:cxn ang="0">
                    <a:pos x="1917" y="753"/>
                  </a:cxn>
                  <a:cxn ang="0">
                    <a:pos x="1783" y="706"/>
                  </a:cxn>
                  <a:cxn ang="0">
                    <a:pos x="1652" y="655"/>
                  </a:cxn>
                  <a:cxn ang="0">
                    <a:pos x="1419" y="884"/>
                  </a:cxn>
                  <a:cxn ang="0">
                    <a:pos x="991" y="935"/>
                  </a:cxn>
                  <a:cxn ang="0">
                    <a:pos x="964" y="901"/>
                  </a:cxn>
                  <a:cxn ang="0">
                    <a:pos x="1157" y="815"/>
                  </a:cxn>
                  <a:cxn ang="0">
                    <a:pos x="1107" y="655"/>
                  </a:cxn>
                  <a:cxn ang="0">
                    <a:pos x="996" y="613"/>
                  </a:cxn>
                  <a:cxn ang="0">
                    <a:pos x="751" y="602"/>
                  </a:cxn>
                  <a:cxn ang="0">
                    <a:pos x="506" y="770"/>
                  </a:cxn>
                  <a:cxn ang="0">
                    <a:pos x="572" y="870"/>
                  </a:cxn>
                  <a:cxn ang="0">
                    <a:pos x="394" y="904"/>
                  </a:cxn>
                  <a:cxn ang="0">
                    <a:pos x="268" y="891"/>
                  </a:cxn>
                  <a:cxn ang="0">
                    <a:pos x="8" y="870"/>
                  </a:cxn>
                  <a:cxn ang="0">
                    <a:pos x="340" y="585"/>
                  </a:cxn>
                  <a:cxn ang="0">
                    <a:pos x="236" y="454"/>
                  </a:cxn>
                  <a:cxn ang="0">
                    <a:pos x="40" y="414"/>
                  </a:cxn>
                  <a:cxn ang="0">
                    <a:pos x="293" y="238"/>
                  </a:cxn>
                  <a:cxn ang="0">
                    <a:pos x="486" y="218"/>
                  </a:cxn>
                  <a:cxn ang="0">
                    <a:pos x="278" y="293"/>
                  </a:cxn>
                  <a:cxn ang="0">
                    <a:pos x="99" y="371"/>
                  </a:cxn>
                  <a:cxn ang="0">
                    <a:pos x="231" y="342"/>
                  </a:cxn>
                  <a:cxn ang="0">
                    <a:pos x="446" y="263"/>
                  </a:cxn>
                  <a:cxn ang="0">
                    <a:pos x="570" y="242"/>
                  </a:cxn>
                  <a:cxn ang="0">
                    <a:pos x="520" y="288"/>
                  </a:cxn>
                  <a:cxn ang="0">
                    <a:pos x="258" y="380"/>
                  </a:cxn>
                  <a:cxn ang="0">
                    <a:pos x="184" y="435"/>
                  </a:cxn>
                  <a:cxn ang="0">
                    <a:pos x="488" y="327"/>
                  </a:cxn>
                  <a:cxn ang="0">
                    <a:pos x="922" y="151"/>
                  </a:cxn>
                  <a:cxn ang="0">
                    <a:pos x="1194" y="53"/>
                  </a:cxn>
                  <a:cxn ang="0">
                    <a:pos x="1206" y="17"/>
                  </a:cxn>
                  <a:cxn ang="0">
                    <a:pos x="1048" y="76"/>
                  </a:cxn>
                  <a:cxn ang="0">
                    <a:pos x="842" y="153"/>
                  </a:cxn>
                  <a:cxn ang="0">
                    <a:pos x="813" y="127"/>
                  </a:cxn>
                  <a:cxn ang="0">
                    <a:pos x="981" y="55"/>
                  </a:cxn>
                  <a:cxn ang="0">
                    <a:pos x="944" y="42"/>
                  </a:cxn>
                  <a:cxn ang="0">
                    <a:pos x="919" y="11"/>
                  </a:cxn>
                  <a:cxn ang="0">
                    <a:pos x="1251" y="4"/>
                  </a:cxn>
                </a:cxnLst>
                <a:rect l="0" t="0" r="r" b="b"/>
                <a:pathLst>
                  <a:path w="2281" h="959">
                    <a:moveTo>
                      <a:pt x="1296" y="21"/>
                    </a:moveTo>
                    <a:lnTo>
                      <a:pt x="1293" y="42"/>
                    </a:lnTo>
                    <a:lnTo>
                      <a:pt x="1281" y="57"/>
                    </a:lnTo>
                    <a:lnTo>
                      <a:pt x="1263" y="68"/>
                    </a:lnTo>
                    <a:lnTo>
                      <a:pt x="1244" y="79"/>
                    </a:lnTo>
                    <a:lnTo>
                      <a:pt x="1219" y="87"/>
                    </a:lnTo>
                    <a:lnTo>
                      <a:pt x="1197" y="95"/>
                    </a:lnTo>
                    <a:lnTo>
                      <a:pt x="1172" y="102"/>
                    </a:lnTo>
                    <a:lnTo>
                      <a:pt x="1149" y="110"/>
                    </a:lnTo>
                    <a:lnTo>
                      <a:pt x="1127" y="119"/>
                    </a:lnTo>
                    <a:lnTo>
                      <a:pt x="1105" y="127"/>
                    </a:lnTo>
                    <a:lnTo>
                      <a:pt x="1080" y="136"/>
                    </a:lnTo>
                    <a:lnTo>
                      <a:pt x="1058" y="146"/>
                    </a:lnTo>
                    <a:lnTo>
                      <a:pt x="1011" y="163"/>
                    </a:lnTo>
                    <a:lnTo>
                      <a:pt x="966" y="180"/>
                    </a:lnTo>
                    <a:lnTo>
                      <a:pt x="919" y="197"/>
                    </a:lnTo>
                    <a:lnTo>
                      <a:pt x="872" y="214"/>
                    </a:lnTo>
                    <a:lnTo>
                      <a:pt x="825" y="231"/>
                    </a:lnTo>
                    <a:lnTo>
                      <a:pt x="780" y="250"/>
                    </a:lnTo>
                    <a:lnTo>
                      <a:pt x="733" y="267"/>
                    </a:lnTo>
                    <a:lnTo>
                      <a:pt x="689" y="286"/>
                    </a:lnTo>
                    <a:lnTo>
                      <a:pt x="642" y="303"/>
                    </a:lnTo>
                    <a:lnTo>
                      <a:pt x="595" y="322"/>
                    </a:lnTo>
                    <a:lnTo>
                      <a:pt x="550" y="339"/>
                    </a:lnTo>
                    <a:lnTo>
                      <a:pt x="503" y="358"/>
                    </a:lnTo>
                    <a:lnTo>
                      <a:pt x="456" y="375"/>
                    </a:lnTo>
                    <a:lnTo>
                      <a:pt x="409" y="392"/>
                    </a:lnTo>
                    <a:lnTo>
                      <a:pt x="364" y="409"/>
                    </a:lnTo>
                    <a:lnTo>
                      <a:pt x="317" y="426"/>
                    </a:lnTo>
                    <a:lnTo>
                      <a:pt x="332" y="433"/>
                    </a:lnTo>
                    <a:lnTo>
                      <a:pt x="350" y="439"/>
                    </a:lnTo>
                    <a:lnTo>
                      <a:pt x="372" y="439"/>
                    </a:lnTo>
                    <a:lnTo>
                      <a:pt x="389" y="431"/>
                    </a:lnTo>
                    <a:lnTo>
                      <a:pt x="431" y="416"/>
                    </a:lnTo>
                    <a:lnTo>
                      <a:pt x="473" y="401"/>
                    </a:lnTo>
                    <a:lnTo>
                      <a:pt x="513" y="386"/>
                    </a:lnTo>
                    <a:lnTo>
                      <a:pt x="555" y="369"/>
                    </a:lnTo>
                    <a:lnTo>
                      <a:pt x="595" y="352"/>
                    </a:lnTo>
                    <a:lnTo>
                      <a:pt x="637" y="335"/>
                    </a:lnTo>
                    <a:lnTo>
                      <a:pt x="676" y="316"/>
                    </a:lnTo>
                    <a:lnTo>
                      <a:pt x="719" y="299"/>
                    </a:lnTo>
                    <a:lnTo>
                      <a:pt x="758" y="282"/>
                    </a:lnTo>
                    <a:lnTo>
                      <a:pt x="800" y="265"/>
                    </a:lnTo>
                    <a:lnTo>
                      <a:pt x="840" y="250"/>
                    </a:lnTo>
                    <a:lnTo>
                      <a:pt x="882" y="233"/>
                    </a:lnTo>
                    <a:lnTo>
                      <a:pt x="924" y="218"/>
                    </a:lnTo>
                    <a:lnTo>
                      <a:pt x="969" y="204"/>
                    </a:lnTo>
                    <a:lnTo>
                      <a:pt x="1011" y="191"/>
                    </a:lnTo>
                    <a:lnTo>
                      <a:pt x="1055" y="180"/>
                    </a:lnTo>
                    <a:lnTo>
                      <a:pt x="1050" y="199"/>
                    </a:lnTo>
                    <a:lnTo>
                      <a:pt x="1055" y="216"/>
                    </a:lnTo>
                    <a:lnTo>
                      <a:pt x="1065" y="233"/>
                    </a:lnTo>
                    <a:lnTo>
                      <a:pt x="1070" y="250"/>
                    </a:lnTo>
                    <a:lnTo>
                      <a:pt x="1093" y="261"/>
                    </a:lnTo>
                    <a:lnTo>
                      <a:pt x="1117" y="272"/>
                    </a:lnTo>
                    <a:lnTo>
                      <a:pt x="1142" y="284"/>
                    </a:lnTo>
                    <a:lnTo>
                      <a:pt x="1167" y="293"/>
                    </a:lnTo>
                    <a:lnTo>
                      <a:pt x="1192" y="301"/>
                    </a:lnTo>
                    <a:lnTo>
                      <a:pt x="1219" y="310"/>
                    </a:lnTo>
                    <a:lnTo>
                      <a:pt x="1244" y="316"/>
                    </a:lnTo>
                    <a:lnTo>
                      <a:pt x="1271" y="322"/>
                    </a:lnTo>
                    <a:lnTo>
                      <a:pt x="1298" y="327"/>
                    </a:lnTo>
                    <a:lnTo>
                      <a:pt x="1325" y="331"/>
                    </a:lnTo>
                    <a:lnTo>
                      <a:pt x="1353" y="335"/>
                    </a:lnTo>
                    <a:lnTo>
                      <a:pt x="1380" y="335"/>
                    </a:lnTo>
                    <a:lnTo>
                      <a:pt x="1407" y="335"/>
                    </a:lnTo>
                    <a:lnTo>
                      <a:pt x="1437" y="335"/>
                    </a:lnTo>
                    <a:lnTo>
                      <a:pt x="1464" y="331"/>
                    </a:lnTo>
                    <a:lnTo>
                      <a:pt x="1494" y="327"/>
                    </a:lnTo>
                    <a:lnTo>
                      <a:pt x="1536" y="325"/>
                    </a:lnTo>
                    <a:lnTo>
                      <a:pt x="1578" y="318"/>
                    </a:lnTo>
                    <a:lnTo>
                      <a:pt x="1620" y="310"/>
                    </a:lnTo>
                    <a:lnTo>
                      <a:pt x="1657" y="297"/>
                    </a:lnTo>
                    <a:lnTo>
                      <a:pt x="1692" y="280"/>
                    </a:lnTo>
                    <a:lnTo>
                      <a:pt x="1722" y="259"/>
                    </a:lnTo>
                    <a:lnTo>
                      <a:pt x="1746" y="235"/>
                    </a:lnTo>
                    <a:lnTo>
                      <a:pt x="1764" y="204"/>
                    </a:lnTo>
                    <a:lnTo>
                      <a:pt x="1751" y="193"/>
                    </a:lnTo>
                    <a:lnTo>
                      <a:pt x="1741" y="180"/>
                    </a:lnTo>
                    <a:lnTo>
                      <a:pt x="1734" y="168"/>
                    </a:lnTo>
                    <a:lnTo>
                      <a:pt x="1731" y="155"/>
                    </a:lnTo>
                    <a:lnTo>
                      <a:pt x="1759" y="146"/>
                    </a:lnTo>
                    <a:lnTo>
                      <a:pt x="1786" y="136"/>
                    </a:lnTo>
                    <a:lnTo>
                      <a:pt x="1813" y="125"/>
                    </a:lnTo>
                    <a:lnTo>
                      <a:pt x="1838" y="115"/>
                    </a:lnTo>
                    <a:lnTo>
                      <a:pt x="1865" y="106"/>
                    </a:lnTo>
                    <a:lnTo>
                      <a:pt x="1892" y="95"/>
                    </a:lnTo>
                    <a:lnTo>
                      <a:pt x="1917" y="83"/>
                    </a:lnTo>
                    <a:lnTo>
                      <a:pt x="1944" y="72"/>
                    </a:lnTo>
                    <a:lnTo>
                      <a:pt x="1932" y="66"/>
                    </a:lnTo>
                    <a:lnTo>
                      <a:pt x="1922" y="64"/>
                    </a:lnTo>
                    <a:lnTo>
                      <a:pt x="1912" y="66"/>
                    </a:lnTo>
                    <a:lnTo>
                      <a:pt x="1902" y="70"/>
                    </a:lnTo>
                    <a:lnTo>
                      <a:pt x="1890" y="76"/>
                    </a:lnTo>
                    <a:lnTo>
                      <a:pt x="1880" y="79"/>
                    </a:lnTo>
                    <a:lnTo>
                      <a:pt x="1870" y="83"/>
                    </a:lnTo>
                    <a:lnTo>
                      <a:pt x="1858" y="83"/>
                    </a:lnTo>
                    <a:lnTo>
                      <a:pt x="1707" y="138"/>
                    </a:lnTo>
                    <a:lnTo>
                      <a:pt x="1689" y="129"/>
                    </a:lnTo>
                    <a:lnTo>
                      <a:pt x="1677" y="119"/>
                    </a:lnTo>
                    <a:lnTo>
                      <a:pt x="1665" y="110"/>
                    </a:lnTo>
                    <a:lnTo>
                      <a:pt x="1655" y="96"/>
                    </a:lnTo>
                    <a:lnTo>
                      <a:pt x="1670" y="89"/>
                    </a:lnTo>
                    <a:lnTo>
                      <a:pt x="1684" y="83"/>
                    </a:lnTo>
                    <a:lnTo>
                      <a:pt x="1699" y="78"/>
                    </a:lnTo>
                    <a:lnTo>
                      <a:pt x="1717" y="74"/>
                    </a:lnTo>
                    <a:lnTo>
                      <a:pt x="1731" y="70"/>
                    </a:lnTo>
                    <a:lnTo>
                      <a:pt x="1746" y="66"/>
                    </a:lnTo>
                    <a:lnTo>
                      <a:pt x="1761" y="62"/>
                    </a:lnTo>
                    <a:lnTo>
                      <a:pt x="1776" y="55"/>
                    </a:lnTo>
                    <a:lnTo>
                      <a:pt x="1759" y="51"/>
                    </a:lnTo>
                    <a:lnTo>
                      <a:pt x="1741" y="51"/>
                    </a:lnTo>
                    <a:lnTo>
                      <a:pt x="1726" y="53"/>
                    </a:lnTo>
                    <a:lnTo>
                      <a:pt x="1709" y="55"/>
                    </a:lnTo>
                    <a:lnTo>
                      <a:pt x="1694" y="61"/>
                    </a:lnTo>
                    <a:lnTo>
                      <a:pt x="1679" y="64"/>
                    </a:lnTo>
                    <a:lnTo>
                      <a:pt x="1662" y="68"/>
                    </a:lnTo>
                    <a:lnTo>
                      <a:pt x="1647" y="72"/>
                    </a:lnTo>
                    <a:lnTo>
                      <a:pt x="1647" y="61"/>
                    </a:lnTo>
                    <a:lnTo>
                      <a:pt x="1655" y="53"/>
                    </a:lnTo>
                    <a:lnTo>
                      <a:pt x="1667" y="47"/>
                    </a:lnTo>
                    <a:lnTo>
                      <a:pt x="1677" y="42"/>
                    </a:lnTo>
                    <a:lnTo>
                      <a:pt x="1712" y="38"/>
                    </a:lnTo>
                    <a:lnTo>
                      <a:pt x="1746" y="34"/>
                    </a:lnTo>
                    <a:lnTo>
                      <a:pt x="1781" y="32"/>
                    </a:lnTo>
                    <a:lnTo>
                      <a:pt x="1813" y="30"/>
                    </a:lnTo>
                    <a:lnTo>
                      <a:pt x="1848" y="30"/>
                    </a:lnTo>
                    <a:lnTo>
                      <a:pt x="1882" y="32"/>
                    </a:lnTo>
                    <a:lnTo>
                      <a:pt x="1917" y="34"/>
                    </a:lnTo>
                    <a:lnTo>
                      <a:pt x="1952" y="36"/>
                    </a:lnTo>
                    <a:lnTo>
                      <a:pt x="1986" y="38"/>
                    </a:lnTo>
                    <a:lnTo>
                      <a:pt x="2019" y="40"/>
                    </a:lnTo>
                    <a:lnTo>
                      <a:pt x="2053" y="42"/>
                    </a:lnTo>
                    <a:lnTo>
                      <a:pt x="2088" y="45"/>
                    </a:lnTo>
                    <a:lnTo>
                      <a:pt x="2120" y="47"/>
                    </a:lnTo>
                    <a:lnTo>
                      <a:pt x="2155" y="47"/>
                    </a:lnTo>
                    <a:lnTo>
                      <a:pt x="2187" y="49"/>
                    </a:lnTo>
                    <a:lnTo>
                      <a:pt x="2222" y="49"/>
                    </a:lnTo>
                    <a:lnTo>
                      <a:pt x="2185" y="93"/>
                    </a:lnTo>
                    <a:lnTo>
                      <a:pt x="2145" y="136"/>
                    </a:lnTo>
                    <a:lnTo>
                      <a:pt x="2108" y="180"/>
                    </a:lnTo>
                    <a:lnTo>
                      <a:pt x="2068" y="221"/>
                    </a:lnTo>
                    <a:lnTo>
                      <a:pt x="2029" y="265"/>
                    </a:lnTo>
                    <a:lnTo>
                      <a:pt x="1989" y="306"/>
                    </a:lnTo>
                    <a:lnTo>
                      <a:pt x="1952" y="348"/>
                    </a:lnTo>
                    <a:lnTo>
                      <a:pt x="1912" y="388"/>
                    </a:lnTo>
                    <a:lnTo>
                      <a:pt x="1915" y="401"/>
                    </a:lnTo>
                    <a:lnTo>
                      <a:pt x="1925" y="414"/>
                    </a:lnTo>
                    <a:lnTo>
                      <a:pt x="1934" y="426"/>
                    </a:lnTo>
                    <a:lnTo>
                      <a:pt x="1944" y="437"/>
                    </a:lnTo>
                    <a:lnTo>
                      <a:pt x="1982" y="431"/>
                    </a:lnTo>
                    <a:lnTo>
                      <a:pt x="2021" y="418"/>
                    </a:lnTo>
                    <a:lnTo>
                      <a:pt x="2058" y="403"/>
                    </a:lnTo>
                    <a:lnTo>
                      <a:pt x="2098" y="390"/>
                    </a:lnTo>
                    <a:lnTo>
                      <a:pt x="2138" y="380"/>
                    </a:lnTo>
                    <a:lnTo>
                      <a:pt x="2177" y="376"/>
                    </a:lnTo>
                    <a:lnTo>
                      <a:pt x="2217" y="386"/>
                    </a:lnTo>
                    <a:lnTo>
                      <a:pt x="2256" y="409"/>
                    </a:lnTo>
                    <a:lnTo>
                      <a:pt x="2274" y="433"/>
                    </a:lnTo>
                    <a:lnTo>
                      <a:pt x="2281" y="458"/>
                    </a:lnTo>
                    <a:lnTo>
                      <a:pt x="2279" y="484"/>
                    </a:lnTo>
                    <a:lnTo>
                      <a:pt x="2266" y="511"/>
                    </a:lnTo>
                    <a:lnTo>
                      <a:pt x="2249" y="533"/>
                    </a:lnTo>
                    <a:lnTo>
                      <a:pt x="2232" y="554"/>
                    </a:lnTo>
                    <a:lnTo>
                      <a:pt x="2212" y="575"/>
                    </a:lnTo>
                    <a:lnTo>
                      <a:pt x="2190" y="596"/>
                    </a:lnTo>
                    <a:lnTo>
                      <a:pt x="2167" y="617"/>
                    </a:lnTo>
                    <a:lnTo>
                      <a:pt x="2142" y="636"/>
                    </a:lnTo>
                    <a:lnTo>
                      <a:pt x="2118" y="655"/>
                    </a:lnTo>
                    <a:lnTo>
                      <a:pt x="2093" y="672"/>
                    </a:lnTo>
                    <a:lnTo>
                      <a:pt x="2066" y="689"/>
                    </a:lnTo>
                    <a:lnTo>
                      <a:pt x="2036" y="704"/>
                    </a:lnTo>
                    <a:lnTo>
                      <a:pt x="2009" y="719"/>
                    </a:lnTo>
                    <a:lnTo>
                      <a:pt x="1979" y="732"/>
                    </a:lnTo>
                    <a:lnTo>
                      <a:pt x="1947" y="743"/>
                    </a:lnTo>
                    <a:lnTo>
                      <a:pt x="1917" y="753"/>
                    </a:lnTo>
                    <a:lnTo>
                      <a:pt x="1885" y="762"/>
                    </a:lnTo>
                    <a:lnTo>
                      <a:pt x="1853" y="768"/>
                    </a:lnTo>
                    <a:lnTo>
                      <a:pt x="1843" y="766"/>
                    </a:lnTo>
                    <a:lnTo>
                      <a:pt x="1833" y="762"/>
                    </a:lnTo>
                    <a:lnTo>
                      <a:pt x="1823" y="761"/>
                    </a:lnTo>
                    <a:lnTo>
                      <a:pt x="1813" y="762"/>
                    </a:lnTo>
                    <a:lnTo>
                      <a:pt x="1796" y="736"/>
                    </a:lnTo>
                    <a:lnTo>
                      <a:pt x="1783" y="706"/>
                    </a:lnTo>
                    <a:lnTo>
                      <a:pt x="1771" y="677"/>
                    </a:lnTo>
                    <a:lnTo>
                      <a:pt x="1751" y="651"/>
                    </a:lnTo>
                    <a:lnTo>
                      <a:pt x="1736" y="649"/>
                    </a:lnTo>
                    <a:lnTo>
                      <a:pt x="1719" y="647"/>
                    </a:lnTo>
                    <a:lnTo>
                      <a:pt x="1702" y="647"/>
                    </a:lnTo>
                    <a:lnTo>
                      <a:pt x="1684" y="647"/>
                    </a:lnTo>
                    <a:lnTo>
                      <a:pt x="1667" y="651"/>
                    </a:lnTo>
                    <a:lnTo>
                      <a:pt x="1652" y="655"/>
                    </a:lnTo>
                    <a:lnTo>
                      <a:pt x="1637" y="660"/>
                    </a:lnTo>
                    <a:lnTo>
                      <a:pt x="1625" y="670"/>
                    </a:lnTo>
                    <a:lnTo>
                      <a:pt x="1588" y="704"/>
                    </a:lnTo>
                    <a:lnTo>
                      <a:pt x="1551" y="738"/>
                    </a:lnTo>
                    <a:lnTo>
                      <a:pt x="1516" y="774"/>
                    </a:lnTo>
                    <a:lnTo>
                      <a:pt x="1484" y="810"/>
                    </a:lnTo>
                    <a:lnTo>
                      <a:pt x="1452" y="846"/>
                    </a:lnTo>
                    <a:lnTo>
                      <a:pt x="1419" y="884"/>
                    </a:lnTo>
                    <a:lnTo>
                      <a:pt x="1390" y="921"/>
                    </a:lnTo>
                    <a:lnTo>
                      <a:pt x="1362" y="959"/>
                    </a:lnTo>
                    <a:lnTo>
                      <a:pt x="1063" y="957"/>
                    </a:lnTo>
                    <a:lnTo>
                      <a:pt x="1048" y="948"/>
                    </a:lnTo>
                    <a:lnTo>
                      <a:pt x="1028" y="944"/>
                    </a:lnTo>
                    <a:lnTo>
                      <a:pt x="1011" y="942"/>
                    </a:lnTo>
                    <a:lnTo>
                      <a:pt x="991" y="938"/>
                    </a:lnTo>
                    <a:lnTo>
                      <a:pt x="991" y="935"/>
                    </a:lnTo>
                    <a:lnTo>
                      <a:pt x="989" y="933"/>
                    </a:lnTo>
                    <a:lnTo>
                      <a:pt x="986" y="931"/>
                    </a:lnTo>
                    <a:lnTo>
                      <a:pt x="981" y="927"/>
                    </a:lnTo>
                    <a:lnTo>
                      <a:pt x="979" y="933"/>
                    </a:lnTo>
                    <a:lnTo>
                      <a:pt x="971" y="927"/>
                    </a:lnTo>
                    <a:lnTo>
                      <a:pt x="966" y="919"/>
                    </a:lnTo>
                    <a:lnTo>
                      <a:pt x="964" y="910"/>
                    </a:lnTo>
                    <a:lnTo>
                      <a:pt x="964" y="901"/>
                    </a:lnTo>
                    <a:lnTo>
                      <a:pt x="986" y="889"/>
                    </a:lnTo>
                    <a:lnTo>
                      <a:pt x="1011" y="878"/>
                    </a:lnTo>
                    <a:lnTo>
                      <a:pt x="1036" y="866"/>
                    </a:lnTo>
                    <a:lnTo>
                      <a:pt x="1060" y="855"/>
                    </a:lnTo>
                    <a:lnTo>
                      <a:pt x="1083" y="844"/>
                    </a:lnTo>
                    <a:lnTo>
                      <a:pt x="1107" y="834"/>
                    </a:lnTo>
                    <a:lnTo>
                      <a:pt x="1132" y="825"/>
                    </a:lnTo>
                    <a:lnTo>
                      <a:pt x="1157" y="815"/>
                    </a:lnTo>
                    <a:lnTo>
                      <a:pt x="1177" y="791"/>
                    </a:lnTo>
                    <a:lnTo>
                      <a:pt x="1182" y="761"/>
                    </a:lnTo>
                    <a:lnTo>
                      <a:pt x="1177" y="728"/>
                    </a:lnTo>
                    <a:lnTo>
                      <a:pt x="1167" y="702"/>
                    </a:lnTo>
                    <a:lnTo>
                      <a:pt x="1152" y="691"/>
                    </a:lnTo>
                    <a:lnTo>
                      <a:pt x="1137" y="679"/>
                    </a:lnTo>
                    <a:lnTo>
                      <a:pt x="1122" y="666"/>
                    </a:lnTo>
                    <a:lnTo>
                      <a:pt x="1107" y="655"/>
                    </a:lnTo>
                    <a:lnTo>
                      <a:pt x="1093" y="645"/>
                    </a:lnTo>
                    <a:lnTo>
                      <a:pt x="1075" y="634"/>
                    </a:lnTo>
                    <a:lnTo>
                      <a:pt x="1060" y="626"/>
                    </a:lnTo>
                    <a:lnTo>
                      <a:pt x="1041" y="619"/>
                    </a:lnTo>
                    <a:lnTo>
                      <a:pt x="1031" y="619"/>
                    </a:lnTo>
                    <a:lnTo>
                      <a:pt x="1018" y="617"/>
                    </a:lnTo>
                    <a:lnTo>
                      <a:pt x="1008" y="615"/>
                    </a:lnTo>
                    <a:lnTo>
                      <a:pt x="996" y="613"/>
                    </a:lnTo>
                    <a:lnTo>
                      <a:pt x="984" y="609"/>
                    </a:lnTo>
                    <a:lnTo>
                      <a:pt x="974" y="607"/>
                    </a:lnTo>
                    <a:lnTo>
                      <a:pt x="961" y="603"/>
                    </a:lnTo>
                    <a:lnTo>
                      <a:pt x="951" y="602"/>
                    </a:lnTo>
                    <a:lnTo>
                      <a:pt x="902" y="600"/>
                    </a:lnTo>
                    <a:lnTo>
                      <a:pt x="850" y="598"/>
                    </a:lnTo>
                    <a:lnTo>
                      <a:pt x="800" y="600"/>
                    </a:lnTo>
                    <a:lnTo>
                      <a:pt x="751" y="602"/>
                    </a:lnTo>
                    <a:lnTo>
                      <a:pt x="704" y="607"/>
                    </a:lnTo>
                    <a:lnTo>
                      <a:pt x="657" y="615"/>
                    </a:lnTo>
                    <a:lnTo>
                      <a:pt x="610" y="626"/>
                    </a:lnTo>
                    <a:lnTo>
                      <a:pt x="565" y="641"/>
                    </a:lnTo>
                    <a:lnTo>
                      <a:pt x="530" y="666"/>
                    </a:lnTo>
                    <a:lnTo>
                      <a:pt x="513" y="696"/>
                    </a:lnTo>
                    <a:lnTo>
                      <a:pt x="506" y="732"/>
                    </a:lnTo>
                    <a:lnTo>
                      <a:pt x="506" y="770"/>
                    </a:lnTo>
                    <a:lnTo>
                      <a:pt x="518" y="781"/>
                    </a:lnTo>
                    <a:lnTo>
                      <a:pt x="533" y="793"/>
                    </a:lnTo>
                    <a:lnTo>
                      <a:pt x="545" y="806"/>
                    </a:lnTo>
                    <a:lnTo>
                      <a:pt x="558" y="817"/>
                    </a:lnTo>
                    <a:lnTo>
                      <a:pt x="568" y="831"/>
                    </a:lnTo>
                    <a:lnTo>
                      <a:pt x="572" y="844"/>
                    </a:lnTo>
                    <a:lnTo>
                      <a:pt x="575" y="857"/>
                    </a:lnTo>
                    <a:lnTo>
                      <a:pt x="572" y="870"/>
                    </a:lnTo>
                    <a:lnTo>
                      <a:pt x="555" y="884"/>
                    </a:lnTo>
                    <a:lnTo>
                      <a:pt x="533" y="891"/>
                    </a:lnTo>
                    <a:lnTo>
                      <a:pt x="511" y="895"/>
                    </a:lnTo>
                    <a:lnTo>
                      <a:pt x="488" y="897"/>
                    </a:lnTo>
                    <a:lnTo>
                      <a:pt x="464" y="897"/>
                    </a:lnTo>
                    <a:lnTo>
                      <a:pt x="439" y="897"/>
                    </a:lnTo>
                    <a:lnTo>
                      <a:pt x="416" y="899"/>
                    </a:lnTo>
                    <a:lnTo>
                      <a:pt x="394" y="904"/>
                    </a:lnTo>
                    <a:lnTo>
                      <a:pt x="382" y="899"/>
                    </a:lnTo>
                    <a:lnTo>
                      <a:pt x="367" y="895"/>
                    </a:lnTo>
                    <a:lnTo>
                      <a:pt x="352" y="893"/>
                    </a:lnTo>
                    <a:lnTo>
                      <a:pt x="335" y="893"/>
                    </a:lnTo>
                    <a:lnTo>
                      <a:pt x="317" y="895"/>
                    </a:lnTo>
                    <a:lnTo>
                      <a:pt x="300" y="895"/>
                    </a:lnTo>
                    <a:lnTo>
                      <a:pt x="283" y="893"/>
                    </a:lnTo>
                    <a:lnTo>
                      <a:pt x="268" y="891"/>
                    </a:lnTo>
                    <a:lnTo>
                      <a:pt x="236" y="893"/>
                    </a:lnTo>
                    <a:lnTo>
                      <a:pt x="206" y="889"/>
                    </a:lnTo>
                    <a:lnTo>
                      <a:pt x="174" y="885"/>
                    </a:lnTo>
                    <a:lnTo>
                      <a:pt x="142" y="880"/>
                    </a:lnTo>
                    <a:lnTo>
                      <a:pt x="109" y="876"/>
                    </a:lnTo>
                    <a:lnTo>
                      <a:pt x="77" y="872"/>
                    </a:lnTo>
                    <a:lnTo>
                      <a:pt x="43" y="868"/>
                    </a:lnTo>
                    <a:lnTo>
                      <a:pt x="8" y="870"/>
                    </a:lnTo>
                    <a:lnTo>
                      <a:pt x="0" y="863"/>
                    </a:lnTo>
                    <a:lnTo>
                      <a:pt x="50" y="823"/>
                    </a:lnTo>
                    <a:lnTo>
                      <a:pt x="99" y="783"/>
                    </a:lnTo>
                    <a:lnTo>
                      <a:pt x="149" y="745"/>
                    </a:lnTo>
                    <a:lnTo>
                      <a:pt x="199" y="706"/>
                    </a:lnTo>
                    <a:lnTo>
                      <a:pt x="248" y="666"/>
                    </a:lnTo>
                    <a:lnTo>
                      <a:pt x="295" y="626"/>
                    </a:lnTo>
                    <a:lnTo>
                      <a:pt x="340" y="585"/>
                    </a:lnTo>
                    <a:lnTo>
                      <a:pt x="384" y="541"/>
                    </a:lnTo>
                    <a:lnTo>
                      <a:pt x="389" y="516"/>
                    </a:lnTo>
                    <a:lnTo>
                      <a:pt x="387" y="492"/>
                    </a:lnTo>
                    <a:lnTo>
                      <a:pt x="372" y="473"/>
                    </a:lnTo>
                    <a:lnTo>
                      <a:pt x="345" y="460"/>
                    </a:lnTo>
                    <a:lnTo>
                      <a:pt x="285" y="446"/>
                    </a:lnTo>
                    <a:lnTo>
                      <a:pt x="260" y="450"/>
                    </a:lnTo>
                    <a:lnTo>
                      <a:pt x="236" y="454"/>
                    </a:lnTo>
                    <a:lnTo>
                      <a:pt x="208" y="458"/>
                    </a:lnTo>
                    <a:lnTo>
                      <a:pt x="179" y="462"/>
                    </a:lnTo>
                    <a:lnTo>
                      <a:pt x="151" y="462"/>
                    </a:lnTo>
                    <a:lnTo>
                      <a:pt x="122" y="462"/>
                    </a:lnTo>
                    <a:lnTo>
                      <a:pt x="95" y="456"/>
                    </a:lnTo>
                    <a:lnTo>
                      <a:pt x="70" y="448"/>
                    </a:lnTo>
                    <a:lnTo>
                      <a:pt x="47" y="435"/>
                    </a:lnTo>
                    <a:lnTo>
                      <a:pt x="40" y="414"/>
                    </a:lnTo>
                    <a:lnTo>
                      <a:pt x="38" y="393"/>
                    </a:lnTo>
                    <a:lnTo>
                      <a:pt x="38" y="371"/>
                    </a:lnTo>
                    <a:lnTo>
                      <a:pt x="75" y="342"/>
                    </a:lnTo>
                    <a:lnTo>
                      <a:pt x="114" y="318"/>
                    </a:lnTo>
                    <a:lnTo>
                      <a:pt x="159" y="295"/>
                    </a:lnTo>
                    <a:lnTo>
                      <a:pt x="203" y="276"/>
                    </a:lnTo>
                    <a:lnTo>
                      <a:pt x="248" y="257"/>
                    </a:lnTo>
                    <a:lnTo>
                      <a:pt x="293" y="238"/>
                    </a:lnTo>
                    <a:lnTo>
                      <a:pt x="337" y="219"/>
                    </a:lnTo>
                    <a:lnTo>
                      <a:pt x="382" y="199"/>
                    </a:lnTo>
                    <a:lnTo>
                      <a:pt x="493" y="168"/>
                    </a:lnTo>
                    <a:lnTo>
                      <a:pt x="501" y="176"/>
                    </a:lnTo>
                    <a:lnTo>
                      <a:pt x="506" y="185"/>
                    </a:lnTo>
                    <a:lnTo>
                      <a:pt x="508" y="195"/>
                    </a:lnTo>
                    <a:lnTo>
                      <a:pt x="511" y="206"/>
                    </a:lnTo>
                    <a:lnTo>
                      <a:pt x="486" y="218"/>
                    </a:lnTo>
                    <a:lnTo>
                      <a:pt x="459" y="227"/>
                    </a:lnTo>
                    <a:lnTo>
                      <a:pt x="434" y="236"/>
                    </a:lnTo>
                    <a:lnTo>
                      <a:pt x="407" y="248"/>
                    </a:lnTo>
                    <a:lnTo>
                      <a:pt x="382" y="257"/>
                    </a:lnTo>
                    <a:lnTo>
                      <a:pt x="355" y="265"/>
                    </a:lnTo>
                    <a:lnTo>
                      <a:pt x="330" y="274"/>
                    </a:lnTo>
                    <a:lnTo>
                      <a:pt x="303" y="284"/>
                    </a:lnTo>
                    <a:lnTo>
                      <a:pt x="278" y="293"/>
                    </a:lnTo>
                    <a:lnTo>
                      <a:pt x="251" y="303"/>
                    </a:lnTo>
                    <a:lnTo>
                      <a:pt x="226" y="312"/>
                    </a:lnTo>
                    <a:lnTo>
                      <a:pt x="201" y="322"/>
                    </a:lnTo>
                    <a:lnTo>
                      <a:pt x="174" y="331"/>
                    </a:lnTo>
                    <a:lnTo>
                      <a:pt x="149" y="342"/>
                    </a:lnTo>
                    <a:lnTo>
                      <a:pt x="124" y="352"/>
                    </a:lnTo>
                    <a:lnTo>
                      <a:pt x="99" y="363"/>
                    </a:lnTo>
                    <a:lnTo>
                      <a:pt x="99" y="371"/>
                    </a:lnTo>
                    <a:lnTo>
                      <a:pt x="95" y="378"/>
                    </a:lnTo>
                    <a:lnTo>
                      <a:pt x="95" y="388"/>
                    </a:lnTo>
                    <a:lnTo>
                      <a:pt x="99" y="395"/>
                    </a:lnTo>
                    <a:lnTo>
                      <a:pt x="124" y="384"/>
                    </a:lnTo>
                    <a:lnTo>
                      <a:pt x="151" y="373"/>
                    </a:lnTo>
                    <a:lnTo>
                      <a:pt x="176" y="361"/>
                    </a:lnTo>
                    <a:lnTo>
                      <a:pt x="203" y="352"/>
                    </a:lnTo>
                    <a:lnTo>
                      <a:pt x="231" y="342"/>
                    </a:lnTo>
                    <a:lnTo>
                      <a:pt x="258" y="331"/>
                    </a:lnTo>
                    <a:lnTo>
                      <a:pt x="285" y="322"/>
                    </a:lnTo>
                    <a:lnTo>
                      <a:pt x="312" y="312"/>
                    </a:lnTo>
                    <a:lnTo>
                      <a:pt x="340" y="303"/>
                    </a:lnTo>
                    <a:lnTo>
                      <a:pt x="364" y="293"/>
                    </a:lnTo>
                    <a:lnTo>
                      <a:pt x="392" y="284"/>
                    </a:lnTo>
                    <a:lnTo>
                      <a:pt x="419" y="272"/>
                    </a:lnTo>
                    <a:lnTo>
                      <a:pt x="446" y="263"/>
                    </a:lnTo>
                    <a:lnTo>
                      <a:pt x="473" y="253"/>
                    </a:lnTo>
                    <a:lnTo>
                      <a:pt x="498" y="242"/>
                    </a:lnTo>
                    <a:lnTo>
                      <a:pt x="525" y="231"/>
                    </a:lnTo>
                    <a:lnTo>
                      <a:pt x="535" y="231"/>
                    </a:lnTo>
                    <a:lnTo>
                      <a:pt x="545" y="231"/>
                    </a:lnTo>
                    <a:lnTo>
                      <a:pt x="555" y="235"/>
                    </a:lnTo>
                    <a:lnTo>
                      <a:pt x="563" y="238"/>
                    </a:lnTo>
                    <a:lnTo>
                      <a:pt x="570" y="242"/>
                    </a:lnTo>
                    <a:lnTo>
                      <a:pt x="580" y="246"/>
                    </a:lnTo>
                    <a:lnTo>
                      <a:pt x="590" y="248"/>
                    </a:lnTo>
                    <a:lnTo>
                      <a:pt x="600" y="248"/>
                    </a:lnTo>
                    <a:lnTo>
                      <a:pt x="585" y="255"/>
                    </a:lnTo>
                    <a:lnTo>
                      <a:pt x="570" y="263"/>
                    </a:lnTo>
                    <a:lnTo>
                      <a:pt x="553" y="272"/>
                    </a:lnTo>
                    <a:lnTo>
                      <a:pt x="538" y="280"/>
                    </a:lnTo>
                    <a:lnTo>
                      <a:pt x="520" y="288"/>
                    </a:lnTo>
                    <a:lnTo>
                      <a:pt x="503" y="293"/>
                    </a:lnTo>
                    <a:lnTo>
                      <a:pt x="483" y="299"/>
                    </a:lnTo>
                    <a:lnTo>
                      <a:pt x="466" y="303"/>
                    </a:lnTo>
                    <a:lnTo>
                      <a:pt x="424" y="316"/>
                    </a:lnTo>
                    <a:lnTo>
                      <a:pt x="382" y="331"/>
                    </a:lnTo>
                    <a:lnTo>
                      <a:pt x="340" y="346"/>
                    </a:lnTo>
                    <a:lnTo>
                      <a:pt x="298" y="363"/>
                    </a:lnTo>
                    <a:lnTo>
                      <a:pt x="258" y="380"/>
                    </a:lnTo>
                    <a:lnTo>
                      <a:pt x="216" y="395"/>
                    </a:lnTo>
                    <a:lnTo>
                      <a:pt x="176" y="411"/>
                    </a:lnTo>
                    <a:lnTo>
                      <a:pt x="134" y="426"/>
                    </a:lnTo>
                    <a:lnTo>
                      <a:pt x="142" y="429"/>
                    </a:lnTo>
                    <a:lnTo>
                      <a:pt x="151" y="433"/>
                    </a:lnTo>
                    <a:lnTo>
                      <a:pt x="161" y="435"/>
                    </a:lnTo>
                    <a:lnTo>
                      <a:pt x="174" y="435"/>
                    </a:lnTo>
                    <a:lnTo>
                      <a:pt x="184" y="435"/>
                    </a:lnTo>
                    <a:lnTo>
                      <a:pt x="194" y="435"/>
                    </a:lnTo>
                    <a:lnTo>
                      <a:pt x="203" y="433"/>
                    </a:lnTo>
                    <a:lnTo>
                      <a:pt x="213" y="429"/>
                    </a:lnTo>
                    <a:lnTo>
                      <a:pt x="270" y="411"/>
                    </a:lnTo>
                    <a:lnTo>
                      <a:pt x="325" y="392"/>
                    </a:lnTo>
                    <a:lnTo>
                      <a:pt x="379" y="371"/>
                    </a:lnTo>
                    <a:lnTo>
                      <a:pt x="434" y="348"/>
                    </a:lnTo>
                    <a:lnTo>
                      <a:pt x="488" y="327"/>
                    </a:lnTo>
                    <a:lnTo>
                      <a:pt x="543" y="305"/>
                    </a:lnTo>
                    <a:lnTo>
                      <a:pt x="597" y="282"/>
                    </a:lnTo>
                    <a:lnTo>
                      <a:pt x="652" y="261"/>
                    </a:lnTo>
                    <a:lnTo>
                      <a:pt x="704" y="238"/>
                    </a:lnTo>
                    <a:lnTo>
                      <a:pt x="758" y="216"/>
                    </a:lnTo>
                    <a:lnTo>
                      <a:pt x="813" y="193"/>
                    </a:lnTo>
                    <a:lnTo>
                      <a:pt x="867" y="172"/>
                    </a:lnTo>
                    <a:lnTo>
                      <a:pt x="922" y="151"/>
                    </a:lnTo>
                    <a:lnTo>
                      <a:pt x="979" y="131"/>
                    </a:lnTo>
                    <a:lnTo>
                      <a:pt x="1033" y="112"/>
                    </a:lnTo>
                    <a:lnTo>
                      <a:pt x="1090" y="93"/>
                    </a:lnTo>
                    <a:lnTo>
                      <a:pt x="1110" y="83"/>
                    </a:lnTo>
                    <a:lnTo>
                      <a:pt x="1130" y="74"/>
                    </a:lnTo>
                    <a:lnTo>
                      <a:pt x="1152" y="66"/>
                    </a:lnTo>
                    <a:lnTo>
                      <a:pt x="1172" y="59"/>
                    </a:lnTo>
                    <a:lnTo>
                      <a:pt x="1194" y="53"/>
                    </a:lnTo>
                    <a:lnTo>
                      <a:pt x="1214" y="45"/>
                    </a:lnTo>
                    <a:lnTo>
                      <a:pt x="1236" y="38"/>
                    </a:lnTo>
                    <a:lnTo>
                      <a:pt x="1256" y="28"/>
                    </a:lnTo>
                    <a:lnTo>
                      <a:pt x="1249" y="21"/>
                    </a:lnTo>
                    <a:lnTo>
                      <a:pt x="1239" y="15"/>
                    </a:lnTo>
                    <a:lnTo>
                      <a:pt x="1229" y="15"/>
                    </a:lnTo>
                    <a:lnTo>
                      <a:pt x="1219" y="15"/>
                    </a:lnTo>
                    <a:lnTo>
                      <a:pt x="1206" y="17"/>
                    </a:lnTo>
                    <a:lnTo>
                      <a:pt x="1194" y="21"/>
                    </a:lnTo>
                    <a:lnTo>
                      <a:pt x="1182" y="23"/>
                    </a:lnTo>
                    <a:lnTo>
                      <a:pt x="1172" y="25"/>
                    </a:lnTo>
                    <a:lnTo>
                      <a:pt x="1147" y="36"/>
                    </a:lnTo>
                    <a:lnTo>
                      <a:pt x="1122" y="45"/>
                    </a:lnTo>
                    <a:lnTo>
                      <a:pt x="1097" y="55"/>
                    </a:lnTo>
                    <a:lnTo>
                      <a:pt x="1073" y="66"/>
                    </a:lnTo>
                    <a:lnTo>
                      <a:pt x="1048" y="76"/>
                    </a:lnTo>
                    <a:lnTo>
                      <a:pt x="1023" y="85"/>
                    </a:lnTo>
                    <a:lnTo>
                      <a:pt x="996" y="95"/>
                    </a:lnTo>
                    <a:lnTo>
                      <a:pt x="971" y="104"/>
                    </a:lnTo>
                    <a:lnTo>
                      <a:pt x="946" y="113"/>
                    </a:lnTo>
                    <a:lnTo>
                      <a:pt x="919" y="123"/>
                    </a:lnTo>
                    <a:lnTo>
                      <a:pt x="894" y="132"/>
                    </a:lnTo>
                    <a:lnTo>
                      <a:pt x="870" y="142"/>
                    </a:lnTo>
                    <a:lnTo>
                      <a:pt x="842" y="153"/>
                    </a:lnTo>
                    <a:lnTo>
                      <a:pt x="818" y="163"/>
                    </a:lnTo>
                    <a:lnTo>
                      <a:pt x="790" y="172"/>
                    </a:lnTo>
                    <a:lnTo>
                      <a:pt x="766" y="182"/>
                    </a:lnTo>
                    <a:lnTo>
                      <a:pt x="776" y="172"/>
                    </a:lnTo>
                    <a:lnTo>
                      <a:pt x="785" y="161"/>
                    </a:lnTo>
                    <a:lnTo>
                      <a:pt x="795" y="149"/>
                    </a:lnTo>
                    <a:lnTo>
                      <a:pt x="803" y="136"/>
                    </a:lnTo>
                    <a:lnTo>
                      <a:pt x="813" y="127"/>
                    </a:lnTo>
                    <a:lnTo>
                      <a:pt x="825" y="117"/>
                    </a:lnTo>
                    <a:lnTo>
                      <a:pt x="840" y="112"/>
                    </a:lnTo>
                    <a:lnTo>
                      <a:pt x="857" y="110"/>
                    </a:lnTo>
                    <a:lnTo>
                      <a:pt x="882" y="100"/>
                    </a:lnTo>
                    <a:lnTo>
                      <a:pt x="907" y="91"/>
                    </a:lnTo>
                    <a:lnTo>
                      <a:pt x="932" y="79"/>
                    </a:lnTo>
                    <a:lnTo>
                      <a:pt x="956" y="66"/>
                    </a:lnTo>
                    <a:lnTo>
                      <a:pt x="981" y="55"/>
                    </a:lnTo>
                    <a:lnTo>
                      <a:pt x="1006" y="43"/>
                    </a:lnTo>
                    <a:lnTo>
                      <a:pt x="1031" y="32"/>
                    </a:lnTo>
                    <a:lnTo>
                      <a:pt x="1055" y="21"/>
                    </a:lnTo>
                    <a:lnTo>
                      <a:pt x="1031" y="19"/>
                    </a:lnTo>
                    <a:lnTo>
                      <a:pt x="1008" y="21"/>
                    </a:lnTo>
                    <a:lnTo>
                      <a:pt x="986" y="26"/>
                    </a:lnTo>
                    <a:lnTo>
                      <a:pt x="964" y="34"/>
                    </a:lnTo>
                    <a:lnTo>
                      <a:pt x="944" y="42"/>
                    </a:lnTo>
                    <a:lnTo>
                      <a:pt x="924" y="49"/>
                    </a:lnTo>
                    <a:lnTo>
                      <a:pt x="902" y="55"/>
                    </a:lnTo>
                    <a:lnTo>
                      <a:pt x="880" y="59"/>
                    </a:lnTo>
                    <a:lnTo>
                      <a:pt x="857" y="72"/>
                    </a:lnTo>
                    <a:lnTo>
                      <a:pt x="870" y="55"/>
                    </a:lnTo>
                    <a:lnTo>
                      <a:pt x="882" y="36"/>
                    </a:lnTo>
                    <a:lnTo>
                      <a:pt x="897" y="21"/>
                    </a:lnTo>
                    <a:lnTo>
                      <a:pt x="919" y="11"/>
                    </a:lnTo>
                    <a:lnTo>
                      <a:pt x="959" y="6"/>
                    </a:lnTo>
                    <a:lnTo>
                      <a:pt x="1001" y="2"/>
                    </a:lnTo>
                    <a:lnTo>
                      <a:pt x="1041" y="0"/>
                    </a:lnTo>
                    <a:lnTo>
                      <a:pt x="1083" y="0"/>
                    </a:lnTo>
                    <a:lnTo>
                      <a:pt x="1125" y="0"/>
                    </a:lnTo>
                    <a:lnTo>
                      <a:pt x="1167" y="2"/>
                    </a:lnTo>
                    <a:lnTo>
                      <a:pt x="1209" y="2"/>
                    </a:lnTo>
                    <a:lnTo>
                      <a:pt x="1251" y="4"/>
                    </a:lnTo>
                    <a:lnTo>
                      <a:pt x="1296" y="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37" name="Freeform 9"/>
              <p:cNvSpPr>
                <a:spLocks/>
              </p:cNvSpPr>
              <p:nvPr/>
            </p:nvSpPr>
            <p:spPr bwMode="auto">
              <a:xfrm>
                <a:off x="2550" y="316"/>
                <a:ext cx="324" cy="119"/>
              </a:xfrm>
              <a:custGeom>
                <a:avLst/>
                <a:gdLst/>
                <a:ahLst/>
                <a:cxnLst>
                  <a:cxn ang="0">
                    <a:pos x="0" y="119"/>
                  </a:cxn>
                  <a:cxn ang="0">
                    <a:pos x="5" y="109"/>
                  </a:cxn>
                  <a:cxn ang="0">
                    <a:pos x="10" y="100"/>
                  </a:cxn>
                  <a:cxn ang="0">
                    <a:pos x="19" y="92"/>
                  </a:cxn>
                  <a:cxn ang="0">
                    <a:pos x="32" y="83"/>
                  </a:cxn>
                  <a:cxn ang="0">
                    <a:pos x="44" y="75"/>
                  </a:cxn>
                  <a:cxn ang="0">
                    <a:pos x="59" y="68"/>
                  </a:cxn>
                  <a:cxn ang="0">
                    <a:pos x="71" y="62"/>
                  </a:cxn>
                  <a:cxn ang="0">
                    <a:pos x="84" y="54"/>
                  </a:cxn>
                  <a:cxn ang="0">
                    <a:pos x="111" y="45"/>
                  </a:cxn>
                  <a:cxn ang="0">
                    <a:pos x="138" y="34"/>
                  </a:cxn>
                  <a:cxn ang="0">
                    <a:pos x="168" y="24"/>
                  </a:cxn>
                  <a:cxn ang="0">
                    <a:pos x="198" y="15"/>
                  </a:cxn>
                  <a:cxn ang="0">
                    <a:pos x="227" y="7"/>
                  </a:cxn>
                  <a:cxn ang="0">
                    <a:pos x="257" y="2"/>
                  </a:cxn>
                  <a:cxn ang="0">
                    <a:pos x="289" y="0"/>
                  </a:cxn>
                  <a:cxn ang="0">
                    <a:pos x="324" y="2"/>
                  </a:cxn>
                  <a:cxn ang="0">
                    <a:pos x="0" y="119"/>
                  </a:cxn>
                </a:cxnLst>
                <a:rect l="0" t="0" r="r" b="b"/>
                <a:pathLst>
                  <a:path w="324" h="119">
                    <a:moveTo>
                      <a:pt x="0" y="119"/>
                    </a:moveTo>
                    <a:lnTo>
                      <a:pt x="5" y="109"/>
                    </a:lnTo>
                    <a:lnTo>
                      <a:pt x="10" y="100"/>
                    </a:lnTo>
                    <a:lnTo>
                      <a:pt x="19" y="92"/>
                    </a:lnTo>
                    <a:lnTo>
                      <a:pt x="32" y="83"/>
                    </a:lnTo>
                    <a:lnTo>
                      <a:pt x="44" y="75"/>
                    </a:lnTo>
                    <a:lnTo>
                      <a:pt x="59" y="68"/>
                    </a:lnTo>
                    <a:lnTo>
                      <a:pt x="71" y="62"/>
                    </a:lnTo>
                    <a:lnTo>
                      <a:pt x="84" y="54"/>
                    </a:lnTo>
                    <a:lnTo>
                      <a:pt x="111" y="45"/>
                    </a:lnTo>
                    <a:lnTo>
                      <a:pt x="138" y="34"/>
                    </a:lnTo>
                    <a:lnTo>
                      <a:pt x="168" y="24"/>
                    </a:lnTo>
                    <a:lnTo>
                      <a:pt x="198" y="15"/>
                    </a:lnTo>
                    <a:lnTo>
                      <a:pt x="227" y="7"/>
                    </a:lnTo>
                    <a:lnTo>
                      <a:pt x="257" y="2"/>
                    </a:lnTo>
                    <a:lnTo>
                      <a:pt x="289" y="0"/>
                    </a:lnTo>
                    <a:lnTo>
                      <a:pt x="324" y="2"/>
                    </a:lnTo>
                    <a:lnTo>
                      <a:pt x="0" y="11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38" name="Freeform 10"/>
              <p:cNvSpPr>
                <a:spLocks/>
              </p:cNvSpPr>
              <p:nvPr/>
            </p:nvSpPr>
            <p:spPr bwMode="auto">
              <a:xfrm>
                <a:off x="1745" y="318"/>
                <a:ext cx="1478" cy="703"/>
              </a:xfrm>
              <a:custGeom>
                <a:avLst/>
                <a:gdLst/>
                <a:ahLst/>
                <a:cxnLst>
                  <a:cxn ang="0">
                    <a:pos x="1369" y="192"/>
                  </a:cxn>
                  <a:cxn ang="0">
                    <a:pos x="1228" y="302"/>
                  </a:cxn>
                  <a:cxn ang="0">
                    <a:pos x="1297" y="370"/>
                  </a:cxn>
                  <a:cxn ang="0">
                    <a:pos x="1223" y="410"/>
                  </a:cxn>
                  <a:cxn ang="0">
                    <a:pos x="1045" y="467"/>
                  </a:cxn>
                  <a:cxn ang="0">
                    <a:pos x="867" y="524"/>
                  </a:cxn>
                  <a:cxn ang="0">
                    <a:pos x="708" y="575"/>
                  </a:cxn>
                  <a:cxn ang="0">
                    <a:pos x="574" y="624"/>
                  </a:cxn>
                  <a:cxn ang="0">
                    <a:pos x="436" y="669"/>
                  </a:cxn>
                  <a:cxn ang="0">
                    <a:pos x="329" y="696"/>
                  </a:cxn>
                  <a:cxn ang="0">
                    <a:pos x="423" y="633"/>
                  </a:cxn>
                  <a:cxn ang="0">
                    <a:pos x="713" y="533"/>
                  </a:cxn>
                  <a:cxn ang="0">
                    <a:pos x="1005" y="438"/>
                  </a:cxn>
                  <a:cxn ang="0">
                    <a:pos x="1236" y="351"/>
                  </a:cxn>
                  <a:cxn ang="0">
                    <a:pos x="1146" y="361"/>
                  </a:cxn>
                  <a:cxn ang="0">
                    <a:pos x="963" y="421"/>
                  </a:cxn>
                  <a:cxn ang="0">
                    <a:pos x="777" y="482"/>
                  </a:cxn>
                  <a:cxn ang="0">
                    <a:pos x="616" y="531"/>
                  </a:cxn>
                  <a:cxn ang="0">
                    <a:pos x="522" y="567"/>
                  </a:cxn>
                  <a:cxn ang="0">
                    <a:pos x="369" y="620"/>
                  </a:cxn>
                  <a:cxn ang="0">
                    <a:pos x="210" y="664"/>
                  </a:cxn>
                  <a:cxn ang="0">
                    <a:pos x="72" y="692"/>
                  </a:cxn>
                  <a:cxn ang="0">
                    <a:pos x="17" y="688"/>
                  </a:cxn>
                  <a:cxn ang="0">
                    <a:pos x="39" y="637"/>
                  </a:cxn>
                  <a:cxn ang="0">
                    <a:pos x="148" y="603"/>
                  </a:cxn>
                  <a:cxn ang="0">
                    <a:pos x="485" y="486"/>
                  </a:cxn>
                  <a:cxn ang="0">
                    <a:pos x="822" y="370"/>
                  </a:cxn>
                  <a:cxn ang="0">
                    <a:pos x="1159" y="259"/>
                  </a:cxn>
                  <a:cxn ang="0">
                    <a:pos x="1312" y="198"/>
                  </a:cxn>
                  <a:cxn ang="0">
                    <a:pos x="1349" y="164"/>
                  </a:cxn>
                  <a:cxn ang="0">
                    <a:pos x="1154" y="225"/>
                  </a:cxn>
                  <a:cxn ang="0">
                    <a:pos x="995" y="274"/>
                  </a:cxn>
                  <a:cxn ang="0">
                    <a:pos x="867" y="323"/>
                  </a:cxn>
                  <a:cxn ang="0">
                    <a:pos x="909" y="276"/>
                  </a:cxn>
                  <a:cxn ang="0">
                    <a:pos x="1082" y="213"/>
                  </a:cxn>
                  <a:cxn ang="0">
                    <a:pos x="1260" y="153"/>
                  </a:cxn>
                  <a:cxn ang="0">
                    <a:pos x="1434" y="87"/>
                  </a:cxn>
                  <a:cxn ang="0">
                    <a:pos x="1394" y="73"/>
                  </a:cxn>
                  <a:cxn ang="0">
                    <a:pos x="1258" y="119"/>
                  </a:cxn>
                  <a:cxn ang="0">
                    <a:pos x="1124" y="166"/>
                  </a:cxn>
                  <a:cxn ang="0">
                    <a:pos x="985" y="206"/>
                  </a:cxn>
                  <a:cxn ang="0">
                    <a:pos x="914" y="234"/>
                  </a:cxn>
                  <a:cxn ang="0">
                    <a:pos x="852" y="245"/>
                  </a:cxn>
                  <a:cxn ang="0">
                    <a:pos x="857" y="210"/>
                  </a:cxn>
                  <a:cxn ang="0">
                    <a:pos x="983" y="162"/>
                  </a:cxn>
                  <a:cxn ang="0">
                    <a:pos x="1129" y="113"/>
                  </a:cxn>
                  <a:cxn ang="0">
                    <a:pos x="1275" y="64"/>
                  </a:cxn>
                  <a:cxn ang="0">
                    <a:pos x="1372" y="49"/>
                  </a:cxn>
                  <a:cxn ang="0">
                    <a:pos x="1270" y="34"/>
                  </a:cxn>
                  <a:cxn ang="0">
                    <a:pos x="1117" y="83"/>
                  </a:cxn>
                  <a:cxn ang="0">
                    <a:pos x="904" y="157"/>
                  </a:cxn>
                  <a:cxn ang="0">
                    <a:pos x="797" y="191"/>
                  </a:cxn>
                  <a:cxn ang="0">
                    <a:pos x="760" y="179"/>
                  </a:cxn>
                  <a:cxn ang="0">
                    <a:pos x="894" y="117"/>
                  </a:cxn>
                  <a:cxn ang="0">
                    <a:pos x="1032" y="64"/>
                  </a:cxn>
                  <a:cxn ang="0">
                    <a:pos x="1176" y="17"/>
                  </a:cxn>
                  <a:cxn ang="0">
                    <a:pos x="1307" y="3"/>
                  </a:cxn>
                  <a:cxn ang="0">
                    <a:pos x="1458" y="62"/>
                  </a:cxn>
                </a:cxnLst>
                <a:rect l="0" t="0" r="r" b="b"/>
                <a:pathLst>
                  <a:path w="1478" h="703">
                    <a:moveTo>
                      <a:pt x="1478" y="87"/>
                    </a:moveTo>
                    <a:lnTo>
                      <a:pt x="1463" y="121"/>
                    </a:lnTo>
                    <a:lnTo>
                      <a:pt x="1439" y="149"/>
                    </a:lnTo>
                    <a:lnTo>
                      <a:pt x="1406" y="172"/>
                    </a:lnTo>
                    <a:lnTo>
                      <a:pt x="1369" y="192"/>
                    </a:lnTo>
                    <a:lnTo>
                      <a:pt x="1330" y="211"/>
                    </a:lnTo>
                    <a:lnTo>
                      <a:pt x="1292" y="230"/>
                    </a:lnTo>
                    <a:lnTo>
                      <a:pt x="1258" y="253"/>
                    </a:lnTo>
                    <a:lnTo>
                      <a:pt x="1228" y="281"/>
                    </a:lnTo>
                    <a:lnTo>
                      <a:pt x="1228" y="302"/>
                    </a:lnTo>
                    <a:lnTo>
                      <a:pt x="1233" y="323"/>
                    </a:lnTo>
                    <a:lnTo>
                      <a:pt x="1245" y="342"/>
                    </a:lnTo>
                    <a:lnTo>
                      <a:pt x="1268" y="357"/>
                    </a:lnTo>
                    <a:lnTo>
                      <a:pt x="1280" y="367"/>
                    </a:lnTo>
                    <a:lnTo>
                      <a:pt x="1297" y="370"/>
                    </a:lnTo>
                    <a:lnTo>
                      <a:pt x="1315" y="372"/>
                    </a:lnTo>
                    <a:lnTo>
                      <a:pt x="1332" y="378"/>
                    </a:lnTo>
                    <a:lnTo>
                      <a:pt x="1295" y="389"/>
                    </a:lnTo>
                    <a:lnTo>
                      <a:pt x="1260" y="399"/>
                    </a:lnTo>
                    <a:lnTo>
                      <a:pt x="1223" y="410"/>
                    </a:lnTo>
                    <a:lnTo>
                      <a:pt x="1186" y="421"/>
                    </a:lnTo>
                    <a:lnTo>
                      <a:pt x="1151" y="433"/>
                    </a:lnTo>
                    <a:lnTo>
                      <a:pt x="1114" y="444"/>
                    </a:lnTo>
                    <a:lnTo>
                      <a:pt x="1080" y="455"/>
                    </a:lnTo>
                    <a:lnTo>
                      <a:pt x="1045" y="467"/>
                    </a:lnTo>
                    <a:lnTo>
                      <a:pt x="1008" y="480"/>
                    </a:lnTo>
                    <a:lnTo>
                      <a:pt x="973" y="491"/>
                    </a:lnTo>
                    <a:lnTo>
                      <a:pt x="938" y="503"/>
                    </a:lnTo>
                    <a:lnTo>
                      <a:pt x="901" y="514"/>
                    </a:lnTo>
                    <a:lnTo>
                      <a:pt x="867" y="524"/>
                    </a:lnTo>
                    <a:lnTo>
                      <a:pt x="832" y="535"/>
                    </a:lnTo>
                    <a:lnTo>
                      <a:pt x="795" y="546"/>
                    </a:lnTo>
                    <a:lnTo>
                      <a:pt x="760" y="556"/>
                    </a:lnTo>
                    <a:lnTo>
                      <a:pt x="733" y="565"/>
                    </a:lnTo>
                    <a:lnTo>
                      <a:pt x="708" y="575"/>
                    </a:lnTo>
                    <a:lnTo>
                      <a:pt x="681" y="586"/>
                    </a:lnTo>
                    <a:lnTo>
                      <a:pt x="654" y="595"/>
                    </a:lnTo>
                    <a:lnTo>
                      <a:pt x="626" y="605"/>
                    </a:lnTo>
                    <a:lnTo>
                      <a:pt x="602" y="614"/>
                    </a:lnTo>
                    <a:lnTo>
                      <a:pt x="574" y="624"/>
                    </a:lnTo>
                    <a:lnTo>
                      <a:pt x="547" y="633"/>
                    </a:lnTo>
                    <a:lnTo>
                      <a:pt x="520" y="643"/>
                    </a:lnTo>
                    <a:lnTo>
                      <a:pt x="493" y="652"/>
                    </a:lnTo>
                    <a:lnTo>
                      <a:pt x="463" y="660"/>
                    </a:lnTo>
                    <a:lnTo>
                      <a:pt x="436" y="669"/>
                    </a:lnTo>
                    <a:lnTo>
                      <a:pt x="408" y="679"/>
                    </a:lnTo>
                    <a:lnTo>
                      <a:pt x="381" y="686"/>
                    </a:lnTo>
                    <a:lnTo>
                      <a:pt x="354" y="696"/>
                    </a:lnTo>
                    <a:lnTo>
                      <a:pt x="327" y="703"/>
                    </a:lnTo>
                    <a:lnTo>
                      <a:pt x="329" y="696"/>
                    </a:lnTo>
                    <a:lnTo>
                      <a:pt x="322" y="688"/>
                    </a:lnTo>
                    <a:lnTo>
                      <a:pt x="314" y="683"/>
                    </a:lnTo>
                    <a:lnTo>
                      <a:pt x="309" y="677"/>
                    </a:lnTo>
                    <a:lnTo>
                      <a:pt x="366" y="654"/>
                    </a:lnTo>
                    <a:lnTo>
                      <a:pt x="423" y="633"/>
                    </a:lnTo>
                    <a:lnTo>
                      <a:pt x="480" y="613"/>
                    </a:lnTo>
                    <a:lnTo>
                      <a:pt x="540" y="592"/>
                    </a:lnTo>
                    <a:lnTo>
                      <a:pt x="597" y="573"/>
                    </a:lnTo>
                    <a:lnTo>
                      <a:pt x="656" y="552"/>
                    </a:lnTo>
                    <a:lnTo>
                      <a:pt x="713" y="533"/>
                    </a:lnTo>
                    <a:lnTo>
                      <a:pt x="772" y="514"/>
                    </a:lnTo>
                    <a:lnTo>
                      <a:pt x="829" y="495"/>
                    </a:lnTo>
                    <a:lnTo>
                      <a:pt x="889" y="476"/>
                    </a:lnTo>
                    <a:lnTo>
                      <a:pt x="946" y="457"/>
                    </a:lnTo>
                    <a:lnTo>
                      <a:pt x="1005" y="438"/>
                    </a:lnTo>
                    <a:lnTo>
                      <a:pt x="1062" y="418"/>
                    </a:lnTo>
                    <a:lnTo>
                      <a:pt x="1122" y="399"/>
                    </a:lnTo>
                    <a:lnTo>
                      <a:pt x="1179" y="378"/>
                    </a:lnTo>
                    <a:lnTo>
                      <a:pt x="1236" y="357"/>
                    </a:lnTo>
                    <a:lnTo>
                      <a:pt x="1236" y="351"/>
                    </a:lnTo>
                    <a:lnTo>
                      <a:pt x="1231" y="346"/>
                    </a:lnTo>
                    <a:lnTo>
                      <a:pt x="1226" y="342"/>
                    </a:lnTo>
                    <a:lnTo>
                      <a:pt x="1218" y="336"/>
                    </a:lnTo>
                    <a:lnTo>
                      <a:pt x="1181" y="350"/>
                    </a:lnTo>
                    <a:lnTo>
                      <a:pt x="1146" y="361"/>
                    </a:lnTo>
                    <a:lnTo>
                      <a:pt x="1109" y="374"/>
                    </a:lnTo>
                    <a:lnTo>
                      <a:pt x="1072" y="385"/>
                    </a:lnTo>
                    <a:lnTo>
                      <a:pt x="1035" y="399"/>
                    </a:lnTo>
                    <a:lnTo>
                      <a:pt x="1000" y="410"/>
                    </a:lnTo>
                    <a:lnTo>
                      <a:pt x="963" y="421"/>
                    </a:lnTo>
                    <a:lnTo>
                      <a:pt x="926" y="435"/>
                    </a:lnTo>
                    <a:lnTo>
                      <a:pt x="889" y="446"/>
                    </a:lnTo>
                    <a:lnTo>
                      <a:pt x="852" y="457"/>
                    </a:lnTo>
                    <a:lnTo>
                      <a:pt x="815" y="471"/>
                    </a:lnTo>
                    <a:lnTo>
                      <a:pt x="777" y="482"/>
                    </a:lnTo>
                    <a:lnTo>
                      <a:pt x="743" y="495"/>
                    </a:lnTo>
                    <a:lnTo>
                      <a:pt x="706" y="507"/>
                    </a:lnTo>
                    <a:lnTo>
                      <a:pt x="668" y="520"/>
                    </a:lnTo>
                    <a:lnTo>
                      <a:pt x="631" y="533"/>
                    </a:lnTo>
                    <a:lnTo>
                      <a:pt x="616" y="531"/>
                    </a:lnTo>
                    <a:lnTo>
                      <a:pt x="607" y="537"/>
                    </a:lnTo>
                    <a:lnTo>
                      <a:pt x="597" y="543"/>
                    </a:lnTo>
                    <a:lnTo>
                      <a:pt x="584" y="546"/>
                    </a:lnTo>
                    <a:lnTo>
                      <a:pt x="555" y="558"/>
                    </a:lnTo>
                    <a:lnTo>
                      <a:pt x="522" y="567"/>
                    </a:lnTo>
                    <a:lnTo>
                      <a:pt x="493" y="578"/>
                    </a:lnTo>
                    <a:lnTo>
                      <a:pt x="460" y="588"/>
                    </a:lnTo>
                    <a:lnTo>
                      <a:pt x="431" y="599"/>
                    </a:lnTo>
                    <a:lnTo>
                      <a:pt x="399" y="609"/>
                    </a:lnTo>
                    <a:lnTo>
                      <a:pt x="369" y="620"/>
                    </a:lnTo>
                    <a:lnTo>
                      <a:pt x="337" y="630"/>
                    </a:lnTo>
                    <a:lnTo>
                      <a:pt x="307" y="639"/>
                    </a:lnTo>
                    <a:lnTo>
                      <a:pt x="275" y="647"/>
                    </a:lnTo>
                    <a:lnTo>
                      <a:pt x="243" y="656"/>
                    </a:lnTo>
                    <a:lnTo>
                      <a:pt x="210" y="664"/>
                    </a:lnTo>
                    <a:lnTo>
                      <a:pt x="178" y="671"/>
                    </a:lnTo>
                    <a:lnTo>
                      <a:pt x="146" y="679"/>
                    </a:lnTo>
                    <a:lnTo>
                      <a:pt x="114" y="684"/>
                    </a:lnTo>
                    <a:lnTo>
                      <a:pt x="82" y="690"/>
                    </a:lnTo>
                    <a:lnTo>
                      <a:pt x="72" y="692"/>
                    </a:lnTo>
                    <a:lnTo>
                      <a:pt x="59" y="694"/>
                    </a:lnTo>
                    <a:lnTo>
                      <a:pt x="49" y="694"/>
                    </a:lnTo>
                    <a:lnTo>
                      <a:pt x="37" y="692"/>
                    </a:lnTo>
                    <a:lnTo>
                      <a:pt x="27" y="692"/>
                    </a:lnTo>
                    <a:lnTo>
                      <a:pt x="17" y="688"/>
                    </a:lnTo>
                    <a:lnTo>
                      <a:pt x="7" y="684"/>
                    </a:lnTo>
                    <a:lnTo>
                      <a:pt x="0" y="679"/>
                    </a:lnTo>
                    <a:lnTo>
                      <a:pt x="10" y="662"/>
                    </a:lnTo>
                    <a:lnTo>
                      <a:pt x="22" y="648"/>
                    </a:lnTo>
                    <a:lnTo>
                      <a:pt x="39" y="637"/>
                    </a:lnTo>
                    <a:lnTo>
                      <a:pt x="59" y="628"/>
                    </a:lnTo>
                    <a:lnTo>
                      <a:pt x="82" y="620"/>
                    </a:lnTo>
                    <a:lnTo>
                      <a:pt x="104" y="614"/>
                    </a:lnTo>
                    <a:lnTo>
                      <a:pt x="126" y="609"/>
                    </a:lnTo>
                    <a:lnTo>
                      <a:pt x="148" y="603"/>
                    </a:lnTo>
                    <a:lnTo>
                      <a:pt x="215" y="578"/>
                    </a:lnTo>
                    <a:lnTo>
                      <a:pt x="285" y="556"/>
                    </a:lnTo>
                    <a:lnTo>
                      <a:pt x="351" y="531"/>
                    </a:lnTo>
                    <a:lnTo>
                      <a:pt x="418" y="508"/>
                    </a:lnTo>
                    <a:lnTo>
                      <a:pt x="485" y="486"/>
                    </a:lnTo>
                    <a:lnTo>
                      <a:pt x="552" y="461"/>
                    </a:lnTo>
                    <a:lnTo>
                      <a:pt x="619" y="438"/>
                    </a:lnTo>
                    <a:lnTo>
                      <a:pt x="686" y="416"/>
                    </a:lnTo>
                    <a:lnTo>
                      <a:pt x="753" y="393"/>
                    </a:lnTo>
                    <a:lnTo>
                      <a:pt x="822" y="370"/>
                    </a:lnTo>
                    <a:lnTo>
                      <a:pt x="889" y="348"/>
                    </a:lnTo>
                    <a:lnTo>
                      <a:pt x="956" y="325"/>
                    </a:lnTo>
                    <a:lnTo>
                      <a:pt x="1023" y="302"/>
                    </a:lnTo>
                    <a:lnTo>
                      <a:pt x="1092" y="281"/>
                    </a:lnTo>
                    <a:lnTo>
                      <a:pt x="1159" y="259"/>
                    </a:lnTo>
                    <a:lnTo>
                      <a:pt x="1228" y="238"/>
                    </a:lnTo>
                    <a:lnTo>
                      <a:pt x="1250" y="228"/>
                    </a:lnTo>
                    <a:lnTo>
                      <a:pt x="1270" y="219"/>
                    </a:lnTo>
                    <a:lnTo>
                      <a:pt x="1292" y="208"/>
                    </a:lnTo>
                    <a:lnTo>
                      <a:pt x="1312" y="198"/>
                    </a:lnTo>
                    <a:lnTo>
                      <a:pt x="1332" y="187"/>
                    </a:lnTo>
                    <a:lnTo>
                      <a:pt x="1352" y="175"/>
                    </a:lnTo>
                    <a:lnTo>
                      <a:pt x="1372" y="166"/>
                    </a:lnTo>
                    <a:lnTo>
                      <a:pt x="1389" y="155"/>
                    </a:lnTo>
                    <a:lnTo>
                      <a:pt x="1349" y="164"/>
                    </a:lnTo>
                    <a:lnTo>
                      <a:pt x="1310" y="174"/>
                    </a:lnTo>
                    <a:lnTo>
                      <a:pt x="1273" y="185"/>
                    </a:lnTo>
                    <a:lnTo>
                      <a:pt x="1233" y="198"/>
                    </a:lnTo>
                    <a:lnTo>
                      <a:pt x="1193" y="211"/>
                    </a:lnTo>
                    <a:lnTo>
                      <a:pt x="1154" y="225"/>
                    </a:lnTo>
                    <a:lnTo>
                      <a:pt x="1114" y="238"/>
                    </a:lnTo>
                    <a:lnTo>
                      <a:pt x="1075" y="251"/>
                    </a:lnTo>
                    <a:lnTo>
                      <a:pt x="1047" y="259"/>
                    </a:lnTo>
                    <a:lnTo>
                      <a:pt x="1020" y="266"/>
                    </a:lnTo>
                    <a:lnTo>
                      <a:pt x="995" y="274"/>
                    </a:lnTo>
                    <a:lnTo>
                      <a:pt x="968" y="283"/>
                    </a:lnTo>
                    <a:lnTo>
                      <a:pt x="941" y="293"/>
                    </a:lnTo>
                    <a:lnTo>
                      <a:pt x="916" y="302"/>
                    </a:lnTo>
                    <a:lnTo>
                      <a:pt x="891" y="312"/>
                    </a:lnTo>
                    <a:lnTo>
                      <a:pt x="867" y="323"/>
                    </a:lnTo>
                    <a:lnTo>
                      <a:pt x="867" y="315"/>
                    </a:lnTo>
                    <a:lnTo>
                      <a:pt x="874" y="308"/>
                    </a:lnTo>
                    <a:lnTo>
                      <a:pt x="879" y="298"/>
                    </a:lnTo>
                    <a:lnTo>
                      <a:pt x="876" y="289"/>
                    </a:lnTo>
                    <a:lnTo>
                      <a:pt x="909" y="276"/>
                    </a:lnTo>
                    <a:lnTo>
                      <a:pt x="943" y="262"/>
                    </a:lnTo>
                    <a:lnTo>
                      <a:pt x="978" y="249"/>
                    </a:lnTo>
                    <a:lnTo>
                      <a:pt x="1013" y="236"/>
                    </a:lnTo>
                    <a:lnTo>
                      <a:pt x="1047" y="225"/>
                    </a:lnTo>
                    <a:lnTo>
                      <a:pt x="1082" y="213"/>
                    </a:lnTo>
                    <a:lnTo>
                      <a:pt x="1119" y="200"/>
                    </a:lnTo>
                    <a:lnTo>
                      <a:pt x="1154" y="189"/>
                    </a:lnTo>
                    <a:lnTo>
                      <a:pt x="1191" y="177"/>
                    </a:lnTo>
                    <a:lnTo>
                      <a:pt x="1226" y="164"/>
                    </a:lnTo>
                    <a:lnTo>
                      <a:pt x="1260" y="153"/>
                    </a:lnTo>
                    <a:lnTo>
                      <a:pt x="1295" y="140"/>
                    </a:lnTo>
                    <a:lnTo>
                      <a:pt x="1332" y="126"/>
                    </a:lnTo>
                    <a:lnTo>
                      <a:pt x="1367" y="113"/>
                    </a:lnTo>
                    <a:lnTo>
                      <a:pt x="1399" y="100"/>
                    </a:lnTo>
                    <a:lnTo>
                      <a:pt x="1434" y="87"/>
                    </a:lnTo>
                    <a:lnTo>
                      <a:pt x="1434" y="81"/>
                    </a:lnTo>
                    <a:lnTo>
                      <a:pt x="1431" y="75"/>
                    </a:lnTo>
                    <a:lnTo>
                      <a:pt x="1426" y="70"/>
                    </a:lnTo>
                    <a:lnTo>
                      <a:pt x="1421" y="66"/>
                    </a:lnTo>
                    <a:lnTo>
                      <a:pt x="1394" y="73"/>
                    </a:lnTo>
                    <a:lnTo>
                      <a:pt x="1367" y="81"/>
                    </a:lnTo>
                    <a:lnTo>
                      <a:pt x="1340" y="90"/>
                    </a:lnTo>
                    <a:lnTo>
                      <a:pt x="1312" y="100"/>
                    </a:lnTo>
                    <a:lnTo>
                      <a:pt x="1285" y="109"/>
                    </a:lnTo>
                    <a:lnTo>
                      <a:pt x="1258" y="119"/>
                    </a:lnTo>
                    <a:lnTo>
                      <a:pt x="1231" y="128"/>
                    </a:lnTo>
                    <a:lnTo>
                      <a:pt x="1203" y="138"/>
                    </a:lnTo>
                    <a:lnTo>
                      <a:pt x="1179" y="147"/>
                    </a:lnTo>
                    <a:lnTo>
                      <a:pt x="1151" y="157"/>
                    </a:lnTo>
                    <a:lnTo>
                      <a:pt x="1124" y="166"/>
                    </a:lnTo>
                    <a:lnTo>
                      <a:pt x="1097" y="174"/>
                    </a:lnTo>
                    <a:lnTo>
                      <a:pt x="1070" y="183"/>
                    </a:lnTo>
                    <a:lnTo>
                      <a:pt x="1042" y="191"/>
                    </a:lnTo>
                    <a:lnTo>
                      <a:pt x="1013" y="198"/>
                    </a:lnTo>
                    <a:lnTo>
                      <a:pt x="985" y="206"/>
                    </a:lnTo>
                    <a:lnTo>
                      <a:pt x="973" y="213"/>
                    </a:lnTo>
                    <a:lnTo>
                      <a:pt x="958" y="219"/>
                    </a:lnTo>
                    <a:lnTo>
                      <a:pt x="943" y="225"/>
                    </a:lnTo>
                    <a:lnTo>
                      <a:pt x="928" y="228"/>
                    </a:lnTo>
                    <a:lnTo>
                      <a:pt x="914" y="234"/>
                    </a:lnTo>
                    <a:lnTo>
                      <a:pt x="899" y="238"/>
                    </a:lnTo>
                    <a:lnTo>
                      <a:pt x="884" y="244"/>
                    </a:lnTo>
                    <a:lnTo>
                      <a:pt x="871" y="251"/>
                    </a:lnTo>
                    <a:lnTo>
                      <a:pt x="862" y="249"/>
                    </a:lnTo>
                    <a:lnTo>
                      <a:pt x="852" y="245"/>
                    </a:lnTo>
                    <a:lnTo>
                      <a:pt x="844" y="240"/>
                    </a:lnTo>
                    <a:lnTo>
                      <a:pt x="834" y="234"/>
                    </a:lnTo>
                    <a:lnTo>
                      <a:pt x="834" y="225"/>
                    </a:lnTo>
                    <a:lnTo>
                      <a:pt x="844" y="215"/>
                    </a:lnTo>
                    <a:lnTo>
                      <a:pt x="857" y="210"/>
                    </a:lnTo>
                    <a:lnTo>
                      <a:pt x="867" y="204"/>
                    </a:lnTo>
                    <a:lnTo>
                      <a:pt x="896" y="192"/>
                    </a:lnTo>
                    <a:lnTo>
                      <a:pt x="924" y="183"/>
                    </a:lnTo>
                    <a:lnTo>
                      <a:pt x="953" y="172"/>
                    </a:lnTo>
                    <a:lnTo>
                      <a:pt x="983" y="162"/>
                    </a:lnTo>
                    <a:lnTo>
                      <a:pt x="1013" y="151"/>
                    </a:lnTo>
                    <a:lnTo>
                      <a:pt x="1040" y="141"/>
                    </a:lnTo>
                    <a:lnTo>
                      <a:pt x="1070" y="132"/>
                    </a:lnTo>
                    <a:lnTo>
                      <a:pt x="1099" y="122"/>
                    </a:lnTo>
                    <a:lnTo>
                      <a:pt x="1129" y="113"/>
                    </a:lnTo>
                    <a:lnTo>
                      <a:pt x="1159" y="104"/>
                    </a:lnTo>
                    <a:lnTo>
                      <a:pt x="1188" y="94"/>
                    </a:lnTo>
                    <a:lnTo>
                      <a:pt x="1218" y="85"/>
                    </a:lnTo>
                    <a:lnTo>
                      <a:pt x="1245" y="73"/>
                    </a:lnTo>
                    <a:lnTo>
                      <a:pt x="1275" y="64"/>
                    </a:lnTo>
                    <a:lnTo>
                      <a:pt x="1305" y="54"/>
                    </a:lnTo>
                    <a:lnTo>
                      <a:pt x="1335" y="45"/>
                    </a:lnTo>
                    <a:lnTo>
                      <a:pt x="1349" y="45"/>
                    </a:lnTo>
                    <a:lnTo>
                      <a:pt x="1362" y="47"/>
                    </a:lnTo>
                    <a:lnTo>
                      <a:pt x="1372" y="49"/>
                    </a:lnTo>
                    <a:lnTo>
                      <a:pt x="1379" y="41"/>
                    </a:lnTo>
                    <a:lnTo>
                      <a:pt x="1352" y="28"/>
                    </a:lnTo>
                    <a:lnTo>
                      <a:pt x="1325" y="22"/>
                    </a:lnTo>
                    <a:lnTo>
                      <a:pt x="1297" y="26"/>
                    </a:lnTo>
                    <a:lnTo>
                      <a:pt x="1270" y="34"/>
                    </a:lnTo>
                    <a:lnTo>
                      <a:pt x="1243" y="45"/>
                    </a:lnTo>
                    <a:lnTo>
                      <a:pt x="1216" y="56"/>
                    </a:lnTo>
                    <a:lnTo>
                      <a:pt x="1188" y="66"/>
                    </a:lnTo>
                    <a:lnTo>
                      <a:pt x="1161" y="71"/>
                    </a:lnTo>
                    <a:lnTo>
                      <a:pt x="1117" y="83"/>
                    </a:lnTo>
                    <a:lnTo>
                      <a:pt x="1072" y="96"/>
                    </a:lnTo>
                    <a:lnTo>
                      <a:pt x="1030" y="111"/>
                    </a:lnTo>
                    <a:lnTo>
                      <a:pt x="988" y="128"/>
                    </a:lnTo>
                    <a:lnTo>
                      <a:pt x="946" y="143"/>
                    </a:lnTo>
                    <a:lnTo>
                      <a:pt x="904" y="157"/>
                    </a:lnTo>
                    <a:lnTo>
                      <a:pt x="859" y="168"/>
                    </a:lnTo>
                    <a:lnTo>
                      <a:pt x="812" y="175"/>
                    </a:lnTo>
                    <a:lnTo>
                      <a:pt x="807" y="179"/>
                    </a:lnTo>
                    <a:lnTo>
                      <a:pt x="802" y="185"/>
                    </a:lnTo>
                    <a:lnTo>
                      <a:pt x="797" y="191"/>
                    </a:lnTo>
                    <a:lnTo>
                      <a:pt x="795" y="196"/>
                    </a:lnTo>
                    <a:lnTo>
                      <a:pt x="782" y="196"/>
                    </a:lnTo>
                    <a:lnTo>
                      <a:pt x="775" y="191"/>
                    </a:lnTo>
                    <a:lnTo>
                      <a:pt x="767" y="185"/>
                    </a:lnTo>
                    <a:lnTo>
                      <a:pt x="760" y="179"/>
                    </a:lnTo>
                    <a:lnTo>
                      <a:pt x="787" y="166"/>
                    </a:lnTo>
                    <a:lnTo>
                      <a:pt x="812" y="153"/>
                    </a:lnTo>
                    <a:lnTo>
                      <a:pt x="839" y="141"/>
                    </a:lnTo>
                    <a:lnTo>
                      <a:pt x="867" y="130"/>
                    </a:lnTo>
                    <a:lnTo>
                      <a:pt x="894" y="117"/>
                    </a:lnTo>
                    <a:lnTo>
                      <a:pt x="921" y="105"/>
                    </a:lnTo>
                    <a:lnTo>
                      <a:pt x="948" y="94"/>
                    </a:lnTo>
                    <a:lnTo>
                      <a:pt x="976" y="85"/>
                    </a:lnTo>
                    <a:lnTo>
                      <a:pt x="1005" y="73"/>
                    </a:lnTo>
                    <a:lnTo>
                      <a:pt x="1032" y="64"/>
                    </a:lnTo>
                    <a:lnTo>
                      <a:pt x="1062" y="52"/>
                    </a:lnTo>
                    <a:lnTo>
                      <a:pt x="1089" y="43"/>
                    </a:lnTo>
                    <a:lnTo>
                      <a:pt x="1119" y="34"/>
                    </a:lnTo>
                    <a:lnTo>
                      <a:pt x="1146" y="24"/>
                    </a:lnTo>
                    <a:lnTo>
                      <a:pt x="1176" y="17"/>
                    </a:lnTo>
                    <a:lnTo>
                      <a:pt x="1206" y="7"/>
                    </a:lnTo>
                    <a:lnTo>
                      <a:pt x="1228" y="11"/>
                    </a:lnTo>
                    <a:lnTo>
                      <a:pt x="1233" y="0"/>
                    </a:lnTo>
                    <a:lnTo>
                      <a:pt x="1270" y="0"/>
                    </a:lnTo>
                    <a:lnTo>
                      <a:pt x="1307" y="3"/>
                    </a:lnTo>
                    <a:lnTo>
                      <a:pt x="1342" y="9"/>
                    </a:lnTo>
                    <a:lnTo>
                      <a:pt x="1377" y="17"/>
                    </a:lnTo>
                    <a:lnTo>
                      <a:pt x="1406" y="28"/>
                    </a:lnTo>
                    <a:lnTo>
                      <a:pt x="1436" y="43"/>
                    </a:lnTo>
                    <a:lnTo>
                      <a:pt x="1458" y="62"/>
                    </a:lnTo>
                    <a:lnTo>
                      <a:pt x="1478" y="8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39" name="Freeform 11"/>
              <p:cNvSpPr>
                <a:spLocks/>
              </p:cNvSpPr>
              <p:nvPr/>
            </p:nvSpPr>
            <p:spPr bwMode="auto">
              <a:xfrm>
                <a:off x="3293" y="350"/>
                <a:ext cx="79" cy="13"/>
              </a:xfrm>
              <a:custGeom>
                <a:avLst/>
                <a:gdLst/>
                <a:ahLst/>
                <a:cxnLst>
                  <a:cxn ang="0">
                    <a:pos x="79" y="13"/>
                  </a:cxn>
                  <a:cxn ang="0">
                    <a:pos x="69" y="13"/>
                  </a:cxn>
                  <a:cxn ang="0">
                    <a:pos x="59" y="13"/>
                  </a:cxn>
                  <a:cxn ang="0">
                    <a:pos x="49" y="13"/>
                  </a:cxn>
                  <a:cxn ang="0">
                    <a:pos x="39" y="11"/>
                  </a:cxn>
                  <a:cxn ang="0">
                    <a:pos x="29" y="9"/>
                  </a:cxn>
                  <a:cxn ang="0">
                    <a:pos x="19" y="9"/>
                  </a:cxn>
                  <a:cxn ang="0">
                    <a:pos x="9" y="9"/>
                  </a:cxn>
                  <a:cxn ang="0">
                    <a:pos x="0" y="9"/>
                  </a:cxn>
                  <a:cxn ang="0">
                    <a:pos x="0" y="0"/>
                  </a:cxn>
                  <a:cxn ang="0">
                    <a:pos x="79" y="5"/>
                  </a:cxn>
                  <a:cxn ang="0">
                    <a:pos x="79" y="13"/>
                  </a:cxn>
                </a:cxnLst>
                <a:rect l="0" t="0" r="r" b="b"/>
                <a:pathLst>
                  <a:path w="79" h="13">
                    <a:moveTo>
                      <a:pt x="79" y="13"/>
                    </a:moveTo>
                    <a:lnTo>
                      <a:pt x="69" y="13"/>
                    </a:lnTo>
                    <a:lnTo>
                      <a:pt x="59" y="13"/>
                    </a:lnTo>
                    <a:lnTo>
                      <a:pt x="49" y="13"/>
                    </a:lnTo>
                    <a:lnTo>
                      <a:pt x="39" y="11"/>
                    </a:lnTo>
                    <a:lnTo>
                      <a:pt x="29" y="9"/>
                    </a:lnTo>
                    <a:lnTo>
                      <a:pt x="19" y="9"/>
                    </a:lnTo>
                    <a:lnTo>
                      <a:pt x="9" y="9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79" y="5"/>
                    </a:lnTo>
                    <a:lnTo>
                      <a:pt x="79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40" name="Freeform 12"/>
              <p:cNvSpPr>
                <a:spLocks/>
              </p:cNvSpPr>
              <p:nvPr/>
            </p:nvSpPr>
            <p:spPr bwMode="auto">
              <a:xfrm>
                <a:off x="3322" y="393"/>
                <a:ext cx="132" cy="29"/>
              </a:xfrm>
              <a:custGeom>
                <a:avLst/>
                <a:gdLst/>
                <a:ahLst/>
                <a:cxnLst>
                  <a:cxn ang="0">
                    <a:pos x="132" y="13"/>
                  </a:cxn>
                  <a:cxn ang="0">
                    <a:pos x="15" y="29"/>
                  </a:cxn>
                  <a:cxn ang="0">
                    <a:pos x="0" y="13"/>
                  </a:cxn>
                  <a:cxn ang="0">
                    <a:pos x="13" y="10"/>
                  </a:cxn>
                  <a:cxn ang="0">
                    <a:pos x="27" y="6"/>
                  </a:cxn>
                  <a:cxn ang="0">
                    <a:pos x="45" y="4"/>
                  </a:cxn>
                  <a:cxn ang="0">
                    <a:pos x="60" y="2"/>
                  </a:cxn>
                  <a:cxn ang="0">
                    <a:pos x="80" y="2"/>
                  </a:cxn>
                  <a:cxn ang="0">
                    <a:pos x="102" y="0"/>
                  </a:cxn>
                  <a:cxn ang="0">
                    <a:pos x="119" y="2"/>
                  </a:cxn>
                  <a:cxn ang="0">
                    <a:pos x="132" y="13"/>
                  </a:cxn>
                </a:cxnLst>
                <a:rect l="0" t="0" r="r" b="b"/>
                <a:pathLst>
                  <a:path w="132" h="29">
                    <a:moveTo>
                      <a:pt x="132" y="13"/>
                    </a:moveTo>
                    <a:lnTo>
                      <a:pt x="15" y="29"/>
                    </a:lnTo>
                    <a:lnTo>
                      <a:pt x="0" y="13"/>
                    </a:lnTo>
                    <a:lnTo>
                      <a:pt x="13" y="10"/>
                    </a:lnTo>
                    <a:lnTo>
                      <a:pt x="27" y="6"/>
                    </a:lnTo>
                    <a:lnTo>
                      <a:pt x="45" y="4"/>
                    </a:lnTo>
                    <a:lnTo>
                      <a:pt x="60" y="2"/>
                    </a:lnTo>
                    <a:lnTo>
                      <a:pt x="80" y="2"/>
                    </a:lnTo>
                    <a:lnTo>
                      <a:pt x="102" y="0"/>
                    </a:lnTo>
                    <a:lnTo>
                      <a:pt x="119" y="2"/>
                    </a:lnTo>
                    <a:lnTo>
                      <a:pt x="132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41" name="Freeform 13"/>
              <p:cNvSpPr>
                <a:spLocks/>
              </p:cNvSpPr>
              <p:nvPr/>
            </p:nvSpPr>
            <p:spPr bwMode="auto">
              <a:xfrm>
                <a:off x="3335" y="448"/>
                <a:ext cx="141" cy="28"/>
              </a:xfrm>
              <a:custGeom>
                <a:avLst/>
                <a:gdLst/>
                <a:ahLst/>
                <a:cxnLst>
                  <a:cxn ang="0">
                    <a:pos x="141" y="0"/>
                  </a:cxn>
                  <a:cxn ang="0">
                    <a:pos x="141" y="11"/>
                  </a:cxn>
                  <a:cxn ang="0">
                    <a:pos x="133" y="17"/>
                  </a:cxn>
                  <a:cxn ang="0">
                    <a:pos x="121" y="19"/>
                  </a:cxn>
                  <a:cxn ang="0">
                    <a:pos x="111" y="23"/>
                  </a:cxn>
                  <a:cxn ang="0">
                    <a:pos x="99" y="23"/>
                  </a:cxn>
                  <a:cxn ang="0">
                    <a:pos x="84" y="25"/>
                  </a:cxn>
                  <a:cxn ang="0">
                    <a:pos x="71" y="27"/>
                  </a:cxn>
                  <a:cxn ang="0">
                    <a:pos x="57" y="28"/>
                  </a:cxn>
                  <a:cxn ang="0">
                    <a:pos x="42" y="28"/>
                  </a:cxn>
                  <a:cxn ang="0">
                    <a:pos x="29" y="28"/>
                  </a:cxn>
                  <a:cxn ang="0">
                    <a:pos x="14" y="28"/>
                  </a:cxn>
                  <a:cxn ang="0">
                    <a:pos x="2" y="25"/>
                  </a:cxn>
                  <a:cxn ang="0">
                    <a:pos x="0" y="13"/>
                  </a:cxn>
                  <a:cxn ang="0">
                    <a:pos x="10" y="6"/>
                  </a:cxn>
                  <a:cxn ang="0">
                    <a:pos x="24" y="2"/>
                  </a:cxn>
                  <a:cxn ang="0">
                    <a:pos x="37" y="0"/>
                  </a:cxn>
                  <a:cxn ang="0">
                    <a:pos x="47" y="0"/>
                  </a:cxn>
                  <a:cxn ang="0">
                    <a:pos x="62" y="0"/>
                  </a:cxn>
                  <a:cxn ang="0">
                    <a:pos x="74" y="0"/>
                  </a:cxn>
                  <a:cxn ang="0">
                    <a:pos x="89" y="0"/>
                  </a:cxn>
                  <a:cxn ang="0">
                    <a:pos x="101" y="0"/>
                  </a:cxn>
                  <a:cxn ang="0">
                    <a:pos x="116" y="0"/>
                  </a:cxn>
                  <a:cxn ang="0">
                    <a:pos x="128" y="0"/>
                  </a:cxn>
                  <a:cxn ang="0">
                    <a:pos x="141" y="0"/>
                  </a:cxn>
                </a:cxnLst>
                <a:rect l="0" t="0" r="r" b="b"/>
                <a:pathLst>
                  <a:path w="141" h="28">
                    <a:moveTo>
                      <a:pt x="141" y="0"/>
                    </a:moveTo>
                    <a:lnTo>
                      <a:pt x="141" y="11"/>
                    </a:lnTo>
                    <a:lnTo>
                      <a:pt x="133" y="17"/>
                    </a:lnTo>
                    <a:lnTo>
                      <a:pt x="121" y="19"/>
                    </a:lnTo>
                    <a:lnTo>
                      <a:pt x="111" y="23"/>
                    </a:lnTo>
                    <a:lnTo>
                      <a:pt x="99" y="23"/>
                    </a:lnTo>
                    <a:lnTo>
                      <a:pt x="84" y="25"/>
                    </a:lnTo>
                    <a:lnTo>
                      <a:pt x="71" y="27"/>
                    </a:lnTo>
                    <a:lnTo>
                      <a:pt x="57" y="28"/>
                    </a:lnTo>
                    <a:lnTo>
                      <a:pt x="42" y="28"/>
                    </a:lnTo>
                    <a:lnTo>
                      <a:pt x="29" y="28"/>
                    </a:lnTo>
                    <a:lnTo>
                      <a:pt x="14" y="28"/>
                    </a:lnTo>
                    <a:lnTo>
                      <a:pt x="2" y="25"/>
                    </a:lnTo>
                    <a:lnTo>
                      <a:pt x="0" y="13"/>
                    </a:lnTo>
                    <a:lnTo>
                      <a:pt x="10" y="6"/>
                    </a:lnTo>
                    <a:lnTo>
                      <a:pt x="24" y="2"/>
                    </a:lnTo>
                    <a:lnTo>
                      <a:pt x="37" y="0"/>
                    </a:lnTo>
                    <a:lnTo>
                      <a:pt x="47" y="0"/>
                    </a:lnTo>
                    <a:lnTo>
                      <a:pt x="62" y="0"/>
                    </a:lnTo>
                    <a:lnTo>
                      <a:pt x="74" y="0"/>
                    </a:lnTo>
                    <a:lnTo>
                      <a:pt x="89" y="0"/>
                    </a:lnTo>
                    <a:lnTo>
                      <a:pt x="101" y="0"/>
                    </a:lnTo>
                    <a:lnTo>
                      <a:pt x="116" y="0"/>
                    </a:lnTo>
                    <a:lnTo>
                      <a:pt x="128" y="0"/>
                    </a:lnTo>
                    <a:lnTo>
                      <a:pt x="14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42" name="Freeform 14"/>
              <p:cNvSpPr>
                <a:spLocks/>
              </p:cNvSpPr>
              <p:nvPr/>
            </p:nvSpPr>
            <p:spPr bwMode="auto">
              <a:xfrm>
                <a:off x="3293" y="510"/>
                <a:ext cx="183" cy="35"/>
              </a:xfrm>
              <a:custGeom>
                <a:avLst/>
                <a:gdLst/>
                <a:ahLst/>
                <a:cxnLst>
                  <a:cxn ang="0">
                    <a:pos x="183" y="29"/>
                  </a:cxn>
                  <a:cxn ang="0">
                    <a:pos x="161" y="27"/>
                  </a:cxn>
                  <a:cxn ang="0">
                    <a:pos x="138" y="25"/>
                  </a:cxn>
                  <a:cxn ang="0">
                    <a:pos x="118" y="25"/>
                  </a:cxn>
                  <a:cxn ang="0">
                    <a:pos x="96" y="25"/>
                  </a:cxn>
                  <a:cxn ang="0">
                    <a:pos x="76" y="27"/>
                  </a:cxn>
                  <a:cxn ang="0">
                    <a:pos x="54" y="29"/>
                  </a:cxn>
                  <a:cxn ang="0">
                    <a:pos x="34" y="33"/>
                  </a:cxn>
                  <a:cxn ang="0">
                    <a:pos x="12" y="35"/>
                  </a:cxn>
                  <a:cxn ang="0">
                    <a:pos x="4" y="31"/>
                  </a:cxn>
                  <a:cxn ang="0">
                    <a:pos x="0" y="25"/>
                  </a:cxn>
                  <a:cxn ang="0">
                    <a:pos x="0" y="19"/>
                  </a:cxn>
                  <a:cxn ang="0">
                    <a:pos x="0" y="12"/>
                  </a:cxn>
                  <a:cxn ang="0">
                    <a:pos x="17" y="0"/>
                  </a:cxn>
                  <a:cxn ang="0">
                    <a:pos x="183" y="6"/>
                  </a:cxn>
                  <a:cxn ang="0">
                    <a:pos x="183" y="29"/>
                  </a:cxn>
                </a:cxnLst>
                <a:rect l="0" t="0" r="r" b="b"/>
                <a:pathLst>
                  <a:path w="183" h="35">
                    <a:moveTo>
                      <a:pt x="183" y="29"/>
                    </a:moveTo>
                    <a:lnTo>
                      <a:pt x="161" y="27"/>
                    </a:lnTo>
                    <a:lnTo>
                      <a:pt x="138" y="25"/>
                    </a:lnTo>
                    <a:lnTo>
                      <a:pt x="118" y="25"/>
                    </a:lnTo>
                    <a:lnTo>
                      <a:pt x="96" y="25"/>
                    </a:lnTo>
                    <a:lnTo>
                      <a:pt x="76" y="27"/>
                    </a:lnTo>
                    <a:lnTo>
                      <a:pt x="54" y="29"/>
                    </a:lnTo>
                    <a:lnTo>
                      <a:pt x="34" y="33"/>
                    </a:lnTo>
                    <a:lnTo>
                      <a:pt x="12" y="35"/>
                    </a:lnTo>
                    <a:lnTo>
                      <a:pt x="4" y="31"/>
                    </a:lnTo>
                    <a:lnTo>
                      <a:pt x="0" y="25"/>
                    </a:lnTo>
                    <a:lnTo>
                      <a:pt x="0" y="19"/>
                    </a:lnTo>
                    <a:lnTo>
                      <a:pt x="0" y="12"/>
                    </a:lnTo>
                    <a:lnTo>
                      <a:pt x="17" y="0"/>
                    </a:lnTo>
                    <a:lnTo>
                      <a:pt x="183" y="6"/>
                    </a:lnTo>
                    <a:lnTo>
                      <a:pt x="183" y="2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43" name="Freeform 15"/>
              <p:cNvSpPr>
                <a:spLocks/>
              </p:cNvSpPr>
              <p:nvPr/>
            </p:nvSpPr>
            <p:spPr bwMode="auto">
              <a:xfrm>
                <a:off x="2485" y="541"/>
                <a:ext cx="82" cy="79"/>
              </a:xfrm>
              <a:custGeom>
                <a:avLst/>
                <a:gdLst/>
                <a:ahLst/>
                <a:cxnLst>
                  <a:cxn ang="0">
                    <a:pos x="82" y="58"/>
                  </a:cxn>
                  <a:cxn ang="0">
                    <a:pos x="82" y="64"/>
                  </a:cxn>
                  <a:cxn ang="0">
                    <a:pos x="79" y="70"/>
                  </a:cxn>
                  <a:cxn ang="0">
                    <a:pos x="75" y="74"/>
                  </a:cxn>
                  <a:cxn ang="0">
                    <a:pos x="72" y="79"/>
                  </a:cxn>
                  <a:cxn ang="0">
                    <a:pos x="50" y="72"/>
                  </a:cxn>
                  <a:cxn ang="0">
                    <a:pos x="30" y="58"/>
                  </a:cxn>
                  <a:cxn ang="0">
                    <a:pos x="13" y="43"/>
                  </a:cxn>
                  <a:cxn ang="0">
                    <a:pos x="0" y="28"/>
                  </a:cxn>
                  <a:cxn ang="0">
                    <a:pos x="0" y="0"/>
                  </a:cxn>
                  <a:cxn ang="0">
                    <a:pos x="13" y="4"/>
                  </a:cxn>
                  <a:cxn ang="0">
                    <a:pos x="25" y="9"/>
                  </a:cxn>
                  <a:cxn ang="0">
                    <a:pos x="37" y="17"/>
                  </a:cxn>
                  <a:cxn ang="0">
                    <a:pos x="47" y="24"/>
                  </a:cxn>
                  <a:cxn ang="0">
                    <a:pos x="57" y="32"/>
                  </a:cxn>
                  <a:cxn ang="0">
                    <a:pos x="67" y="41"/>
                  </a:cxn>
                  <a:cxn ang="0">
                    <a:pos x="75" y="49"/>
                  </a:cxn>
                  <a:cxn ang="0">
                    <a:pos x="82" y="58"/>
                  </a:cxn>
                </a:cxnLst>
                <a:rect l="0" t="0" r="r" b="b"/>
                <a:pathLst>
                  <a:path w="82" h="79">
                    <a:moveTo>
                      <a:pt x="82" y="58"/>
                    </a:moveTo>
                    <a:lnTo>
                      <a:pt x="82" y="64"/>
                    </a:lnTo>
                    <a:lnTo>
                      <a:pt x="79" y="70"/>
                    </a:lnTo>
                    <a:lnTo>
                      <a:pt x="75" y="74"/>
                    </a:lnTo>
                    <a:lnTo>
                      <a:pt x="72" y="79"/>
                    </a:lnTo>
                    <a:lnTo>
                      <a:pt x="50" y="72"/>
                    </a:lnTo>
                    <a:lnTo>
                      <a:pt x="30" y="58"/>
                    </a:lnTo>
                    <a:lnTo>
                      <a:pt x="13" y="43"/>
                    </a:lnTo>
                    <a:lnTo>
                      <a:pt x="0" y="28"/>
                    </a:lnTo>
                    <a:lnTo>
                      <a:pt x="0" y="0"/>
                    </a:lnTo>
                    <a:lnTo>
                      <a:pt x="13" y="4"/>
                    </a:lnTo>
                    <a:lnTo>
                      <a:pt x="25" y="9"/>
                    </a:lnTo>
                    <a:lnTo>
                      <a:pt x="37" y="17"/>
                    </a:lnTo>
                    <a:lnTo>
                      <a:pt x="47" y="24"/>
                    </a:lnTo>
                    <a:lnTo>
                      <a:pt x="57" y="32"/>
                    </a:lnTo>
                    <a:lnTo>
                      <a:pt x="67" y="41"/>
                    </a:lnTo>
                    <a:lnTo>
                      <a:pt x="75" y="49"/>
                    </a:lnTo>
                    <a:lnTo>
                      <a:pt x="82" y="5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44" name="Freeform 16"/>
              <p:cNvSpPr>
                <a:spLocks/>
              </p:cNvSpPr>
              <p:nvPr/>
            </p:nvSpPr>
            <p:spPr bwMode="auto">
              <a:xfrm>
                <a:off x="3206" y="588"/>
                <a:ext cx="240" cy="28"/>
              </a:xfrm>
              <a:custGeom>
                <a:avLst/>
                <a:gdLst/>
                <a:ahLst/>
                <a:cxnLst>
                  <a:cxn ang="0">
                    <a:pos x="240" y="2"/>
                  </a:cxn>
                  <a:cxn ang="0">
                    <a:pos x="240" y="11"/>
                  </a:cxn>
                  <a:cxn ang="0">
                    <a:pos x="210" y="17"/>
                  </a:cxn>
                  <a:cxn ang="0">
                    <a:pos x="183" y="21"/>
                  </a:cxn>
                  <a:cxn ang="0">
                    <a:pos x="153" y="23"/>
                  </a:cxn>
                  <a:cxn ang="0">
                    <a:pos x="126" y="25"/>
                  </a:cxn>
                  <a:cxn ang="0">
                    <a:pos x="96" y="25"/>
                  </a:cxn>
                  <a:cxn ang="0">
                    <a:pos x="67" y="27"/>
                  </a:cxn>
                  <a:cxn ang="0">
                    <a:pos x="39" y="27"/>
                  </a:cxn>
                  <a:cxn ang="0">
                    <a:pos x="10" y="28"/>
                  </a:cxn>
                  <a:cxn ang="0">
                    <a:pos x="5" y="25"/>
                  </a:cxn>
                  <a:cxn ang="0">
                    <a:pos x="2" y="21"/>
                  </a:cxn>
                  <a:cxn ang="0">
                    <a:pos x="0" y="17"/>
                  </a:cxn>
                  <a:cxn ang="0">
                    <a:pos x="0" y="11"/>
                  </a:cxn>
                  <a:cxn ang="0">
                    <a:pos x="30" y="6"/>
                  </a:cxn>
                  <a:cxn ang="0">
                    <a:pos x="57" y="2"/>
                  </a:cxn>
                  <a:cxn ang="0">
                    <a:pos x="87" y="2"/>
                  </a:cxn>
                  <a:cxn ang="0">
                    <a:pos x="114" y="0"/>
                  </a:cxn>
                  <a:cxn ang="0">
                    <a:pos x="143" y="2"/>
                  </a:cxn>
                  <a:cxn ang="0">
                    <a:pos x="176" y="2"/>
                  </a:cxn>
                  <a:cxn ang="0">
                    <a:pos x="205" y="2"/>
                  </a:cxn>
                  <a:cxn ang="0">
                    <a:pos x="240" y="2"/>
                  </a:cxn>
                </a:cxnLst>
                <a:rect l="0" t="0" r="r" b="b"/>
                <a:pathLst>
                  <a:path w="240" h="28">
                    <a:moveTo>
                      <a:pt x="240" y="2"/>
                    </a:moveTo>
                    <a:lnTo>
                      <a:pt x="240" y="11"/>
                    </a:lnTo>
                    <a:lnTo>
                      <a:pt x="210" y="17"/>
                    </a:lnTo>
                    <a:lnTo>
                      <a:pt x="183" y="21"/>
                    </a:lnTo>
                    <a:lnTo>
                      <a:pt x="153" y="23"/>
                    </a:lnTo>
                    <a:lnTo>
                      <a:pt x="126" y="25"/>
                    </a:lnTo>
                    <a:lnTo>
                      <a:pt x="96" y="25"/>
                    </a:lnTo>
                    <a:lnTo>
                      <a:pt x="67" y="27"/>
                    </a:lnTo>
                    <a:lnTo>
                      <a:pt x="39" y="27"/>
                    </a:lnTo>
                    <a:lnTo>
                      <a:pt x="10" y="28"/>
                    </a:lnTo>
                    <a:lnTo>
                      <a:pt x="5" y="25"/>
                    </a:lnTo>
                    <a:lnTo>
                      <a:pt x="2" y="21"/>
                    </a:lnTo>
                    <a:lnTo>
                      <a:pt x="0" y="17"/>
                    </a:lnTo>
                    <a:lnTo>
                      <a:pt x="0" y="11"/>
                    </a:lnTo>
                    <a:lnTo>
                      <a:pt x="30" y="6"/>
                    </a:lnTo>
                    <a:lnTo>
                      <a:pt x="57" y="2"/>
                    </a:lnTo>
                    <a:lnTo>
                      <a:pt x="87" y="2"/>
                    </a:lnTo>
                    <a:lnTo>
                      <a:pt x="114" y="0"/>
                    </a:lnTo>
                    <a:lnTo>
                      <a:pt x="143" y="2"/>
                    </a:lnTo>
                    <a:lnTo>
                      <a:pt x="176" y="2"/>
                    </a:lnTo>
                    <a:lnTo>
                      <a:pt x="205" y="2"/>
                    </a:lnTo>
                    <a:lnTo>
                      <a:pt x="24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45" name="Freeform 17"/>
              <p:cNvSpPr>
                <a:spLocks/>
              </p:cNvSpPr>
              <p:nvPr/>
            </p:nvSpPr>
            <p:spPr bwMode="auto">
              <a:xfrm>
                <a:off x="1822" y="599"/>
                <a:ext cx="1107" cy="392"/>
              </a:xfrm>
              <a:custGeom>
                <a:avLst/>
                <a:gdLst/>
                <a:ahLst/>
                <a:cxnLst>
                  <a:cxn ang="0">
                    <a:pos x="941" y="78"/>
                  </a:cxn>
                  <a:cxn ang="0">
                    <a:pos x="889" y="95"/>
                  </a:cxn>
                  <a:cxn ang="0">
                    <a:pos x="839" y="114"/>
                  </a:cxn>
                  <a:cxn ang="0">
                    <a:pos x="790" y="133"/>
                  </a:cxn>
                  <a:cxn ang="0">
                    <a:pos x="720" y="156"/>
                  </a:cxn>
                  <a:cxn ang="0">
                    <a:pos x="638" y="188"/>
                  </a:cxn>
                  <a:cxn ang="0">
                    <a:pos x="554" y="218"/>
                  </a:cxn>
                  <a:cxn ang="0">
                    <a:pos x="473" y="250"/>
                  </a:cxn>
                  <a:cxn ang="0">
                    <a:pos x="388" y="280"/>
                  </a:cxn>
                  <a:cxn ang="0">
                    <a:pos x="304" y="307"/>
                  </a:cxn>
                  <a:cxn ang="0">
                    <a:pos x="220" y="333"/>
                  </a:cxn>
                  <a:cxn ang="0">
                    <a:pos x="133" y="354"/>
                  </a:cxn>
                  <a:cxn ang="0">
                    <a:pos x="0" y="392"/>
                  </a:cxn>
                  <a:cxn ang="0">
                    <a:pos x="14" y="375"/>
                  </a:cxn>
                  <a:cxn ang="0">
                    <a:pos x="49" y="364"/>
                  </a:cxn>
                  <a:cxn ang="0">
                    <a:pos x="131" y="339"/>
                  </a:cxn>
                  <a:cxn ang="0">
                    <a:pos x="213" y="314"/>
                  </a:cxn>
                  <a:cxn ang="0">
                    <a:pos x="294" y="286"/>
                  </a:cxn>
                  <a:cxn ang="0">
                    <a:pos x="376" y="258"/>
                  </a:cxn>
                  <a:cxn ang="0">
                    <a:pos x="455" y="229"/>
                  </a:cxn>
                  <a:cxn ang="0">
                    <a:pos x="534" y="199"/>
                  </a:cxn>
                  <a:cxn ang="0">
                    <a:pos x="614" y="169"/>
                  </a:cxn>
                  <a:cxn ang="0">
                    <a:pos x="690" y="139"/>
                  </a:cxn>
                  <a:cxn ang="0">
                    <a:pos x="742" y="122"/>
                  </a:cxn>
                  <a:cxn ang="0">
                    <a:pos x="794" y="104"/>
                  </a:cxn>
                  <a:cxn ang="0">
                    <a:pos x="847" y="87"/>
                  </a:cxn>
                  <a:cxn ang="0">
                    <a:pos x="899" y="70"/>
                  </a:cxn>
                  <a:cxn ang="0">
                    <a:pos x="951" y="53"/>
                  </a:cxn>
                  <a:cxn ang="0">
                    <a:pos x="1003" y="36"/>
                  </a:cxn>
                  <a:cxn ang="0">
                    <a:pos x="1055" y="19"/>
                  </a:cxn>
                  <a:cxn ang="0">
                    <a:pos x="1107" y="0"/>
                  </a:cxn>
                  <a:cxn ang="0">
                    <a:pos x="1087" y="25"/>
                  </a:cxn>
                  <a:cxn ang="0">
                    <a:pos x="1050" y="42"/>
                  </a:cxn>
                  <a:cxn ang="0">
                    <a:pos x="1005" y="57"/>
                  </a:cxn>
                  <a:cxn ang="0">
                    <a:pos x="965" y="72"/>
                  </a:cxn>
                </a:cxnLst>
                <a:rect l="0" t="0" r="r" b="b"/>
                <a:pathLst>
                  <a:path w="1107" h="392">
                    <a:moveTo>
                      <a:pt x="965" y="72"/>
                    </a:moveTo>
                    <a:lnTo>
                      <a:pt x="941" y="78"/>
                    </a:lnTo>
                    <a:lnTo>
                      <a:pt x="913" y="86"/>
                    </a:lnTo>
                    <a:lnTo>
                      <a:pt x="889" y="95"/>
                    </a:lnTo>
                    <a:lnTo>
                      <a:pt x="864" y="104"/>
                    </a:lnTo>
                    <a:lnTo>
                      <a:pt x="839" y="114"/>
                    </a:lnTo>
                    <a:lnTo>
                      <a:pt x="814" y="123"/>
                    </a:lnTo>
                    <a:lnTo>
                      <a:pt x="790" y="133"/>
                    </a:lnTo>
                    <a:lnTo>
                      <a:pt x="762" y="140"/>
                    </a:lnTo>
                    <a:lnTo>
                      <a:pt x="720" y="156"/>
                    </a:lnTo>
                    <a:lnTo>
                      <a:pt x="678" y="171"/>
                    </a:lnTo>
                    <a:lnTo>
                      <a:pt x="638" y="188"/>
                    </a:lnTo>
                    <a:lnTo>
                      <a:pt x="596" y="203"/>
                    </a:lnTo>
                    <a:lnTo>
                      <a:pt x="554" y="218"/>
                    </a:lnTo>
                    <a:lnTo>
                      <a:pt x="515" y="235"/>
                    </a:lnTo>
                    <a:lnTo>
                      <a:pt x="473" y="250"/>
                    </a:lnTo>
                    <a:lnTo>
                      <a:pt x="430" y="265"/>
                    </a:lnTo>
                    <a:lnTo>
                      <a:pt x="388" y="280"/>
                    </a:lnTo>
                    <a:lnTo>
                      <a:pt x="349" y="294"/>
                    </a:lnTo>
                    <a:lnTo>
                      <a:pt x="304" y="307"/>
                    </a:lnTo>
                    <a:lnTo>
                      <a:pt x="262" y="320"/>
                    </a:lnTo>
                    <a:lnTo>
                      <a:pt x="220" y="333"/>
                    </a:lnTo>
                    <a:lnTo>
                      <a:pt x="178" y="345"/>
                    </a:lnTo>
                    <a:lnTo>
                      <a:pt x="133" y="354"/>
                    </a:lnTo>
                    <a:lnTo>
                      <a:pt x="89" y="364"/>
                    </a:lnTo>
                    <a:lnTo>
                      <a:pt x="0" y="392"/>
                    </a:lnTo>
                    <a:lnTo>
                      <a:pt x="0" y="381"/>
                    </a:lnTo>
                    <a:lnTo>
                      <a:pt x="14" y="375"/>
                    </a:lnTo>
                    <a:lnTo>
                      <a:pt x="32" y="369"/>
                    </a:lnTo>
                    <a:lnTo>
                      <a:pt x="49" y="364"/>
                    </a:lnTo>
                    <a:lnTo>
                      <a:pt x="91" y="352"/>
                    </a:lnTo>
                    <a:lnTo>
                      <a:pt x="131" y="339"/>
                    </a:lnTo>
                    <a:lnTo>
                      <a:pt x="173" y="326"/>
                    </a:lnTo>
                    <a:lnTo>
                      <a:pt x="213" y="314"/>
                    </a:lnTo>
                    <a:lnTo>
                      <a:pt x="255" y="299"/>
                    </a:lnTo>
                    <a:lnTo>
                      <a:pt x="294" y="286"/>
                    </a:lnTo>
                    <a:lnTo>
                      <a:pt x="334" y="273"/>
                    </a:lnTo>
                    <a:lnTo>
                      <a:pt x="376" y="258"/>
                    </a:lnTo>
                    <a:lnTo>
                      <a:pt x="416" y="244"/>
                    </a:lnTo>
                    <a:lnTo>
                      <a:pt x="455" y="229"/>
                    </a:lnTo>
                    <a:lnTo>
                      <a:pt x="495" y="214"/>
                    </a:lnTo>
                    <a:lnTo>
                      <a:pt x="534" y="199"/>
                    </a:lnTo>
                    <a:lnTo>
                      <a:pt x="574" y="184"/>
                    </a:lnTo>
                    <a:lnTo>
                      <a:pt x="614" y="169"/>
                    </a:lnTo>
                    <a:lnTo>
                      <a:pt x="651" y="154"/>
                    </a:lnTo>
                    <a:lnTo>
                      <a:pt x="690" y="139"/>
                    </a:lnTo>
                    <a:lnTo>
                      <a:pt x="718" y="131"/>
                    </a:lnTo>
                    <a:lnTo>
                      <a:pt x="742" y="122"/>
                    </a:lnTo>
                    <a:lnTo>
                      <a:pt x="770" y="114"/>
                    </a:lnTo>
                    <a:lnTo>
                      <a:pt x="794" y="104"/>
                    </a:lnTo>
                    <a:lnTo>
                      <a:pt x="822" y="97"/>
                    </a:lnTo>
                    <a:lnTo>
                      <a:pt x="847" y="87"/>
                    </a:lnTo>
                    <a:lnTo>
                      <a:pt x="874" y="80"/>
                    </a:lnTo>
                    <a:lnTo>
                      <a:pt x="899" y="70"/>
                    </a:lnTo>
                    <a:lnTo>
                      <a:pt x="926" y="63"/>
                    </a:lnTo>
                    <a:lnTo>
                      <a:pt x="951" y="53"/>
                    </a:lnTo>
                    <a:lnTo>
                      <a:pt x="978" y="46"/>
                    </a:lnTo>
                    <a:lnTo>
                      <a:pt x="1003" y="36"/>
                    </a:lnTo>
                    <a:lnTo>
                      <a:pt x="1030" y="27"/>
                    </a:lnTo>
                    <a:lnTo>
                      <a:pt x="1055" y="19"/>
                    </a:lnTo>
                    <a:lnTo>
                      <a:pt x="1082" y="10"/>
                    </a:lnTo>
                    <a:lnTo>
                      <a:pt x="1107" y="0"/>
                    </a:lnTo>
                    <a:lnTo>
                      <a:pt x="1099" y="14"/>
                    </a:lnTo>
                    <a:lnTo>
                      <a:pt x="1087" y="25"/>
                    </a:lnTo>
                    <a:lnTo>
                      <a:pt x="1069" y="34"/>
                    </a:lnTo>
                    <a:lnTo>
                      <a:pt x="1050" y="42"/>
                    </a:lnTo>
                    <a:lnTo>
                      <a:pt x="1027" y="50"/>
                    </a:lnTo>
                    <a:lnTo>
                      <a:pt x="1005" y="57"/>
                    </a:lnTo>
                    <a:lnTo>
                      <a:pt x="985" y="63"/>
                    </a:lnTo>
                    <a:lnTo>
                      <a:pt x="965" y="7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46" name="Freeform 18"/>
              <p:cNvSpPr>
                <a:spLocks/>
              </p:cNvSpPr>
              <p:nvPr/>
            </p:nvSpPr>
            <p:spPr bwMode="auto">
              <a:xfrm>
                <a:off x="2629" y="654"/>
                <a:ext cx="2189" cy="1310"/>
              </a:xfrm>
              <a:custGeom>
                <a:avLst/>
                <a:gdLst/>
                <a:ahLst/>
                <a:cxnLst>
                  <a:cxn ang="0">
                    <a:pos x="1664" y="27"/>
                  </a:cxn>
                  <a:cxn ang="0">
                    <a:pos x="1642" y="55"/>
                  </a:cxn>
                  <a:cxn ang="0">
                    <a:pos x="1723" y="34"/>
                  </a:cxn>
                  <a:cxn ang="0">
                    <a:pos x="1874" y="23"/>
                  </a:cxn>
                  <a:cxn ang="0">
                    <a:pos x="1718" y="87"/>
                  </a:cxn>
                  <a:cxn ang="0">
                    <a:pos x="1820" y="74"/>
                  </a:cxn>
                  <a:cxn ang="0">
                    <a:pos x="1946" y="23"/>
                  </a:cxn>
                  <a:cxn ang="0">
                    <a:pos x="2055" y="21"/>
                  </a:cxn>
                  <a:cxn ang="0">
                    <a:pos x="1820" y="116"/>
                  </a:cxn>
                  <a:cxn ang="0">
                    <a:pos x="1847" y="140"/>
                  </a:cxn>
                  <a:cxn ang="0">
                    <a:pos x="2013" y="68"/>
                  </a:cxn>
                  <a:cxn ang="0">
                    <a:pos x="2154" y="21"/>
                  </a:cxn>
                  <a:cxn ang="0">
                    <a:pos x="1998" y="225"/>
                  </a:cxn>
                  <a:cxn ang="0">
                    <a:pos x="1845" y="382"/>
                  </a:cxn>
                  <a:cxn ang="0">
                    <a:pos x="1862" y="473"/>
                  </a:cxn>
                  <a:cxn ang="0">
                    <a:pos x="2053" y="428"/>
                  </a:cxn>
                  <a:cxn ang="0">
                    <a:pos x="2152" y="464"/>
                  </a:cxn>
                  <a:cxn ang="0">
                    <a:pos x="2182" y="564"/>
                  </a:cxn>
                  <a:cxn ang="0">
                    <a:pos x="2087" y="704"/>
                  </a:cxn>
                  <a:cxn ang="0">
                    <a:pos x="1857" y="863"/>
                  </a:cxn>
                  <a:cxn ang="0">
                    <a:pos x="1624" y="810"/>
                  </a:cxn>
                  <a:cxn ang="0">
                    <a:pos x="1471" y="799"/>
                  </a:cxn>
                  <a:cxn ang="0">
                    <a:pos x="1255" y="1009"/>
                  </a:cxn>
                  <a:cxn ang="0">
                    <a:pos x="1109" y="1020"/>
                  </a:cxn>
                  <a:cxn ang="0">
                    <a:pos x="946" y="1012"/>
                  </a:cxn>
                  <a:cxn ang="0">
                    <a:pos x="792" y="1028"/>
                  </a:cxn>
                  <a:cxn ang="0">
                    <a:pos x="763" y="1124"/>
                  </a:cxn>
                  <a:cxn ang="0">
                    <a:pos x="797" y="1232"/>
                  </a:cxn>
                  <a:cxn ang="0">
                    <a:pos x="681" y="1222"/>
                  </a:cxn>
                  <a:cxn ang="0">
                    <a:pos x="743" y="1211"/>
                  </a:cxn>
                  <a:cxn ang="0">
                    <a:pos x="720" y="1179"/>
                  </a:cxn>
                  <a:cxn ang="0">
                    <a:pos x="488" y="1255"/>
                  </a:cxn>
                  <a:cxn ang="0">
                    <a:pos x="359" y="1298"/>
                  </a:cxn>
                  <a:cxn ang="0">
                    <a:pos x="225" y="1236"/>
                  </a:cxn>
                  <a:cxn ang="0">
                    <a:pos x="300" y="1124"/>
                  </a:cxn>
                  <a:cxn ang="0">
                    <a:pos x="431" y="1026"/>
                  </a:cxn>
                  <a:cxn ang="0">
                    <a:pos x="376" y="969"/>
                  </a:cxn>
                  <a:cxn ang="0">
                    <a:pos x="218" y="935"/>
                  </a:cxn>
                  <a:cxn ang="0">
                    <a:pos x="35" y="888"/>
                  </a:cxn>
                  <a:cxn ang="0">
                    <a:pos x="230" y="687"/>
                  </a:cxn>
                  <a:cxn ang="0">
                    <a:pos x="423" y="767"/>
                  </a:cxn>
                  <a:cxn ang="0">
                    <a:pos x="634" y="767"/>
                  </a:cxn>
                  <a:cxn ang="0">
                    <a:pos x="792" y="655"/>
                  </a:cxn>
                  <a:cxn ang="0">
                    <a:pos x="909" y="528"/>
                  </a:cxn>
                  <a:cxn ang="0">
                    <a:pos x="921" y="341"/>
                  </a:cxn>
                  <a:cxn ang="0">
                    <a:pos x="978" y="303"/>
                  </a:cxn>
                  <a:cxn ang="0">
                    <a:pos x="1132" y="299"/>
                  </a:cxn>
                  <a:cxn ang="0">
                    <a:pos x="1023" y="339"/>
                  </a:cxn>
                  <a:cxn ang="0">
                    <a:pos x="978" y="382"/>
                  </a:cxn>
                  <a:cxn ang="0">
                    <a:pos x="1137" y="333"/>
                  </a:cxn>
                  <a:cxn ang="0">
                    <a:pos x="1317" y="312"/>
                  </a:cxn>
                  <a:cxn ang="0">
                    <a:pos x="1513" y="290"/>
                  </a:cxn>
                  <a:cxn ang="0">
                    <a:pos x="1679" y="216"/>
                  </a:cxn>
                  <a:cxn ang="0">
                    <a:pos x="1639" y="89"/>
                  </a:cxn>
                  <a:cxn ang="0">
                    <a:pos x="1582" y="57"/>
                  </a:cxn>
                  <a:cxn ang="0">
                    <a:pos x="1619" y="2"/>
                  </a:cxn>
                  <a:cxn ang="0">
                    <a:pos x="1711" y="2"/>
                  </a:cxn>
                </a:cxnLst>
                <a:rect l="0" t="0" r="r" b="b"/>
                <a:pathLst>
                  <a:path w="2189" h="1310">
                    <a:moveTo>
                      <a:pt x="1728" y="4"/>
                    </a:moveTo>
                    <a:lnTo>
                      <a:pt x="1716" y="10"/>
                    </a:lnTo>
                    <a:lnTo>
                      <a:pt x="1704" y="15"/>
                    </a:lnTo>
                    <a:lnTo>
                      <a:pt x="1691" y="19"/>
                    </a:lnTo>
                    <a:lnTo>
                      <a:pt x="1679" y="23"/>
                    </a:lnTo>
                    <a:lnTo>
                      <a:pt x="1664" y="27"/>
                    </a:lnTo>
                    <a:lnTo>
                      <a:pt x="1652" y="31"/>
                    </a:lnTo>
                    <a:lnTo>
                      <a:pt x="1639" y="36"/>
                    </a:lnTo>
                    <a:lnTo>
                      <a:pt x="1627" y="42"/>
                    </a:lnTo>
                    <a:lnTo>
                      <a:pt x="1629" y="48"/>
                    </a:lnTo>
                    <a:lnTo>
                      <a:pt x="1634" y="51"/>
                    </a:lnTo>
                    <a:lnTo>
                      <a:pt x="1642" y="55"/>
                    </a:lnTo>
                    <a:lnTo>
                      <a:pt x="1647" y="59"/>
                    </a:lnTo>
                    <a:lnTo>
                      <a:pt x="1662" y="55"/>
                    </a:lnTo>
                    <a:lnTo>
                      <a:pt x="1679" y="51"/>
                    </a:lnTo>
                    <a:lnTo>
                      <a:pt x="1694" y="46"/>
                    </a:lnTo>
                    <a:lnTo>
                      <a:pt x="1709" y="40"/>
                    </a:lnTo>
                    <a:lnTo>
                      <a:pt x="1723" y="34"/>
                    </a:lnTo>
                    <a:lnTo>
                      <a:pt x="1741" y="29"/>
                    </a:lnTo>
                    <a:lnTo>
                      <a:pt x="1756" y="25"/>
                    </a:lnTo>
                    <a:lnTo>
                      <a:pt x="1773" y="21"/>
                    </a:lnTo>
                    <a:lnTo>
                      <a:pt x="1785" y="4"/>
                    </a:lnTo>
                    <a:lnTo>
                      <a:pt x="1902" y="15"/>
                    </a:lnTo>
                    <a:lnTo>
                      <a:pt x="1874" y="23"/>
                    </a:lnTo>
                    <a:lnTo>
                      <a:pt x="1850" y="32"/>
                    </a:lnTo>
                    <a:lnTo>
                      <a:pt x="1822" y="42"/>
                    </a:lnTo>
                    <a:lnTo>
                      <a:pt x="1798" y="53"/>
                    </a:lnTo>
                    <a:lnTo>
                      <a:pt x="1770" y="65"/>
                    </a:lnTo>
                    <a:lnTo>
                      <a:pt x="1746" y="76"/>
                    </a:lnTo>
                    <a:lnTo>
                      <a:pt x="1718" y="87"/>
                    </a:lnTo>
                    <a:lnTo>
                      <a:pt x="1691" y="97"/>
                    </a:lnTo>
                    <a:lnTo>
                      <a:pt x="1721" y="119"/>
                    </a:lnTo>
                    <a:lnTo>
                      <a:pt x="1746" y="110"/>
                    </a:lnTo>
                    <a:lnTo>
                      <a:pt x="1770" y="99"/>
                    </a:lnTo>
                    <a:lnTo>
                      <a:pt x="1795" y="85"/>
                    </a:lnTo>
                    <a:lnTo>
                      <a:pt x="1820" y="74"/>
                    </a:lnTo>
                    <a:lnTo>
                      <a:pt x="1845" y="65"/>
                    </a:lnTo>
                    <a:lnTo>
                      <a:pt x="1872" y="55"/>
                    </a:lnTo>
                    <a:lnTo>
                      <a:pt x="1897" y="51"/>
                    </a:lnTo>
                    <a:lnTo>
                      <a:pt x="1924" y="49"/>
                    </a:lnTo>
                    <a:lnTo>
                      <a:pt x="1934" y="34"/>
                    </a:lnTo>
                    <a:lnTo>
                      <a:pt x="1946" y="23"/>
                    </a:lnTo>
                    <a:lnTo>
                      <a:pt x="1961" y="19"/>
                    </a:lnTo>
                    <a:lnTo>
                      <a:pt x="1978" y="17"/>
                    </a:lnTo>
                    <a:lnTo>
                      <a:pt x="1998" y="17"/>
                    </a:lnTo>
                    <a:lnTo>
                      <a:pt x="2018" y="19"/>
                    </a:lnTo>
                    <a:lnTo>
                      <a:pt x="2038" y="21"/>
                    </a:lnTo>
                    <a:lnTo>
                      <a:pt x="2055" y="21"/>
                    </a:lnTo>
                    <a:lnTo>
                      <a:pt x="2018" y="36"/>
                    </a:lnTo>
                    <a:lnTo>
                      <a:pt x="1978" y="51"/>
                    </a:lnTo>
                    <a:lnTo>
                      <a:pt x="1939" y="67"/>
                    </a:lnTo>
                    <a:lnTo>
                      <a:pt x="1899" y="84"/>
                    </a:lnTo>
                    <a:lnTo>
                      <a:pt x="1860" y="99"/>
                    </a:lnTo>
                    <a:lnTo>
                      <a:pt x="1820" y="116"/>
                    </a:lnTo>
                    <a:lnTo>
                      <a:pt x="1780" y="133"/>
                    </a:lnTo>
                    <a:lnTo>
                      <a:pt x="1743" y="152"/>
                    </a:lnTo>
                    <a:lnTo>
                      <a:pt x="1763" y="178"/>
                    </a:lnTo>
                    <a:lnTo>
                      <a:pt x="1788" y="163"/>
                    </a:lnTo>
                    <a:lnTo>
                      <a:pt x="1818" y="150"/>
                    </a:lnTo>
                    <a:lnTo>
                      <a:pt x="1847" y="140"/>
                    </a:lnTo>
                    <a:lnTo>
                      <a:pt x="1877" y="129"/>
                    </a:lnTo>
                    <a:lnTo>
                      <a:pt x="1907" y="118"/>
                    </a:lnTo>
                    <a:lnTo>
                      <a:pt x="1936" y="106"/>
                    </a:lnTo>
                    <a:lnTo>
                      <a:pt x="1964" y="91"/>
                    </a:lnTo>
                    <a:lnTo>
                      <a:pt x="1988" y="74"/>
                    </a:lnTo>
                    <a:lnTo>
                      <a:pt x="2013" y="68"/>
                    </a:lnTo>
                    <a:lnTo>
                      <a:pt x="2035" y="59"/>
                    </a:lnTo>
                    <a:lnTo>
                      <a:pt x="2060" y="49"/>
                    </a:lnTo>
                    <a:lnTo>
                      <a:pt x="2082" y="38"/>
                    </a:lnTo>
                    <a:lnTo>
                      <a:pt x="2105" y="29"/>
                    </a:lnTo>
                    <a:lnTo>
                      <a:pt x="2130" y="23"/>
                    </a:lnTo>
                    <a:lnTo>
                      <a:pt x="2154" y="21"/>
                    </a:lnTo>
                    <a:lnTo>
                      <a:pt x="2179" y="27"/>
                    </a:lnTo>
                    <a:lnTo>
                      <a:pt x="2147" y="68"/>
                    </a:lnTo>
                    <a:lnTo>
                      <a:pt x="2112" y="108"/>
                    </a:lnTo>
                    <a:lnTo>
                      <a:pt x="2078" y="148"/>
                    </a:lnTo>
                    <a:lnTo>
                      <a:pt x="2038" y="186"/>
                    </a:lnTo>
                    <a:lnTo>
                      <a:pt x="1998" y="225"/>
                    </a:lnTo>
                    <a:lnTo>
                      <a:pt x="1961" y="263"/>
                    </a:lnTo>
                    <a:lnTo>
                      <a:pt x="1922" y="301"/>
                    </a:lnTo>
                    <a:lnTo>
                      <a:pt x="1884" y="341"/>
                    </a:lnTo>
                    <a:lnTo>
                      <a:pt x="1872" y="354"/>
                    </a:lnTo>
                    <a:lnTo>
                      <a:pt x="1860" y="367"/>
                    </a:lnTo>
                    <a:lnTo>
                      <a:pt x="1845" y="382"/>
                    </a:lnTo>
                    <a:lnTo>
                      <a:pt x="1835" y="396"/>
                    </a:lnTo>
                    <a:lnTo>
                      <a:pt x="1825" y="413"/>
                    </a:lnTo>
                    <a:lnTo>
                      <a:pt x="1820" y="428"/>
                    </a:lnTo>
                    <a:lnTo>
                      <a:pt x="1822" y="445"/>
                    </a:lnTo>
                    <a:lnTo>
                      <a:pt x="1830" y="464"/>
                    </a:lnTo>
                    <a:lnTo>
                      <a:pt x="1862" y="473"/>
                    </a:lnTo>
                    <a:lnTo>
                      <a:pt x="1894" y="471"/>
                    </a:lnTo>
                    <a:lnTo>
                      <a:pt x="1926" y="464"/>
                    </a:lnTo>
                    <a:lnTo>
                      <a:pt x="1956" y="452"/>
                    </a:lnTo>
                    <a:lnTo>
                      <a:pt x="1986" y="441"/>
                    </a:lnTo>
                    <a:lnTo>
                      <a:pt x="2018" y="432"/>
                    </a:lnTo>
                    <a:lnTo>
                      <a:pt x="2053" y="428"/>
                    </a:lnTo>
                    <a:lnTo>
                      <a:pt x="2087" y="435"/>
                    </a:lnTo>
                    <a:lnTo>
                      <a:pt x="2100" y="441"/>
                    </a:lnTo>
                    <a:lnTo>
                      <a:pt x="2115" y="447"/>
                    </a:lnTo>
                    <a:lnTo>
                      <a:pt x="2127" y="452"/>
                    </a:lnTo>
                    <a:lnTo>
                      <a:pt x="2139" y="458"/>
                    </a:lnTo>
                    <a:lnTo>
                      <a:pt x="2152" y="464"/>
                    </a:lnTo>
                    <a:lnTo>
                      <a:pt x="2162" y="473"/>
                    </a:lnTo>
                    <a:lnTo>
                      <a:pt x="2169" y="483"/>
                    </a:lnTo>
                    <a:lnTo>
                      <a:pt x="2177" y="494"/>
                    </a:lnTo>
                    <a:lnTo>
                      <a:pt x="2187" y="519"/>
                    </a:lnTo>
                    <a:lnTo>
                      <a:pt x="2189" y="541"/>
                    </a:lnTo>
                    <a:lnTo>
                      <a:pt x="2182" y="564"/>
                    </a:lnTo>
                    <a:lnTo>
                      <a:pt x="2169" y="585"/>
                    </a:lnTo>
                    <a:lnTo>
                      <a:pt x="2154" y="606"/>
                    </a:lnTo>
                    <a:lnTo>
                      <a:pt x="2137" y="627"/>
                    </a:lnTo>
                    <a:lnTo>
                      <a:pt x="2122" y="649"/>
                    </a:lnTo>
                    <a:lnTo>
                      <a:pt x="2112" y="670"/>
                    </a:lnTo>
                    <a:lnTo>
                      <a:pt x="2087" y="704"/>
                    </a:lnTo>
                    <a:lnTo>
                      <a:pt x="2055" y="736"/>
                    </a:lnTo>
                    <a:lnTo>
                      <a:pt x="2023" y="767"/>
                    </a:lnTo>
                    <a:lnTo>
                      <a:pt x="1986" y="795"/>
                    </a:lnTo>
                    <a:lnTo>
                      <a:pt x="1944" y="819"/>
                    </a:lnTo>
                    <a:lnTo>
                      <a:pt x="1902" y="842"/>
                    </a:lnTo>
                    <a:lnTo>
                      <a:pt x="1857" y="863"/>
                    </a:lnTo>
                    <a:lnTo>
                      <a:pt x="1813" y="880"/>
                    </a:lnTo>
                    <a:lnTo>
                      <a:pt x="1681" y="891"/>
                    </a:lnTo>
                    <a:lnTo>
                      <a:pt x="1657" y="876"/>
                    </a:lnTo>
                    <a:lnTo>
                      <a:pt x="1639" y="857"/>
                    </a:lnTo>
                    <a:lnTo>
                      <a:pt x="1627" y="835"/>
                    </a:lnTo>
                    <a:lnTo>
                      <a:pt x="1624" y="810"/>
                    </a:lnTo>
                    <a:lnTo>
                      <a:pt x="1610" y="799"/>
                    </a:lnTo>
                    <a:lnTo>
                      <a:pt x="1602" y="784"/>
                    </a:lnTo>
                    <a:lnTo>
                      <a:pt x="1592" y="768"/>
                    </a:lnTo>
                    <a:lnTo>
                      <a:pt x="1575" y="759"/>
                    </a:lnTo>
                    <a:lnTo>
                      <a:pt x="1520" y="774"/>
                    </a:lnTo>
                    <a:lnTo>
                      <a:pt x="1471" y="799"/>
                    </a:lnTo>
                    <a:lnTo>
                      <a:pt x="1431" y="829"/>
                    </a:lnTo>
                    <a:lnTo>
                      <a:pt x="1394" y="863"/>
                    </a:lnTo>
                    <a:lnTo>
                      <a:pt x="1359" y="901"/>
                    </a:lnTo>
                    <a:lnTo>
                      <a:pt x="1327" y="939"/>
                    </a:lnTo>
                    <a:lnTo>
                      <a:pt x="1293" y="975"/>
                    </a:lnTo>
                    <a:lnTo>
                      <a:pt x="1255" y="1009"/>
                    </a:lnTo>
                    <a:lnTo>
                      <a:pt x="1245" y="1033"/>
                    </a:lnTo>
                    <a:lnTo>
                      <a:pt x="1218" y="1031"/>
                    </a:lnTo>
                    <a:lnTo>
                      <a:pt x="1191" y="1028"/>
                    </a:lnTo>
                    <a:lnTo>
                      <a:pt x="1164" y="1026"/>
                    </a:lnTo>
                    <a:lnTo>
                      <a:pt x="1137" y="1022"/>
                    </a:lnTo>
                    <a:lnTo>
                      <a:pt x="1109" y="1020"/>
                    </a:lnTo>
                    <a:lnTo>
                      <a:pt x="1082" y="1018"/>
                    </a:lnTo>
                    <a:lnTo>
                      <a:pt x="1055" y="1016"/>
                    </a:lnTo>
                    <a:lnTo>
                      <a:pt x="1028" y="1014"/>
                    </a:lnTo>
                    <a:lnTo>
                      <a:pt x="1000" y="1014"/>
                    </a:lnTo>
                    <a:lnTo>
                      <a:pt x="973" y="1012"/>
                    </a:lnTo>
                    <a:lnTo>
                      <a:pt x="946" y="1012"/>
                    </a:lnTo>
                    <a:lnTo>
                      <a:pt x="919" y="1012"/>
                    </a:lnTo>
                    <a:lnTo>
                      <a:pt x="891" y="1014"/>
                    </a:lnTo>
                    <a:lnTo>
                      <a:pt x="864" y="1014"/>
                    </a:lnTo>
                    <a:lnTo>
                      <a:pt x="837" y="1018"/>
                    </a:lnTo>
                    <a:lnTo>
                      <a:pt x="810" y="1020"/>
                    </a:lnTo>
                    <a:lnTo>
                      <a:pt x="792" y="1028"/>
                    </a:lnTo>
                    <a:lnTo>
                      <a:pt x="775" y="1035"/>
                    </a:lnTo>
                    <a:lnTo>
                      <a:pt x="760" y="1045"/>
                    </a:lnTo>
                    <a:lnTo>
                      <a:pt x="748" y="1056"/>
                    </a:lnTo>
                    <a:lnTo>
                      <a:pt x="743" y="1081"/>
                    </a:lnTo>
                    <a:lnTo>
                      <a:pt x="748" y="1103"/>
                    </a:lnTo>
                    <a:lnTo>
                      <a:pt x="763" y="1124"/>
                    </a:lnTo>
                    <a:lnTo>
                      <a:pt x="780" y="1145"/>
                    </a:lnTo>
                    <a:lnTo>
                      <a:pt x="797" y="1164"/>
                    </a:lnTo>
                    <a:lnTo>
                      <a:pt x="812" y="1185"/>
                    </a:lnTo>
                    <a:lnTo>
                      <a:pt x="820" y="1207"/>
                    </a:lnTo>
                    <a:lnTo>
                      <a:pt x="817" y="1232"/>
                    </a:lnTo>
                    <a:lnTo>
                      <a:pt x="797" y="1232"/>
                    </a:lnTo>
                    <a:lnTo>
                      <a:pt x="782" y="1221"/>
                    </a:lnTo>
                    <a:lnTo>
                      <a:pt x="770" y="1215"/>
                    </a:lnTo>
                    <a:lnTo>
                      <a:pt x="755" y="1226"/>
                    </a:lnTo>
                    <a:lnTo>
                      <a:pt x="664" y="1232"/>
                    </a:lnTo>
                    <a:lnTo>
                      <a:pt x="673" y="1226"/>
                    </a:lnTo>
                    <a:lnTo>
                      <a:pt x="681" y="1222"/>
                    </a:lnTo>
                    <a:lnTo>
                      <a:pt x="691" y="1219"/>
                    </a:lnTo>
                    <a:lnTo>
                      <a:pt x="701" y="1215"/>
                    </a:lnTo>
                    <a:lnTo>
                      <a:pt x="711" y="1211"/>
                    </a:lnTo>
                    <a:lnTo>
                      <a:pt x="723" y="1209"/>
                    </a:lnTo>
                    <a:lnTo>
                      <a:pt x="733" y="1209"/>
                    </a:lnTo>
                    <a:lnTo>
                      <a:pt x="743" y="1211"/>
                    </a:lnTo>
                    <a:lnTo>
                      <a:pt x="755" y="1205"/>
                    </a:lnTo>
                    <a:lnTo>
                      <a:pt x="765" y="1196"/>
                    </a:lnTo>
                    <a:lnTo>
                      <a:pt x="773" y="1187"/>
                    </a:lnTo>
                    <a:lnTo>
                      <a:pt x="770" y="1177"/>
                    </a:lnTo>
                    <a:lnTo>
                      <a:pt x="763" y="1171"/>
                    </a:lnTo>
                    <a:lnTo>
                      <a:pt x="720" y="1179"/>
                    </a:lnTo>
                    <a:lnTo>
                      <a:pt x="681" y="1188"/>
                    </a:lnTo>
                    <a:lnTo>
                      <a:pt x="639" y="1198"/>
                    </a:lnTo>
                    <a:lnTo>
                      <a:pt x="602" y="1211"/>
                    </a:lnTo>
                    <a:lnTo>
                      <a:pt x="562" y="1224"/>
                    </a:lnTo>
                    <a:lnTo>
                      <a:pt x="525" y="1238"/>
                    </a:lnTo>
                    <a:lnTo>
                      <a:pt x="488" y="1255"/>
                    </a:lnTo>
                    <a:lnTo>
                      <a:pt x="451" y="1270"/>
                    </a:lnTo>
                    <a:lnTo>
                      <a:pt x="433" y="1281"/>
                    </a:lnTo>
                    <a:lnTo>
                      <a:pt x="421" y="1298"/>
                    </a:lnTo>
                    <a:lnTo>
                      <a:pt x="406" y="1310"/>
                    </a:lnTo>
                    <a:lnTo>
                      <a:pt x="381" y="1308"/>
                    </a:lnTo>
                    <a:lnTo>
                      <a:pt x="359" y="1298"/>
                    </a:lnTo>
                    <a:lnTo>
                      <a:pt x="334" y="1289"/>
                    </a:lnTo>
                    <a:lnTo>
                      <a:pt x="309" y="1281"/>
                    </a:lnTo>
                    <a:lnTo>
                      <a:pt x="287" y="1272"/>
                    </a:lnTo>
                    <a:lnTo>
                      <a:pt x="262" y="1262"/>
                    </a:lnTo>
                    <a:lnTo>
                      <a:pt x="243" y="1249"/>
                    </a:lnTo>
                    <a:lnTo>
                      <a:pt x="225" y="1236"/>
                    </a:lnTo>
                    <a:lnTo>
                      <a:pt x="213" y="1219"/>
                    </a:lnTo>
                    <a:lnTo>
                      <a:pt x="210" y="1192"/>
                    </a:lnTo>
                    <a:lnTo>
                      <a:pt x="223" y="1170"/>
                    </a:lnTo>
                    <a:lnTo>
                      <a:pt x="243" y="1151"/>
                    </a:lnTo>
                    <a:lnTo>
                      <a:pt x="270" y="1137"/>
                    </a:lnTo>
                    <a:lnTo>
                      <a:pt x="300" y="1124"/>
                    </a:lnTo>
                    <a:lnTo>
                      <a:pt x="332" y="1111"/>
                    </a:lnTo>
                    <a:lnTo>
                      <a:pt x="361" y="1100"/>
                    </a:lnTo>
                    <a:lnTo>
                      <a:pt x="389" y="1084"/>
                    </a:lnTo>
                    <a:lnTo>
                      <a:pt x="411" y="1067"/>
                    </a:lnTo>
                    <a:lnTo>
                      <a:pt x="426" y="1047"/>
                    </a:lnTo>
                    <a:lnTo>
                      <a:pt x="431" y="1026"/>
                    </a:lnTo>
                    <a:lnTo>
                      <a:pt x="426" y="1003"/>
                    </a:lnTo>
                    <a:lnTo>
                      <a:pt x="418" y="994"/>
                    </a:lnTo>
                    <a:lnTo>
                      <a:pt x="408" y="986"/>
                    </a:lnTo>
                    <a:lnTo>
                      <a:pt x="399" y="980"/>
                    </a:lnTo>
                    <a:lnTo>
                      <a:pt x="389" y="975"/>
                    </a:lnTo>
                    <a:lnTo>
                      <a:pt x="376" y="969"/>
                    </a:lnTo>
                    <a:lnTo>
                      <a:pt x="366" y="965"/>
                    </a:lnTo>
                    <a:lnTo>
                      <a:pt x="354" y="960"/>
                    </a:lnTo>
                    <a:lnTo>
                      <a:pt x="344" y="954"/>
                    </a:lnTo>
                    <a:lnTo>
                      <a:pt x="302" y="944"/>
                    </a:lnTo>
                    <a:lnTo>
                      <a:pt x="260" y="939"/>
                    </a:lnTo>
                    <a:lnTo>
                      <a:pt x="218" y="935"/>
                    </a:lnTo>
                    <a:lnTo>
                      <a:pt x="176" y="931"/>
                    </a:lnTo>
                    <a:lnTo>
                      <a:pt x="134" y="929"/>
                    </a:lnTo>
                    <a:lnTo>
                      <a:pt x="89" y="927"/>
                    </a:lnTo>
                    <a:lnTo>
                      <a:pt x="44" y="924"/>
                    </a:lnTo>
                    <a:lnTo>
                      <a:pt x="0" y="920"/>
                    </a:lnTo>
                    <a:lnTo>
                      <a:pt x="35" y="888"/>
                    </a:lnTo>
                    <a:lnTo>
                      <a:pt x="67" y="854"/>
                    </a:lnTo>
                    <a:lnTo>
                      <a:pt x="96" y="818"/>
                    </a:lnTo>
                    <a:lnTo>
                      <a:pt x="126" y="782"/>
                    </a:lnTo>
                    <a:lnTo>
                      <a:pt x="156" y="746"/>
                    </a:lnTo>
                    <a:lnTo>
                      <a:pt x="191" y="715"/>
                    </a:lnTo>
                    <a:lnTo>
                      <a:pt x="230" y="687"/>
                    </a:lnTo>
                    <a:lnTo>
                      <a:pt x="280" y="666"/>
                    </a:lnTo>
                    <a:lnTo>
                      <a:pt x="324" y="670"/>
                    </a:lnTo>
                    <a:lnTo>
                      <a:pt x="356" y="687"/>
                    </a:lnTo>
                    <a:lnTo>
                      <a:pt x="381" y="712"/>
                    </a:lnTo>
                    <a:lnTo>
                      <a:pt x="401" y="740"/>
                    </a:lnTo>
                    <a:lnTo>
                      <a:pt x="423" y="767"/>
                    </a:lnTo>
                    <a:lnTo>
                      <a:pt x="451" y="789"/>
                    </a:lnTo>
                    <a:lnTo>
                      <a:pt x="488" y="801"/>
                    </a:lnTo>
                    <a:lnTo>
                      <a:pt x="537" y="799"/>
                    </a:lnTo>
                    <a:lnTo>
                      <a:pt x="572" y="793"/>
                    </a:lnTo>
                    <a:lnTo>
                      <a:pt x="604" y="782"/>
                    </a:lnTo>
                    <a:lnTo>
                      <a:pt x="634" y="767"/>
                    </a:lnTo>
                    <a:lnTo>
                      <a:pt x="661" y="749"/>
                    </a:lnTo>
                    <a:lnTo>
                      <a:pt x="688" y="729"/>
                    </a:lnTo>
                    <a:lnTo>
                      <a:pt x="716" y="710"/>
                    </a:lnTo>
                    <a:lnTo>
                      <a:pt x="743" y="691"/>
                    </a:lnTo>
                    <a:lnTo>
                      <a:pt x="770" y="674"/>
                    </a:lnTo>
                    <a:lnTo>
                      <a:pt x="792" y="655"/>
                    </a:lnTo>
                    <a:lnTo>
                      <a:pt x="815" y="634"/>
                    </a:lnTo>
                    <a:lnTo>
                      <a:pt x="837" y="615"/>
                    </a:lnTo>
                    <a:lnTo>
                      <a:pt x="859" y="594"/>
                    </a:lnTo>
                    <a:lnTo>
                      <a:pt x="879" y="574"/>
                    </a:lnTo>
                    <a:lnTo>
                      <a:pt x="894" y="551"/>
                    </a:lnTo>
                    <a:lnTo>
                      <a:pt x="909" y="528"/>
                    </a:lnTo>
                    <a:lnTo>
                      <a:pt x="919" y="505"/>
                    </a:lnTo>
                    <a:lnTo>
                      <a:pt x="941" y="468"/>
                    </a:lnTo>
                    <a:lnTo>
                      <a:pt x="956" y="422"/>
                    </a:lnTo>
                    <a:lnTo>
                      <a:pt x="953" y="379"/>
                    </a:lnTo>
                    <a:lnTo>
                      <a:pt x="929" y="341"/>
                    </a:lnTo>
                    <a:lnTo>
                      <a:pt x="921" y="341"/>
                    </a:lnTo>
                    <a:lnTo>
                      <a:pt x="914" y="339"/>
                    </a:lnTo>
                    <a:lnTo>
                      <a:pt x="911" y="333"/>
                    </a:lnTo>
                    <a:lnTo>
                      <a:pt x="906" y="331"/>
                    </a:lnTo>
                    <a:lnTo>
                      <a:pt x="931" y="324"/>
                    </a:lnTo>
                    <a:lnTo>
                      <a:pt x="956" y="314"/>
                    </a:lnTo>
                    <a:lnTo>
                      <a:pt x="978" y="303"/>
                    </a:lnTo>
                    <a:lnTo>
                      <a:pt x="1003" y="290"/>
                    </a:lnTo>
                    <a:lnTo>
                      <a:pt x="1025" y="282"/>
                    </a:lnTo>
                    <a:lnTo>
                      <a:pt x="1050" y="277"/>
                    </a:lnTo>
                    <a:lnTo>
                      <a:pt x="1075" y="278"/>
                    </a:lnTo>
                    <a:lnTo>
                      <a:pt x="1102" y="290"/>
                    </a:lnTo>
                    <a:lnTo>
                      <a:pt x="1132" y="299"/>
                    </a:lnTo>
                    <a:lnTo>
                      <a:pt x="1117" y="305"/>
                    </a:lnTo>
                    <a:lnTo>
                      <a:pt x="1099" y="311"/>
                    </a:lnTo>
                    <a:lnTo>
                      <a:pt x="1080" y="318"/>
                    </a:lnTo>
                    <a:lnTo>
                      <a:pt x="1062" y="326"/>
                    </a:lnTo>
                    <a:lnTo>
                      <a:pt x="1042" y="331"/>
                    </a:lnTo>
                    <a:lnTo>
                      <a:pt x="1023" y="339"/>
                    </a:lnTo>
                    <a:lnTo>
                      <a:pt x="1000" y="345"/>
                    </a:lnTo>
                    <a:lnTo>
                      <a:pt x="981" y="348"/>
                    </a:lnTo>
                    <a:lnTo>
                      <a:pt x="978" y="356"/>
                    </a:lnTo>
                    <a:lnTo>
                      <a:pt x="976" y="364"/>
                    </a:lnTo>
                    <a:lnTo>
                      <a:pt x="978" y="373"/>
                    </a:lnTo>
                    <a:lnTo>
                      <a:pt x="978" y="382"/>
                    </a:lnTo>
                    <a:lnTo>
                      <a:pt x="1008" y="382"/>
                    </a:lnTo>
                    <a:lnTo>
                      <a:pt x="1033" y="369"/>
                    </a:lnTo>
                    <a:lnTo>
                      <a:pt x="1057" y="358"/>
                    </a:lnTo>
                    <a:lnTo>
                      <a:pt x="1082" y="348"/>
                    </a:lnTo>
                    <a:lnTo>
                      <a:pt x="1109" y="339"/>
                    </a:lnTo>
                    <a:lnTo>
                      <a:pt x="1137" y="333"/>
                    </a:lnTo>
                    <a:lnTo>
                      <a:pt x="1164" y="326"/>
                    </a:lnTo>
                    <a:lnTo>
                      <a:pt x="1189" y="318"/>
                    </a:lnTo>
                    <a:lnTo>
                      <a:pt x="1216" y="309"/>
                    </a:lnTo>
                    <a:lnTo>
                      <a:pt x="1250" y="311"/>
                    </a:lnTo>
                    <a:lnTo>
                      <a:pt x="1285" y="312"/>
                    </a:lnTo>
                    <a:lnTo>
                      <a:pt x="1317" y="312"/>
                    </a:lnTo>
                    <a:lnTo>
                      <a:pt x="1352" y="312"/>
                    </a:lnTo>
                    <a:lnTo>
                      <a:pt x="1384" y="311"/>
                    </a:lnTo>
                    <a:lnTo>
                      <a:pt x="1419" y="307"/>
                    </a:lnTo>
                    <a:lnTo>
                      <a:pt x="1451" y="303"/>
                    </a:lnTo>
                    <a:lnTo>
                      <a:pt x="1483" y="297"/>
                    </a:lnTo>
                    <a:lnTo>
                      <a:pt x="1513" y="290"/>
                    </a:lnTo>
                    <a:lnTo>
                      <a:pt x="1543" y="282"/>
                    </a:lnTo>
                    <a:lnTo>
                      <a:pt x="1572" y="271"/>
                    </a:lnTo>
                    <a:lnTo>
                      <a:pt x="1602" y="259"/>
                    </a:lnTo>
                    <a:lnTo>
                      <a:pt x="1629" y="246"/>
                    </a:lnTo>
                    <a:lnTo>
                      <a:pt x="1654" y="233"/>
                    </a:lnTo>
                    <a:lnTo>
                      <a:pt x="1679" y="216"/>
                    </a:lnTo>
                    <a:lnTo>
                      <a:pt x="1704" y="199"/>
                    </a:lnTo>
                    <a:lnTo>
                      <a:pt x="1696" y="171"/>
                    </a:lnTo>
                    <a:lnTo>
                      <a:pt x="1689" y="142"/>
                    </a:lnTo>
                    <a:lnTo>
                      <a:pt x="1674" y="118"/>
                    </a:lnTo>
                    <a:lnTo>
                      <a:pt x="1652" y="93"/>
                    </a:lnTo>
                    <a:lnTo>
                      <a:pt x="1639" y="89"/>
                    </a:lnTo>
                    <a:lnTo>
                      <a:pt x="1629" y="85"/>
                    </a:lnTo>
                    <a:lnTo>
                      <a:pt x="1617" y="82"/>
                    </a:lnTo>
                    <a:lnTo>
                      <a:pt x="1607" y="76"/>
                    </a:lnTo>
                    <a:lnTo>
                      <a:pt x="1597" y="70"/>
                    </a:lnTo>
                    <a:lnTo>
                      <a:pt x="1590" y="63"/>
                    </a:lnTo>
                    <a:lnTo>
                      <a:pt x="1582" y="57"/>
                    </a:lnTo>
                    <a:lnTo>
                      <a:pt x="1575" y="49"/>
                    </a:lnTo>
                    <a:lnTo>
                      <a:pt x="1582" y="38"/>
                    </a:lnTo>
                    <a:lnTo>
                      <a:pt x="1585" y="23"/>
                    </a:lnTo>
                    <a:lnTo>
                      <a:pt x="1590" y="12"/>
                    </a:lnTo>
                    <a:lnTo>
                      <a:pt x="1605" y="4"/>
                    </a:lnTo>
                    <a:lnTo>
                      <a:pt x="1619" y="2"/>
                    </a:lnTo>
                    <a:lnTo>
                      <a:pt x="1634" y="0"/>
                    </a:lnTo>
                    <a:lnTo>
                      <a:pt x="1649" y="0"/>
                    </a:lnTo>
                    <a:lnTo>
                      <a:pt x="1664" y="0"/>
                    </a:lnTo>
                    <a:lnTo>
                      <a:pt x="1679" y="0"/>
                    </a:lnTo>
                    <a:lnTo>
                      <a:pt x="1696" y="0"/>
                    </a:lnTo>
                    <a:lnTo>
                      <a:pt x="1711" y="2"/>
                    </a:lnTo>
                    <a:lnTo>
                      <a:pt x="1728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47" name="Freeform 19"/>
              <p:cNvSpPr>
                <a:spLocks/>
              </p:cNvSpPr>
              <p:nvPr/>
            </p:nvSpPr>
            <p:spPr bwMode="auto">
              <a:xfrm>
                <a:off x="3193" y="677"/>
                <a:ext cx="612" cy="314"/>
              </a:xfrm>
              <a:custGeom>
                <a:avLst/>
                <a:gdLst/>
                <a:ahLst/>
                <a:cxnLst>
                  <a:cxn ang="0">
                    <a:pos x="285" y="26"/>
                  </a:cxn>
                  <a:cxn ang="0">
                    <a:pos x="256" y="53"/>
                  </a:cxn>
                  <a:cxn ang="0">
                    <a:pos x="288" y="45"/>
                  </a:cxn>
                  <a:cxn ang="0">
                    <a:pos x="320" y="40"/>
                  </a:cxn>
                  <a:cxn ang="0">
                    <a:pos x="362" y="21"/>
                  </a:cxn>
                  <a:cxn ang="0">
                    <a:pos x="419" y="2"/>
                  </a:cxn>
                  <a:cxn ang="0">
                    <a:pos x="481" y="2"/>
                  </a:cxn>
                  <a:cxn ang="0">
                    <a:pos x="204" y="108"/>
                  </a:cxn>
                  <a:cxn ang="0">
                    <a:pos x="166" y="123"/>
                  </a:cxn>
                  <a:cxn ang="0">
                    <a:pos x="134" y="149"/>
                  </a:cxn>
                  <a:cxn ang="0">
                    <a:pos x="213" y="129"/>
                  </a:cxn>
                  <a:cxn ang="0">
                    <a:pos x="293" y="104"/>
                  </a:cxn>
                  <a:cxn ang="0">
                    <a:pos x="357" y="79"/>
                  </a:cxn>
                  <a:cxn ang="0">
                    <a:pos x="394" y="66"/>
                  </a:cxn>
                  <a:cxn ang="0">
                    <a:pos x="431" y="49"/>
                  </a:cxn>
                  <a:cxn ang="0">
                    <a:pos x="486" y="30"/>
                  </a:cxn>
                  <a:cxn ang="0">
                    <a:pos x="548" y="11"/>
                  </a:cxn>
                  <a:cxn ang="0">
                    <a:pos x="612" y="19"/>
                  </a:cxn>
                  <a:cxn ang="0">
                    <a:pos x="573" y="53"/>
                  </a:cxn>
                  <a:cxn ang="0">
                    <a:pos x="518" y="70"/>
                  </a:cxn>
                  <a:cxn ang="0">
                    <a:pos x="471" y="74"/>
                  </a:cxn>
                  <a:cxn ang="0">
                    <a:pos x="421" y="95"/>
                  </a:cxn>
                  <a:cxn ang="0">
                    <a:pos x="367" y="108"/>
                  </a:cxn>
                  <a:cxn ang="0">
                    <a:pos x="295" y="136"/>
                  </a:cxn>
                  <a:cxn ang="0">
                    <a:pos x="176" y="178"/>
                  </a:cxn>
                  <a:cxn ang="0">
                    <a:pos x="67" y="233"/>
                  </a:cxn>
                  <a:cxn ang="0">
                    <a:pos x="80" y="250"/>
                  </a:cxn>
                  <a:cxn ang="0">
                    <a:pos x="139" y="227"/>
                  </a:cxn>
                  <a:cxn ang="0">
                    <a:pos x="199" y="201"/>
                  </a:cxn>
                  <a:cxn ang="0">
                    <a:pos x="285" y="172"/>
                  </a:cxn>
                  <a:cxn ang="0">
                    <a:pos x="372" y="138"/>
                  </a:cxn>
                  <a:cxn ang="0">
                    <a:pos x="426" y="132"/>
                  </a:cxn>
                  <a:cxn ang="0">
                    <a:pos x="417" y="166"/>
                  </a:cxn>
                  <a:cxn ang="0">
                    <a:pos x="342" y="197"/>
                  </a:cxn>
                  <a:cxn ang="0">
                    <a:pos x="270" y="227"/>
                  </a:cxn>
                  <a:cxn ang="0">
                    <a:pos x="196" y="254"/>
                  </a:cxn>
                  <a:cxn ang="0">
                    <a:pos x="122" y="280"/>
                  </a:cxn>
                  <a:cxn ang="0">
                    <a:pos x="45" y="306"/>
                  </a:cxn>
                  <a:cxn ang="0">
                    <a:pos x="3" y="274"/>
                  </a:cxn>
                  <a:cxn ang="0">
                    <a:pos x="52" y="206"/>
                  </a:cxn>
                  <a:cxn ang="0">
                    <a:pos x="137" y="115"/>
                  </a:cxn>
                  <a:cxn ang="0">
                    <a:pos x="228" y="28"/>
                  </a:cxn>
                  <a:cxn ang="0">
                    <a:pos x="290" y="0"/>
                  </a:cxn>
                </a:cxnLst>
                <a:rect l="0" t="0" r="r" b="b"/>
                <a:pathLst>
                  <a:path w="612" h="314">
                    <a:moveTo>
                      <a:pt x="315" y="2"/>
                    </a:moveTo>
                    <a:lnTo>
                      <a:pt x="303" y="15"/>
                    </a:lnTo>
                    <a:lnTo>
                      <a:pt x="285" y="26"/>
                    </a:lnTo>
                    <a:lnTo>
                      <a:pt x="265" y="36"/>
                    </a:lnTo>
                    <a:lnTo>
                      <a:pt x="246" y="51"/>
                    </a:lnTo>
                    <a:lnTo>
                      <a:pt x="256" y="53"/>
                    </a:lnTo>
                    <a:lnTo>
                      <a:pt x="268" y="51"/>
                    </a:lnTo>
                    <a:lnTo>
                      <a:pt x="278" y="49"/>
                    </a:lnTo>
                    <a:lnTo>
                      <a:pt x="288" y="45"/>
                    </a:lnTo>
                    <a:lnTo>
                      <a:pt x="298" y="44"/>
                    </a:lnTo>
                    <a:lnTo>
                      <a:pt x="308" y="42"/>
                    </a:lnTo>
                    <a:lnTo>
                      <a:pt x="320" y="40"/>
                    </a:lnTo>
                    <a:lnTo>
                      <a:pt x="332" y="40"/>
                    </a:lnTo>
                    <a:lnTo>
                      <a:pt x="345" y="30"/>
                    </a:lnTo>
                    <a:lnTo>
                      <a:pt x="362" y="21"/>
                    </a:lnTo>
                    <a:lnTo>
                      <a:pt x="379" y="13"/>
                    </a:lnTo>
                    <a:lnTo>
                      <a:pt x="399" y="6"/>
                    </a:lnTo>
                    <a:lnTo>
                      <a:pt x="419" y="2"/>
                    </a:lnTo>
                    <a:lnTo>
                      <a:pt x="439" y="0"/>
                    </a:lnTo>
                    <a:lnTo>
                      <a:pt x="461" y="0"/>
                    </a:lnTo>
                    <a:lnTo>
                      <a:pt x="481" y="2"/>
                    </a:lnTo>
                    <a:lnTo>
                      <a:pt x="221" y="95"/>
                    </a:lnTo>
                    <a:lnTo>
                      <a:pt x="213" y="102"/>
                    </a:lnTo>
                    <a:lnTo>
                      <a:pt x="204" y="108"/>
                    </a:lnTo>
                    <a:lnTo>
                      <a:pt x="191" y="114"/>
                    </a:lnTo>
                    <a:lnTo>
                      <a:pt x="179" y="117"/>
                    </a:lnTo>
                    <a:lnTo>
                      <a:pt x="166" y="123"/>
                    </a:lnTo>
                    <a:lnTo>
                      <a:pt x="154" y="131"/>
                    </a:lnTo>
                    <a:lnTo>
                      <a:pt x="142" y="138"/>
                    </a:lnTo>
                    <a:lnTo>
                      <a:pt x="134" y="149"/>
                    </a:lnTo>
                    <a:lnTo>
                      <a:pt x="159" y="144"/>
                    </a:lnTo>
                    <a:lnTo>
                      <a:pt x="186" y="136"/>
                    </a:lnTo>
                    <a:lnTo>
                      <a:pt x="213" y="129"/>
                    </a:lnTo>
                    <a:lnTo>
                      <a:pt x="241" y="121"/>
                    </a:lnTo>
                    <a:lnTo>
                      <a:pt x="268" y="114"/>
                    </a:lnTo>
                    <a:lnTo>
                      <a:pt x="293" y="104"/>
                    </a:lnTo>
                    <a:lnTo>
                      <a:pt x="317" y="93"/>
                    </a:lnTo>
                    <a:lnTo>
                      <a:pt x="342" y="79"/>
                    </a:lnTo>
                    <a:lnTo>
                      <a:pt x="357" y="79"/>
                    </a:lnTo>
                    <a:lnTo>
                      <a:pt x="369" y="76"/>
                    </a:lnTo>
                    <a:lnTo>
                      <a:pt x="382" y="72"/>
                    </a:lnTo>
                    <a:lnTo>
                      <a:pt x="394" y="66"/>
                    </a:lnTo>
                    <a:lnTo>
                      <a:pt x="407" y="61"/>
                    </a:lnTo>
                    <a:lnTo>
                      <a:pt x="419" y="55"/>
                    </a:lnTo>
                    <a:lnTo>
                      <a:pt x="431" y="49"/>
                    </a:lnTo>
                    <a:lnTo>
                      <a:pt x="444" y="44"/>
                    </a:lnTo>
                    <a:lnTo>
                      <a:pt x="464" y="38"/>
                    </a:lnTo>
                    <a:lnTo>
                      <a:pt x="486" y="30"/>
                    </a:lnTo>
                    <a:lnTo>
                      <a:pt x="506" y="25"/>
                    </a:lnTo>
                    <a:lnTo>
                      <a:pt x="525" y="17"/>
                    </a:lnTo>
                    <a:lnTo>
                      <a:pt x="548" y="11"/>
                    </a:lnTo>
                    <a:lnTo>
                      <a:pt x="568" y="9"/>
                    </a:lnTo>
                    <a:lnTo>
                      <a:pt x="590" y="11"/>
                    </a:lnTo>
                    <a:lnTo>
                      <a:pt x="612" y="19"/>
                    </a:lnTo>
                    <a:lnTo>
                      <a:pt x="602" y="34"/>
                    </a:lnTo>
                    <a:lnTo>
                      <a:pt x="587" y="45"/>
                    </a:lnTo>
                    <a:lnTo>
                      <a:pt x="573" y="53"/>
                    </a:lnTo>
                    <a:lnTo>
                      <a:pt x="555" y="61"/>
                    </a:lnTo>
                    <a:lnTo>
                      <a:pt x="535" y="64"/>
                    </a:lnTo>
                    <a:lnTo>
                      <a:pt x="518" y="70"/>
                    </a:lnTo>
                    <a:lnTo>
                      <a:pt x="498" y="74"/>
                    </a:lnTo>
                    <a:lnTo>
                      <a:pt x="481" y="79"/>
                    </a:lnTo>
                    <a:lnTo>
                      <a:pt x="471" y="74"/>
                    </a:lnTo>
                    <a:lnTo>
                      <a:pt x="456" y="83"/>
                    </a:lnTo>
                    <a:lnTo>
                      <a:pt x="439" y="91"/>
                    </a:lnTo>
                    <a:lnTo>
                      <a:pt x="421" y="95"/>
                    </a:lnTo>
                    <a:lnTo>
                      <a:pt x="402" y="98"/>
                    </a:lnTo>
                    <a:lnTo>
                      <a:pt x="384" y="104"/>
                    </a:lnTo>
                    <a:lnTo>
                      <a:pt x="367" y="108"/>
                    </a:lnTo>
                    <a:lnTo>
                      <a:pt x="350" y="112"/>
                    </a:lnTo>
                    <a:lnTo>
                      <a:pt x="332" y="119"/>
                    </a:lnTo>
                    <a:lnTo>
                      <a:pt x="295" y="136"/>
                    </a:lnTo>
                    <a:lnTo>
                      <a:pt x="256" y="151"/>
                    </a:lnTo>
                    <a:lnTo>
                      <a:pt x="216" y="165"/>
                    </a:lnTo>
                    <a:lnTo>
                      <a:pt x="176" y="178"/>
                    </a:lnTo>
                    <a:lnTo>
                      <a:pt x="137" y="193"/>
                    </a:lnTo>
                    <a:lnTo>
                      <a:pt x="100" y="210"/>
                    </a:lnTo>
                    <a:lnTo>
                      <a:pt x="67" y="233"/>
                    </a:lnTo>
                    <a:lnTo>
                      <a:pt x="40" y="259"/>
                    </a:lnTo>
                    <a:lnTo>
                      <a:pt x="60" y="255"/>
                    </a:lnTo>
                    <a:lnTo>
                      <a:pt x="80" y="250"/>
                    </a:lnTo>
                    <a:lnTo>
                      <a:pt x="100" y="242"/>
                    </a:lnTo>
                    <a:lnTo>
                      <a:pt x="119" y="235"/>
                    </a:lnTo>
                    <a:lnTo>
                      <a:pt x="139" y="227"/>
                    </a:lnTo>
                    <a:lnTo>
                      <a:pt x="159" y="219"/>
                    </a:lnTo>
                    <a:lnTo>
                      <a:pt x="179" y="210"/>
                    </a:lnTo>
                    <a:lnTo>
                      <a:pt x="199" y="201"/>
                    </a:lnTo>
                    <a:lnTo>
                      <a:pt x="228" y="191"/>
                    </a:lnTo>
                    <a:lnTo>
                      <a:pt x="258" y="182"/>
                    </a:lnTo>
                    <a:lnTo>
                      <a:pt x="285" y="172"/>
                    </a:lnTo>
                    <a:lnTo>
                      <a:pt x="315" y="161"/>
                    </a:lnTo>
                    <a:lnTo>
                      <a:pt x="342" y="149"/>
                    </a:lnTo>
                    <a:lnTo>
                      <a:pt x="372" y="138"/>
                    </a:lnTo>
                    <a:lnTo>
                      <a:pt x="402" y="129"/>
                    </a:lnTo>
                    <a:lnTo>
                      <a:pt x="431" y="121"/>
                    </a:lnTo>
                    <a:lnTo>
                      <a:pt x="426" y="132"/>
                    </a:lnTo>
                    <a:lnTo>
                      <a:pt x="424" y="144"/>
                    </a:lnTo>
                    <a:lnTo>
                      <a:pt x="421" y="155"/>
                    </a:lnTo>
                    <a:lnTo>
                      <a:pt x="417" y="166"/>
                    </a:lnTo>
                    <a:lnTo>
                      <a:pt x="392" y="178"/>
                    </a:lnTo>
                    <a:lnTo>
                      <a:pt x="367" y="187"/>
                    </a:lnTo>
                    <a:lnTo>
                      <a:pt x="342" y="197"/>
                    </a:lnTo>
                    <a:lnTo>
                      <a:pt x="320" y="208"/>
                    </a:lnTo>
                    <a:lnTo>
                      <a:pt x="295" y="218"/>
                    </a:lnTo>
                    <a:lnTo>
                      <a:pt x="270" y="227"/>
                    </a:lnTo>
                    <a:lnTo>
                      <a:pt x="246" y="236"/>
                    </a:lnTo>
                    <a:lnTo>
                      <a:pt x="221" y="246"/>
                    </a:lnTo>
                    <a:lnTo>
                      <a:pt x="196" y="254"/>
                    </a:lnTo>
                    <a:lnTo>
                      <a:pt x="171" y="263"/>
                    </a:lnTo>
                    <a:lnTo>
                      <a:pt x="147" y="272"/>
                    </a:lnTo>
                    <a:lnTo>
                      <a:pt x="122" y="280"/>
                    </a:lnTo>
                    <a:lnTo>
                      <a:pt x="95" y="289"/>
                    </a:lnTo>
                    <a:lnTo>
                      <a:pt x="70" y="297"/>
                    </a:lnTo>
                    <a:lnTo>
                      <a:pt x="45" y="306"/>
                    </a:lnTo>
                    <a:lnTo>
                      <a:pt x="18" y="314"/>
                    </a:lnTo>
                    <a:lnTo>
                      <a:pt x="0" y="295"/>
                    </a:lnTo>
                    <a:lnTo>
                      <a:pt x="3" y="274"/>
                    </a:lnTo>
                    <a:lnTo>
                      <a:pt x="13" y="255"/>
                    </a:lnTo>
                    <a:lnTo>
                      <a:pt x="23" y="235"/>
                    </a:lnTo>
                    <a:lnTo>
                      <a:pt x="52" y="206"/>
                    </a:lnTo>
                    <a:lnTo>
                      <a:pt x="80" y="176"/>
                    </a:lnTo>
                    <a:lnTo>
                      <a:pt x="107" y="146"/>
                    </a:lnTo>
                    <a:lnTo>
                      <a:pt x="137" y="115"/>
                    </a:lnTo>
                    <a:lnTo>
                      <a:pt x="164" y="85"/>
                    </a:lnTo>
                    <a:lnTo>
                      <a:pt x="196" y="57"/>
                    </a:lnTo>
                    <a:lnTo>
                      <a:pt x="228" y="28"/>
                    </a:lnTo>
                    <a:lnTo>
                      <a:pt x="265" y="4"/>
                    </a:lnTo>
                    <a:lnTo>
                      <a:pt x="278" y="2"/>
                    </a:lnTo>
                    <a:lnTo>
                      <a:pt x="290" y="0"/>
                    </a:lnTo>
                    <a:lnTo>
                      <a:pt x="303" y="0"/>
                    </a:lnTo>
                    <a:lnTo>
                      <a:pt x="315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48" name="Freeform 20"/>
              <p:cNvSpPr>
                <a:spLocks/>
              </p:cNvSpPr>
              <p:nvPr/>
            </p:nvSpPr>
            <p:spPr bwMode="auto">
              <a:xfrm>
                <a:off x="1787" y="690"/>
                <a:ext cx="651" cy="237"/>
              </a:xfrm>
              <a:custGeom>
                <a:avLst/>
                <a:gdLst/>
                <a:ahLst/>
                <a:cxnLst>
                  <a:cxn ang="0">
                    <a:pos x="651" y="2"/>
                  </a:cxn>
                  <a:cxn ang="0">
                    <a:pos x="609" y="21"/>
                  </a:cxn>
                  <a:cxn ang="0">
                    <a:pos x="565" y="38"/>
                  </a:cxn>
                  <a:cxn ang="0">
                    <a:pos x="517" y="57"/>
                  </a:cxn>
                  <a:cxn ang="0">
                    <a:pos x="470" y="74"/>
                  </a:cxn>
                  <a:cxn ang="0">
                    <a:pos x="421" y="89"/>
                  </a:cxn>
                  <a:cxn ang="0">
                    <a:pos x="371" y="106"/>
                  </a:cxn>
                  <a:cxn ang="0">
                    <a:pos x="322" y="123"/>
                  </a:cxn>
                  <a:cxn ang="0">
                    <a:pos x="275" y="140"/>
                  </a:cxn>
                  <a:cxn ang="0">
                    <a:pos x="240" y="152"/>
                  </a:cxn>
                  <a:cxn ang="0">
                    <a:pos x="205" y="163"/>
                  </a:cxn>
                  <a:cxn ang="0">
                    <a:pos x="171" y="174"/>
                  </a:cxn>
                  <a:cxn ang="0">
                    <a:pos x="139" y="186"/>
                  </a:cxn>
                  <a:cxn ang="0">
                    <a:pos x="104" y="199"/>
                  </a:cxn>
                  <a:cxn ang="0">
                    <a:pos x="69" y="212"/>
                  </a:cxn>
                  <a:cxn ang="0">
                    <a:pos x="35" y="223"/>
                  </a:cxn>
                  <a:cxn ang="0">
                    <a:pos x="0" y="237"/>
                  </a:cxn>
                  <a:cxn ang="0">
                    <a:pos x="7" y="222"/>
                  </a:cxn>
                  <a:cxn ang="0">
                    <a:pos x="17" y="210"/>
                  </a:cxn>
                  <a:cxn ang="0">
                    <a:pos x="30" y="201"/>
                  </a:cxn>
                  <a:cxn ang="0">
                    <a:pos x="44" y="193"/>
                  </a:cxn>
                  <a:cxn ang="0">
                    <a:pos x="62" y="186"/>
                  </a:cxn>
                  <a:cxn ang="0">
                    <a:pos x="79" y="180"/>
                  </a:cxn>
                  <a:cxn ang="0">
                    <a:pos x="94" y="174"/>
                  </a:cxn>
                  <a:cxn ang="0">
                    <a:pos x="111" y="167"/>
                  </a:cxn>
                  <a:cxn ang="0">
                    <a:pos x="136" y="155"/>
                  </a:cxn>
                  <a:cxn ang="0">
                    <a:pos x="161" y="146"/>
                  </a:cxn>
                  <a:cxn ang="0">
                    <a:pos x="186" y="135"/>
                  </a:cxn>
                  <a:cxn ang="0">
                    <a:pos x="210" y="123"/>
                  </a:cxn>
                  <a:cxn ang="0">
                    <a:pos x="235" y="114"/>
                  </a:cxn>
                  <a:cxn ang="0">
                    <a:pos x="260" y="104"/>
                  </a:cxn>
                  <a:cxn ang="0">
                    <a:pos x="285" y="95"/>
                  </a:cxn>
                  <a:cxn ang="0">
                    <a:pos x="309" y="85"/>
                  </a:cxn>
                  <a:cxn ang="0">
                    <a:pos x="337" y="76"/>
                  </a:cxn>
                  <a:cxn ang="0">
                    <a:pos x="361" y="66"/>
                  </a:cxn>
                  <a:cxn ang="0">
                    <a:pos x="389" y="59"/>
                  </a:cxn>
                  <a:cxn ang="0">
                    <a:pos x="413" y="51"/>
                  </a:cxn>
                  <a:cxn ang="0">
                    <a:pos x="441" y="44"/>
                  </a:cxn>
                  <a:cxn ang="0">
                    <a:pos x="465" y="36"/>
                  </a:cxn>
                  <a:cxn ang="0">
                    <a:pos x="493" y="29"/>
                  </a:cxn>
                  <a:cxn ang="0">
                    <a:pos x="520" y="23"/>
                  </a:cxn>
                  <a:cxn ang="0">
                    <a:pos x="532" y="12"/>
                  </a:cxn>
                  <a:cxn ang="0">
                    <a:pos x="545" y="4"/>
                  </a:cxn>
                  <a:cxn ang="0">
                    <a:pos x="562" y="2"/>
                  </a:cxn>
                  <a:cxn ang="0">
                    <a:pos x="579" y="0"/>
                  </a:cxn>
                  <a:cxn ang="0">
                    <a:pos x="597" y="2"/>
                  </a:cxn>
                  <a:cxn ang="0">
                    <a:pos x="614" y="2"/>
                  </a:cxn>
                  <a:cxn ang="0">
                    <a:pos x="634" y="4"/>
                  </a:cxn>
                  <a:cxn ang="0">
                    <a:pos x="651" y="2"/>
                  </a:cxn>
                </a:cxnLst>
                <a:rect l="0" t="0" r="r" b="b"/>
                <a:pathLst>
                  <a:path w="651" h="237">
                    <a:moveTo>
                      <a:pt x="651" y="2"/>
                    </a:moveTo>
                    <a:lnTo>
                      <a:pt x="609" y="21"/>
                    </a:lnTo>
                    <a:lnTo>
                      <a:pt x="565" y="38"/>
                    </a:lnTo>
                    <a:lnTo>
                      <a:pt x="517" y="57"/>
                    </a:lnTo>
                    <a:lnTo>
                      <a:pt x="470" y="74"/>
                    </a:lnTo>
                    <a:lnTo>
                      <a:pt x="421" y="89"/>
                    </a:lnTo>
                    <a:lnTo>
                      <a:pt x="371" y="106"/>
                    </a:lnTo>
                    <a:lnTo>
                      <a:pt x="322" y="123"/>
                    </a:lnTo>
                    <a:lnTo>
                      <a:pt x="275" y="140"/>
                    </a:lnTo>
                    <a:lnTo>
                      <a:pt x="240" y="152"/>
                    </a:lnTo>
                    <a:lnTo>
                      <a:pt x="205" y="163"/>
                    </a:lnTo>
                    <a:lnTo>
                      <a:pt x="171" y="174"/>
                    </a:lnTo>
                    <a:lnTo>
                      <a:pt x="139" y="186"/>
                    </a:lnTo>
                    <a:lnTo>
                      <a:pt x="104" y="199"/>
                    </a:lnTo>
                    <a:lnTo>
                      <a:pt x="69" y="212"/>
                    </a:lnTo>
                    <a:lnTo>
                      <a:pt x="35" y="223"/>
                    </a:lnTo>
                    <a:lnTo>
                      <a:pt x="0" y="237"/>
                    </a:lnTo>
                    <a:lnTo>
                      <a:pt x="7" y="222"/>
                    </a:lnTo>
                    <a:lnTo>
                      <a:pt x="17" y="210"/>
                    </a:lnTo>
                    <a:lnTo>
                      <a:pt x="30" y="201"/>
                    </a:lnTo>
                    <a:lnTo>
                      <a:pt x="44" y="193"/>
                    </a:lnTo>
                    <a:lnTo>
                      <a:pt x="62" y="186"/>
                    </a:lnTo>
                    <a:lnTo>
                      <a:pt x="79" y="180"/>
                    </a:lnTo>
                    <a:lnTo>
                      <a:pt x="94" y="174"/>
                    </a:lnTo>
                    <a:lnTo>
                      <a:pt x="111" y="167"/>
                    </a:lnTo>
                    <a:lnTo>
                      <a:pt x="136" y="155"/>
                    </a:lnTo>
                    <a:lnTo>
                      <a:pt x="161" y="146"/>
                    </a:lnTo>
                    <a:lnTo>
                      <a:pt x="186" y="135"/>
                    </a:lnTo>
                    <a:lnTo>
                      <a:pt x="210" y="123"/>
                    </a:lnTo>
                    <a:lnTo>
                      <a:pt x="235" y="114"/>
                    </a:lnTo>
                    <a:lnTo>
                      <a:pt x="260" y="104"/>
                    </a:lnTo>
                    <a:lnTo>
                      <a:pt x="285" y="95"/>
                    </a:lnTo>
                    <a:lnTo>
                      <a:pt x="309" y="85"/>
                    </a:lnTo>
                    <a:lnTo>
                      <a:pt x="337" y="76"/>
                    </a:lnTo>
                    <a:lnTo>
                      <a:pt x="361" y="66"/>
                    </a:lnTo>
                    <a:lnTo>
                      <a:pt x="389" y="59"/>
                    </a:lnTo>
                    <a:lnTo>
                      <a:pt x="413" y="51"/>
                    </a:lnTo>
                    <a:lnTo>
                      <a:pt x="441" y="44"/>
                    </a:lnTo>
                    <a:lnTo>
                      <a:pt x="465" y="36"/>
                    </a:lnTo>
                    <a:lnTo>
                      <a:pt x="493" y="29"/>
                    </a:lnTo>
                    <a:lnTo>
                      <a:pt x="520" y="23"/>
                    </a:lnTo>
                    <a:lnTo>
                      <a:pt x="532" y="12"/>
                    </a:lnTo>
                    <a:lnTo>
                      <a:pt x="545" y="4"/>
                    </a:lnTo>
                    <a:lnTo>
                      <a:pt x="562" y="2"/>
                    </a:lnTo>
                    <a:lnTo>
                      <a:pt x="579" y="0"/>
                    </a:lnTo>
                    <a:lnTo>
                      <a:pt x="597" y="2"/>
                    </a:lnTo>
                    <a:lnTo>
                      <a:pt x="614" y="2"/>
                    </a:lnTo>
                    <a:lnTo>
                      <a:pt x="634" y="4"/>
                    </a:lnTo>
                    <a:lnTo>
                      <a:pt x="651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49" name="Freeform 21"/>
              <p:cNvSpPr>
                <a:spLocks/>
              </p:cNvSpPr>
              <p:nvPr/>
            </p:nvSpPr>
            <p:spPr bwMode="auto">
              <a:xfrm>
                <a:off x="2059" y="692"/>
                <a:ext cx="1214" cy="426"/>
              </a:xfrm>
              <a:custGeom>
                <a:avLst/>
                <a:gdLst/>
                <a:ahLst/>
                <a:cxnLst>
                  <a:cxn ang="0">
                    <a:pos x="1162" y="21"/>
                  </a:cxn>
                  <a:cxn ang="0">
                    <a:pos x="1053" y="61"/>
                  </a:cxn>
                  <a:cxn ang="0">
                    <a:pos x="944" y="99"/>
                  </a:cxn>
                  <a:cxn ang="0">
                    <a:pos x="835" y="134"/>
                  </a:cxn>
                  <a:cxn ang="0">
                    <a:pos x="723" y="169"/>
                  </a:cxn>
                  <a:cxn ang="0">
                    <a:pos x="614" y="204"/>
                  </a:cxn>
                  <a:cxn ang="0">
                    <a:pos x="505" y="242"/>
                  </a:cxn>
                  <a:cxn ang="0">
                    <a:pos x="399" y="282"/>
                  </a:cxn>
                  <a:cxn ang="0">
                    <a:pos x="335" y="307"/>
                  </a:cxn>
                  <a:cxn ang="0">
                    <a:pos x="312" y="314"/>
                  </a:cxn>
                  <a:cxn ang="0">
                    <a:pos x="290" y="322"/>
                  </a:cxn>
                  <a:cxn ang="0">
                    <a:pos x="268" y="329"/>
                  </a:cxn>
                  <a:cxn ang="0">
                    <a:pos x="223" y="344"/>
                  </a:cxn>
                  <a:cxn ang="0">
                    <a:pos x="156" y="365"/>
                  </a:cxn>
                  <a:cxn ang="0">
                    <a:pos x="92" y="386"/>
                  </a:cxn>
                  <a:cxn ang="0">
                    <a:pos x="30" y="411"/>
                  </a:cxn>
                  <a:cxn ang="0">
                    <a:pos x="8" y="405"/>
                  </a:cxn>
                  <a:cxn ang="0">
                    <a:pos x="28" y="363"/>
                  </a:cxn>
                  <a:cxn ang="0">
                    <a:pos x="80" y="344"/>
                  </a:cxn>
                  <a:cxn ang="0">
                    <a:pos x="129" y="324"/>
                  </a:cxn>
                  <a:cxn ang="0">
                    <a:pos x="184" y="305"/>
                  </a:cxn>
                  <a:cxn ang="0">
                    <a:pos x="236" y="288"/>
                  </a:cxn>
                  <a:cxn ang="0">
                    <a:pos x="295" y="267"/>
                  </a:cxn>
                  <a:cxn ang="0">
                    <a:pos x="362" y="242"/>
                  </a:cxn>
                  <a:cxn ang="0">
                    <a:pos x="429" y="220"/>
                  </a:cxn>
                  <a:cxn ang="0">
                    <a:pos x="496" y="199"/>
                  </a:cxn>
                  <a:cxn ang="0">
                    <a:pos x="565" y="178"/>
                  </a:cxn>
                  <a:cxn ang="0">
                    <a:pos x="632" y="157"/>
                  </a:cxn>
                  <a:cxn ang="0">
                    <a:pos x="701" y="136"/>
                  </a:cxn>
                  <a:cxn ang="0">
                    <a:pos x="768" y="116"/>
                  </a:cxn>
                  <a:cxn ang="0">
                    <a:pos x="840" y="87"/>
                  </a:cxn>
                  <a:cxn ang="0">
                    <a:pos x="922" y="59"/>
                  </a:cxn>
                  <a:cxn ang="0">
                    <a:pos x="1003" y="38"/>
                  </a:cxn>
                  <a:cxn ang="0">
                    <a:pos x="1085" y="13"/>
                  </a:cxn>
                  <a:cxn ang="0">
                    <a:pos x="1214" y="0"/>
                  </a:cxn>
                </a:cxnLst>
                <a:rect l="0" t="0" r="r" b="b"/>
                <a:pathLst>
                  <a:path w="1214" h="426">
                    <a:moveTo>
                      <a:pt x="1214" y="0"/>
                    </a:moveTo>
                    <a:lnTo>
                      <a:pt x="1162" y="21"/>
                    </a:lnTo>
                    <a:lnTo>
                      <a:pt x="1107" y="42"/>
                    </a:lnTo>
                    <a:lnTo>
                      <a:pt x="1053" y="61"/>
                    </a:lnTo>
                    <a:lnTo>
                      <a:pt x="998" y="80"/>
                    </a:lnTo>
                    <a:lnTo>
                      <a:pt x="944" y="99"/>
                    </a:lnTo>
                    <a:lnTo>
                      <a:pt x="889" y="116"/>
                    </a:lnTo>
                    <a:lnTo>
                      <a:pt x="835" y="134"/>
                    </a:lnTo>
                    <a:lnTo>
                      <a:pt x="780" y="151"/>
                    </a:lnTo>
                    <a:lnTo>
                      <a:pt x="723" y="169"/>
                    </a:lnTo>
                    <a:lnTo>
                      <a:pt x="669" y="187"/>
                    </a:lnTo>
                    <a:lnTo>
                      <a:pt x="614" y="204"/>
                    </a:lnTo>
                    <a:lnTo>
                      <a:pt x="560" y="223"/>
                    </a:lnTo>
                    <a:lnTo>
                      <a:pt x="505" y="242"/>
                    </a:lnTo>
                    <a:lnTo>
                      <a:pt x="453" y="261"/>
                    </a:lnTo>
                    <a:lnTo>
                      <a:pt x="399" y="282"/>
                    </a:lnTo>
                    <a:lnTo>
                      <a:pt x="347" y="303"/>
                    </a:lnTo>
                    <a:lnTo>
                      <a:pt x="335" y="307"/>
                    </a:lnTo>
                    <a:lnTo>
                      <a:pt x="325" y="309"/>
                    </a:lnTo>
                    <a:lnTo>
                      <a:pt x="312" y="314"/>
                    </a:lnTo>
                    <a:lnTo>
                      <a:pt x="302" y="318"/>
                    </a:lnTo>
                    <a:lnTo>
                      <a:pt x="290" y="322"/>
                    </a:lnTo>
                    <a:lnTo>
                      <a:pt x="278" y="326"/>
                    </a:lnTo>
                    <a:lnTo>
                      <a:pt x="268" y="329"/>
                    </a:lnTo>
                    <a:lnTo>
                      <a:pt x="255" y="333"/>
                    </a:lnTo>
                    <a:lnTo>
                      <a:pt x="223" y="344"/>
                    </a:lnTo>
                    <a:lnTo>
                      <a:pt x="191" y="356"/>
                    </a:lnTo>
                    <a:lnTo>
                      <a:pt x="156" y="365"/>
                    </a:lnTo>
                    <a:lnTo>
                      <a:pt x="124" y="375"/>
                    </a:lnTo>
                    <a:lnTo>
                      <a:pt x="92" y="386"/>
                    </a:lnTo>
                    <a:lnTo>
                      <a:pt x="60" y="397"/>
                    </a:lnTo>
                    <a:lnTo>
                      <a:pt x="30" y="411"/>
                    </a:lnTo>
                    <a:lnTo>
                      <a:pt x="0" y="426"/>
                    </a:lnTo>
                    <a:lnTo>
                      <a:pt x="8" y="405"/>
                    </a:lnTo>
                    <a:lnTo>
                      <a:pt x="13" y="380"/>
                    </a:lnTo>
                    <a:lnTo>
                      <a:pt x="28" y="363"/>
                    </a:lnTo>
                    <a:lnTo>
                      <a:pt x="57" y="358"/>
                    </a:lnTo>
                    <a:lnTo>
                      <a:pt x="80" y="344"/>
                    </a:lnTo>
                    <a:lnTo>
                      <a:pt x="104" y="333"/>
                    </a:lnTo>
                    <a:lnTo>
                      <a:pt x="129" y="324"/>
                    </a:lnTo>
                    <a:lnTo>
                      <a:pt x="156" y="314"/>
                    </a:lnTo>
                    <a:lnTo>
                      <a:pt x="184" y="305"/>
                    </a:lnTo>
                    <a:lnTo>
                      <a:pt x="208" y="297"/>
                    </a:lnTo>
                    <a:lnTo>
                      <a:pt x="236" y="288"/>
                    </a:lnTo>
                    <a:lnTo>
                      <a:pt x="260" y="278"/>
                    </a:lnTo>
                    <a:lnTo>
                      <a:pt x="295" y="267"/>
                    </a:lnTo>
                    <a:lnTo>
                      <a:pt x="327" y="254"/>
                    </a:lnTo>
                    <a:lnTo>
                      <a:pt x="362" y="242"/>
                    </a:lnTo>
                    <a:lnTo>
                      <a:pt x="394" y="231"/>
                    </a:lnTo>
                    <a:lnTo>
                      <a:pt x="429" y="220"/>
                    </a:lnTo>
                    <a:lnTo>
                      <a:pt x="463" y="210"/>
                    </a:lnTo>
                    <a:lnTo>
                      <a:pt x="496" y="199"/>
                    </a:lnTo>
                    <a:lnTo>
                      <a:pt x="530" y="187"/>
                    </a:lnTo>
                    <a:lnTo>
                      <a:pt x="565" y="178"/>
                    </a:lnTo>
                    <a:lnTo>
                      <a:pt x="600" y="169"/>
                    </a:lnTo>
                    <a:lnTo>
                      <a:pt x="632" y="157"/>
                    </a:lnTo>
                    <a:lnTo>
                      <a:pt x="666" y="148"/>
                    </a:lnTo>
                    <a:lnTo>
                      <a:pt x="701" y="136"/>
                    </a:lnTo>
                    <a:lnTo>
                      <a:pt x="736" y="125"/>
                    </a:lnTo>
                    <a:lnTo>
                      <a:pt x="768" y="116"/>
                    </a:lnTo>
                    <a:lnTo>
                      <a:pt x="803" y="104"/>
                    </a:lnTo>
                    <a:lnTo>
                      <a:pt x="840" y="87"/>
                    </a:lnTo>
                    <a:lnTo>
                      <a:pt x="879" y="72"/>
                    </a:lnTo>
                    <a:lnTo>
                      <a:pt x="922" y="59"/>
                    </a:lnTo>
                    <a:lnTo>
                      <a:pt x="964" y="47"/>
                    </a:lnTo>
                    <a:lnTo>
                      <a:pt x="1003" y="38"/>
                    </a:lnTo>
                    <a:lnTo>
                      <a:pt x="1045" y="27"/>
                    </a:lnTo>
                    <a:lnTo>
                      <a:pt x="1085" y="13"/>
                    </a:lnTo>
                    <a:lnTo>
                      <a:pt x="1125" y="0"/>
                    </a:lnTo>
                    <a:lnTo>
                      <a:pt x="121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50" name="Freeform 22"/>
              <p:cNvSpPr>
                <a:spLocks/>
              </p:cNvSpPr>
              <p:nvPr/>
            </p:nvSpPr>
            <p:spPr bwMode="auto">
              <a:xfrm>
                <a:off x="1871" y="698"/>
                <a:ext cx="381" cy="132"/>
              </a:xfrm>
              <a:custGeom>
                <a:avLst/>
                <a:gdLst/>
                <a:ahLst/>
                <a:cxnLst>
                  <a:cxn ang="0">
                    <a:pos x="381" y="0"/>
                  </a:cxn>
                  <a:cxn ang="0">
                    <a:pos x="334" y="13"/>
                  </a:cxn>
                  <a:cxn ang="0">
                    <a:pos x="287" y="28"/>
                  </a:cxn>
                  <a:cxn ang="0">
                    <a:pos x="240" y="45"/>
                  </a:cxn>
                  <a:cxn ang="0">
                    <a:pos x="191" y="60"/>
                  </a:cxn>
                  <a:cxn ang="0">
                    <a:pos x="144" y="77"/>
                  </a:cxn>
                  <a:cxn ang="0">
                    <a:pos x="94" y="96"/>
                  </a:cxn>
                  <a:cxn ang="0">
                    <a:pos x="47" y="113"/>
                  </a:cxn>
                  <a:cxn ang="0">
                    <a:pos x="0" y="132"/>
                  </a:cxn>
                  <a:cxn ang="0">
                    <a:pos x="10" y="115"/>
                  </a:cxn>
                  <a:cxn ang="0">
                    <a:pos x="25" y="98"/>
                  </a:cxn>
                  <a:cxn ang="0">
                    <a:pos x="45" y="85"/>
                  </a:cxn>
                  <a:cxn ang="0">
                    <a:pos x="64" y="74"/>
                  </a:cxn>
                  <a:cxn ang="0">
                    <a:pos x="87" y="64"/>
                  </a:cxn>
                  <a:cxn ang="0">
                    <a:pos x="109" y="55"/>
                  </a:cxn>
                  <a:cxn ang="0">
                    <a:pos x="131" y="45"/>
                  </a:cxn>
                  <a:cxn ang="0">
                    <a:pos x="154" y="36"/>
                  </a:cxn>
                  <a:cxn ang="0">
                    <a:pos x="178" y="26"/>
                  </a:cxn>
                  <a:cxn ang="0">
                    <a:pos x="206" y="17"/>
                  </a:cxn>
                  <a:cxn ang="0">
                    <a:pos x="233" y="9"/>
                  </a:cxn>
                  <a:cxn ang="0">
                    <a:pos x="263" y="5"/>
                  </a:cxn>
                  <a:cxn ang="0">
                    <a:pos x="292" y="2"/>
                  </a:cxn>
                  <a:cxn ang="0">
                    <a:pos x="322" y="0"/>
                  </a:cxn>
                  <a:cxn ang="0">
                    <a:pos x="352" y="0"/>
                  </a:cxn>
                  <a:cxn ang="0">
                    <a:pos x="381" y="0"/>
                  </a:cxn>
                </a:cxnLst>
                <a:rect l="0" t="0" r="r" b="b"/>
                <a:pathLst>
                  <a:path w="381" h="132">
                    <a:moveTo>
                      <a:pt x="381" y="0"/>
                    </a:moveTo>
                    <a:lnTo>
                      <a:pt x="334" y="13"/>
                    </a:lnTo>
                    <a:lnTo>
                      <a:pt x="287" y="28"/>
                    </a:lnTo>
                    <a:lnTo>
                      <a:pt x="240" y="45"/>
                    </a:lnTo>
                    <a:lnTo>
                      <a:pt x="191" y="60"/>
                    </a:lnTo>
                    <a:lnTo>
                      <a:pt x="144" y="77"/>
                    </a:lnTo>
                    <a:lnTo>
                      <a:pt x="94" y="96"/>
                    </a:lnTo>
                    <a:lnTo>
                      <a:pt x="47" y="113"/>
                    </a:lnTo>
                    <a:lnTo>
                      <a:pt x="0" y="132"/>
                    </a:lnTo>
                    <a:lnTo>
                      <a:pt x="10" y="115"/>
                    </a:lnTo>
                    <a:lnTo>
                      <a:pt x="25" y="98"/>
                    </a:lnTo>
                    <a:lnTo>
                      <a:pt x="45" y="85"/>
                    </a:lnTo>
                    <a:lnTo>
                      <a:pt x="64" y="74"/>
                    </a:lnTo>
                    <a:lnTo>
                      <a:pt x="87" y="64"/>
                    </a:lnTo>
                    <a:lnTo>
                      <a:pt x="109" y="55"/>
                    </a:lnTo>
                    <a:lnTo>
                      <a:pt x="131" y="45"/>
                    </a:lnTo>
                    <a:lnTo>
                      <a:pt x="154" y="36"/>
                    </a:lnTo>
                    <a:lnTo>
                      <a:pt x="178" y="26"/>
                    </a:lnTo>
                    <a:lnTo>
                      <a:pt x="206" y="17"/>
                    </a:lnTo>
                    <a:lnTo>
                      <a:pt x="233" y="9"/>
                    </a:lnTo>
                    <a:lnTo>
                      <a:pt x="263" y="5"/>
                    </a:lnTo>
                    <a:lnTo>
                      <a:pt x="292" y="2"/>
                    </a:lnTo>
                    <a:lnTo>
                      <a:pt x="322" y="0"/>
                    </a:lnTo>
                    <a:lnTo>
                      <a:pt x="352" y="0"/>
                    </a:lnTo>
                    <a:lnTo>
                      <a:pt x="38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51" name="Freeform 23"/>
              <p:cNvSpPr>
                <a:spLocks/>
              </p:cNvSpPr>
              <p:nvPr/>
            </p:nvSpPr>
            <p:spPr bwMode="auto">
              <a:xfrm>
                <a:off x="1973" y="696"/>
                <a:ext cx="1396" cy="552"/>
              </a:xfrm>
              <a:custGeom>
                <a:avLst/>
                <a:gdLst/>
                <a:ahLst/>
                <a:cxnLst>
                  <a:cxn ang="0">
                    <a:pos x="1389" y="13"/>
                  </a:cxn>
                  <a:cxn ang="0">
                    <a:pos x="1359" y="38"/>
                  </a:cxn>
                  <a:cxn ang="0">
                    <a:pos x="1300" y="66"/>
                  </a:cxn>
                  <a:cxn ang="0">
                    <a:pos x="1203" y="98"/>
                  </a:cxn>
                  <a:cxn ang="0">
                    <a:pos x="1104" y="132"/>
                  </a:cxn>
                  <a:cxn ang="0">
                    <a:pos x="1008" y="165"/>
                  </a:cxn>
                  <a:cxn ang="0">
                    <a:pos x="911" y="199"/>
                  </a:cxn>
                  <a:cxn ang="0">
                    <a:pos x="812" y="231"/>
                  </a:cxn>
                  <a:cxn ang="0">
                    <a:pos x="715" y="265"/>
                  </a:cxn>
                  <a:cxn ang="0">
                    <a:pos x="619" y="301"/>
                  </a:cxn>
                  <a:cxn ang="0">
                    <a:pos x="562" y="322"/>
                  </a:cxn>
                  <a:cxn ang="0">
                    <a:pos x="537" y="329"/>
                  </a:cxn>
                  <a:cxn ang="0">
                    <a:pos x="512" y="335"/>
                  </a:cxn>
                  <a:cxn ang="0">
                    <a:pos x="490" y="342"/>
                  </a:cxn>
                  <a:cxn ang="0">
                    <a:pos x="448" y="357"/>
                  </a:cxn>
                  <a:cxn ang="0">
                    <a:pos x="386" y="382"/>
                  </a:cxn>
                  <a:cxn ang="0">
                    <a:pos x="327" y="407"/>
                  </a:cxn>
                  <a:cxn ang="0">
                    <a:pos x="267" y="431"/>
                  </a:cxn>
                  <a:cxn ang="0">
                    <a:pos x="208" y="458"/>
                  </a:cxn>
                  <a:cxn ang="0">
                    <a:pos x="148" y="484"/>
                  </a:cxn>
                  <a:cxn ang="0">
                    <a:pos x="89" y="511"/>
                  </a:cxn>
                  <a:cxn ang="0">
                    <a:pos x="29" y="539"/>
                  </a:cxn>
                  <a:cxn ang="0">
                    <a:pos x="15" y="541"/>
                  </a:cxn>
                  <a:cxn ang="0">
                    <a:pos x="34" y="513"/>
                  </a:cxn>
                  <a:cxn ang="0">
                    <a:pos x="52" y="482"/>
                  </a:cxn>
                  <a:cxn ang="0">
                    <a:pos x="79" y="462"/>
                  </a:cxn>
                  <a:cxn ang="0">
                    <a:pos x="151" y="435"/>
                  </a:cxn>
                  <a:cxn ang="0">
                    <a:pos x="255" y="393"/>
                  </a:cxn>
                  <a:cxn ang="0">
                    <a:pos x="359" y="354"/>
                  </a:cxn>
                  <a:cxn ang="0">
                    <a:pos x="463" y="316"/>
                  </a:cxn>
                  <a:cxn ang="0">
                    <a:pos x="567" y="280"/>
                  </a:cxn>
                  <a:cxn ang="0">
                    <a:pos x="671" y="244"/>
                  </a:cxn>
                  <a:cxn ang="0">
                    <a:pos x="775" y="208"/>
                  </a:cxn>
                  <a:cxn ang="0">
                    <a:pos x="881" y="172"/>
                  </a:cxn>
                  <a:cxn ang="0">
                    <a:pos x="965" y="146"/>
                  </a:cxn>
                  <a:cxn ang="0">
                    <a:pos x="1022" y="125"/>
                  </a:cxn>
                  <a:cxn ang="0">
                    <a:pos x="1079" y="106"/>
                  </a:cxn>
                  <a:cxn ang="0">
                    <a:pos x="1136" y="87"/>
                  </a:cxn>
                  <a:cxn ang="0">
                    <a:pos x="1196" y="68"/>
                  </a:cxn>
                  <a:cxn ang="0">
                    <a:pos x="1253" y="47"/>
                  </a:cxn>
                  <a:cxn ang="0">
                    <a:pos x="1310" y="28"/>
                  </a:cxn>
                  <a:cxn ang="0">
                    <a:pos x="1367" y="9"/>
                  </a:cxn>
                </a:cxnLst>
                <a:rect l="0" t="0" r="r" b="b"/>
                <a:pathLst>
                  <a:path w="1396" h="552">
                    <a:moveTo>
                      <a:pt x="1396" y="0"/>
                    </a:moveTo>
                    <a:lnTo>
                      <a:pt x="1389" y="13"/>
                    </a:lnTo>
                    <a:lnTo>
                      <a:pt x="1374" y="26"/>
                    </a:lnTo>
                    <a:lnTo>
                      <a:pt x="1359" y="38"/>
                    </a:lnTo>
                    <a:lnTo>
                      <a:pt x="1349" y="49"/>
                    </a:lnTo>
                    <a:lnTo>
                      <a:pt x="1300" y="66"/>
                    </a:lnTo>
                    <a:lnTo>
                      <a:pt x="1253" y="83"/>
                    </a:lnTo>
                    <a:lnTo>
                      <a:pt x="1203" y="98"/>
                    </a:lnTo>
                    <a:lnTo>
                      <a:pt x="1154" y="115"/>
                    </a:lnTo>
                    <a:lnTo>
                      <a:pt x="1104" y="132"/>
                    </a:lnTo>
                    <a:lnTo>
                      <a:pt x="1057" y="147"/>
                    </a:lnTo>
                    <a:lnTo>
                      <a:pt x="1008" y="165"/>
                    </a:lnTo>
                    <a:lnTo>
                      <a:pt x="958" y="182"/>
                    </a:lnTo>
                    <a:lnTo>
                      <a:pt x="911" y="199"/>
                    </a:lnTo>
                    <a:lnTo>
                      <a:pt x="861" y="214"/>
                    </a:lnTo>
                    <a:lnTo>
                      <a:pt x="812" y="231"/>
                    </a:lnTo>
                    <a:lnTo>
                      <a:pt x="765" y="248"/>
                    </a:lnTo>
                    <a:lnTo>
                      <a:pt x="715" y="265"/>
                    </a:lnTo>
                    <a:lnTo>
                      <a:pt x="668" y="282"/>
                    </a:lnTo>
                    <a:lnTo>
                      <a:pt x="619" y="301"/>
                    </a:lnTo>
                    <a:lnTo>
                      <a:pt x="572" y="318"/>
                    </a:lnTo>
                    <a:lnTo>
                      <a:pt x="562" y="322"/>
                    </a:lnTo>
                    <a:lnTo>
                      <a:pt x="549" y="325"/>
                    </a:lnTo>
                    <a:lnTo>
                      <a:pt x="537" y="329"/>
                    </a:lnTo>
                    <a:lnTo>
                      <a:pt x="525" y="331"/>
                    </a:lnTo>
                    <a:lnTo>
                      <a:pt x="512" y="335"/>
                    </a:lnTo>
                    <a:lnTo>
                      <a:pt x="500" y="339"/>
                    </a:lnTo>
                    <a:lnTo>
                      <a:pt x="490" y="342"/>
                    </a:lnTo>
                    <a:lnTo>
                      <a:pt x="478" y="346"/>
                    </a:lnTo>
                    <a:lnTo>
                      <a:pt x="448" y="357"/>
                    </a:lnTo>
                    <a:lnTo>
                      <a:pt x="416" y="371"/>
                    </a:lnTo>
                    <a:lnTo>
                      <a:pt x="386" y="382"/>
                    </a:lnTo>
                    <a:lnTo>
                      <a:pt x="356" y="393"/>
                    </a:lnTo>
                    <a:lnTo>
                      <a:pt x="327" y="407"/>
                    </a:lnTo>
                    <a:lnTo>
                      <a:pt x="297" y="420"/>
                    </a:lnTo>
                    <a:lnTo>
                      <a:pt x="267" y="431"/>
                    </a:lnTo>
                    <a:lnTo>
                      <a:pt x="237" y="445"/>
                    </a:lnTo>
                    <a:lnTo>
                      <a:pt x="208" y="458"/>
                    </a:lnTo>
                    <a:lnTo>
                      <a:pt x="178" y="471"/>
                    </a:lnTo>
                    <a:lnTo>
                      <a:pt x="148" y="484"/>
                    </a:lnTo>
                    <a:lnTo>
                      <a:pt x="119" y="497"/>
                    </a:lnTo>
                    <a:lnTo>
                      <a:pt x="89" y="511"/>
                    </a:lnTo>
                    <a:lnTo>
                      <a:pt x="59" y="524"/>
                    </a:lnTo>
                    <a:lnTo>
                      <a:pt x="29" y="539"/>
                    </a:lnTo>
                    <a:lnTo>
                      <a:pt x="0" y="552"/>
                    </a:lnTo>
                    <a:lnTo>
                      <a:pt x="15" y="541"/>
                    </a:lnTo>
                    <a:lnTo>
                      <a:pt x="24" y="528"/>
                    </a:lnTo>
                    <a:lnTo>
                      <a:pt x="34" y="513"/>
                    </a:lnTo>
                    <a:lnTo>
                      <a:pt x="42" y="497"/>
                    </a:lnTo>
                    <a:lnTo>
                      <a:pt x="52" y="482"/>
                    </a:lnTo>
                    <a:lnTo>
                      <a:pt x="64" y="471"/>
                    </a:lnTo>
                    <a:lnTo>
                      <a:pt x="79" y="462"/>
                    </a:lnTo>
                    <a:lnTo>
                      <a:pt x="99" y="456"/>
                    </a:lnTo>
                    <a:lnTo>
                      <a:pt x="151" y="435"/>
                    </a:lnTo>
                    <a:lnTo>
                      <a:pt x="203" y="414"/>
                    </a:lnTo>
                    <a:lnTo>
                      <a:pt x="255" y="393"/>
                    </a:lnTo>
                    <a:lnTo>
                      <a:pt x="307" y="375"/>
                    </a:lnTo>
                    <a:lnTo>
                      <a:pt x="359" y="354"/>
                    </a:lnTo>
                    <a:lnTo>
                      <a:pt x="411" y="335"/>
                    </a:lnTo>
                    <a:lnTo>
                      <a:pt x="463" y="316"/>
                    </a:lnTo>
                    <a:lnTo>
                      <a:pt x="515" y="297"/>
                    </a:lnTo>
                    <a:lnTo>
                      <a:pt x="567" y="280"/>
                    </a:lnTo>
                    <a:lnTo>
                      <a:pt x="619" y="261"/>
                    </a:lnTo>
                    <a:lnTo>
                      <a:pt x="671" y="244"/>
                    </a:lnTo>
                    <a:lnTo>
                      <a:pt x="723" y="225"/>
                    </a:lnTo>
                    <a:lnTo>
                      <a:pt x="775" y="208"/>
                    </a:lnTo>
                    <a:lnTo>
                      <a:pt x="829" y="189"/>
                    </a:lnTo>
                    <a:lnTo>
                      <a:pt x="881" y="172"/>
                    </a:lnTo>
                    <a:lnTo>
                      <a:pt x="936" y="155"/>
                    </a:lnTo>
                    <a:lnTo>
                      <a:pt x="965" y="146"/>
                    </a:lnTo>
                    <a:lnTo>
                      <a:pt x="993" y="136"/>
                    </a:lnTo>
                    <a:lnTo>
                      <a:pt x="1022" y="125"/>
                    </a:lnTo>
                    <a:lnTo>
                      <a:pt x="1052" y="115"/>
                    </a:lnTo>
                    <a:lnTo>
                      <a:pt x="1079" y="106"/>
                    </a:lnTo>
                    <a:lnTo>
                      <a:pt x="1109" y="96"/>
                    </a:lnTo>
                    <a:lnTo>
                      <a:pt x="1136" y="87"/>
                    </a:lnTo>
                    <a:lnTo>
                      <a:pt x="1166" y="77"/>
                    </a:lnTo>
                    <a:lnTo>
                      <a:pt x="1196" y="68"/>
                    </a:lnTo>
                    <a:lnTo>
                      <a:pt x="1223" y="57"/>
                    </a:lnTo>
                    <a:lnTo>
                      <a:pt x="1253" y="47"/>
                    </a:lnTo>
                    <a:lnTo>
                      <a:pt x="1282" y="38"/>
                    </a:lnTo>
                    <a:lnTo>
                      <a:pt x="1310" y="28"/>
                    </a:lnTo>
                    <a:lnTo>
                      <a:pt x="1339" y="19"/>
                    </a:lnTo>
                    <a:lnTo>
                      <a:pt x="1367" y="9"/>
                    </a:lnTo>
                    <a:lnTo>
                      <a:pt x="139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52" name="Freeform 24"/>
              <p:cNvSpPr>
                <a:spLocks/>
              </p:cNvSpPr>
              <p:nvPr/>
            </p:nvSpPr>
            <p:spPr bwMode="auto">
              <a:xfrm>
                <a:off x="1960" y="709"/>
                <a:ext cx="55" cy="21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28" y="0"/>
                  </a:cxn>
                  <a:cxn ang="0">
                    <a:pos x="55" y="0"/>
                  </a:cxn>
                  <a:cxn ang="0">
                    <a:pos x="0" y="21"/>
                  </a:cxn>
                </a:cxnLst>
                <a:rect l="0" t="0" r="r" b="b"/>
                <a:pathLst>
                  <a:path w="55" h="21">
                    <a:moveTo>
                      <a:pt x="0" y="21"/>
                    </a:moveTo>
                    <a:lnTo>
                      <a:pt x="28" y="0"/>
                    </a:lnTo>
                    <a:lnTo>
                      <a:pt x="55" y="0"/>
                    </a:lnTo>
                    <a:lnTo>
                      <a:pt x="0" y="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53" name="Freeform 25"/>
              <p:cNvSpPr>
                <a:spLocks/>
              </p:cNvSpPr>
              <p:nvPr/>
            </p:nvSpPr>
            <p:spPr bwMode="auto">
              <a:xfrm>
                <a:off x="3530" y="730"/>
                <a:ext cx="1221" cy="518"/>
              </a:xfrm>
              <a:custGeom>
                <a:avLst/>
                <a:gdLst/>
                <a:ahLst/>
                <a:cxnLst>
                  <a:cxn ang="0">
                    <a:pos x="1221" y="9"/>
                  </a:cxn>
                  <a:cxn ang="0">
                    <a:pos x="1199" y="21"/>
                  </a:cxn>
                  <a:cxn ang="0">
                    <a:pos x="1177" y="34"/>
                  </a:cxn>
                  <a:cxn ang="0">
                    <a:pos x="1154" y="47"/>
                  </a:cxn>
                  <a:cxn ang="0">
                    <a:pos x="1132" y="61"/>
                  </a:cxn>
                  <a:cxn ang="0">
                    <a:pos x="1110" y="74"/>
                  </a:cxn>
                  <a:cxn ang="0">
                    <a:pos x="1087" y="87"/>
                  </a:cxn>
                  <a:cxn ang="0">
                    <a:pos x="1065" y="98"/>
                  </a:cxn>
                  <a:cxn ang="0">
                    <a:pos x="1045" y="110"/>
                  </a:cxn>
                  <a:cxn ang="0">
                    <a:pos x="1035" y="115"/>
                  </a:cxn>
                  <a:cxn ang="0">
                    <a:pos x="1021" y="117"/>
                  </a:cxn>
                  <a:cxn ang="0">
                    <a:pos x="1008" y="119"/>
                  </a:cxn>
                  <a:cxn ang="0">
                    <a:pos x="996" y="123"/>
                  </a:cxn>
                  <a:cxn ang="0">
                    <a:pos x="956" y="146"/>
                  </a:cxn>
                  <a:cxn ang="0">
                    <a:pos x="914" y="165"/>
                  </a:cxn>
                  <a:cxn ang="0">
                    <a:pos x="869" y="180"/>
                  </a:cxn>
                  <a:cxn ang="0">
                    <a:pos x="822" y="195"/>
                  </a:cxn>
                  <a:cxn ang="0">
                    <a:pos x="775" y="208"/>
                  </a:cxn>
                  <a:cxn ang="0">
                    <a:pos x="726" y="223"/>
                  </a:cxn>
                  <a:cxn ang="0">
                    <a:pos x="681" y="240"/>
                  </a:cxn>
                  <a:cxn ang="0">
                    <a:pos x="637" y="261"/>
                  </a:cxn>
                  <a:cxn ang="0">
                    <a:pos x="605" y="274"/>
                  </a:cxn>
                  <a:cxn ang="0">
                    <a:pos x="572" y="288"/>
                  </a:cxn>
                  <a:cxn ang="0">
                    <a:pos x="543" y="299"/>
                  </a:cxn>
                  <a:cxn ang="0">
                    <a:pos x="510" y="310"/>
                  </a:cxn>
                  <a:cxn ang="0">
                    <a:pos x="478" y="322"/>
                  </a:cxn>
                  <a:cxn ang="0">
                    <a:pos x="448" y="335"/>
                  </a:cxn>
                  <a:cxn ang="0">
                    <a:pos x="416" y="348"/>
                  </a:cxn>
                  <a:cxn ang="0">
                    <a:pos x="387" y="363"/>
                  </a:cxn>
                  <a:cxn ang="0">
                    <a:pos x="364" y="363"/>
                  </a:cxn>
                  <a:cxn ang="0">
                    <a:pos x="349" y="375"/>
                  </a:cxn>
                  <a:cxn ang="0">
                    <a:pos x="337" y="388"/>
                  </a:cxn>
                  <a:cxn ang="0">
                    <a:pos x="320" y="395"/>
                  </a:cxn>
                  <a:cxn ang="0">
                    <a:pos x="278" y="409"/>
                  </a:cxn>
                  <a:cxn ang="0">
                    <a:pos x="236" y="422"/>
                  </a:cxn>
                  <a:cxn ang="0">
                    <a:pos x="196" y="439"/>
                  </a:cxn>
                  <a:cxn ang="0">
                    <a:pos x="156" y="454"/>
                  </a:cxn>
                  <a:cxn ang="0">
                    <a:pos x="119" y="471"/>
                  </a:cxn>
                  <a:cxn ang="0">
                    <a:pos x="80" y="488"/>
                  </a:cxn>
                  <a:cxn ang="0">
                    <a:pos x="40" y="503"/>
                  </a:cxn>
                  <a:cxn ang="0">
                    <a:pos x="0" y="518"/>
                  </a:cxn>
                  <a:cxn ang="0">
                    <a:pos x="5" y="505"/>
                  </a:cxn>
                  <a:cxn ang="0">
                    <a:pos x="15" y="494"/>
                  </a:cxn>
                  <a:cxn ang="0">
                    <a:pos x="30" y="486"/>
                  </a:cxn>
                  <a:cxn ang="0">
                    <a:pos x="45" y="477"/>
                  </a:cxn>
                  <a:cxn ang="0">
                    <a:pos x="117" y="446"/>
                  </a:cxn>
                  <a:cxn ang="0">
                    <a:pos x="188" y="416"/>
                  </a:cxn>
                  <a:cxn ang="0">
                    <a:pos x="263" y="388"/>
                  </a:cxn>
                  <a:cxn ang="0">
                    <a:pos x="335" y="359"/>
                  </a:cxn>
                  <a:cxn ang="0">
                    <a:pos x="409" y="331"/>
                  </a:cxn>
                  <a:cxn ang="0">
                    <a:pos x="483" y="303"/>
                  </a:cxn>
                  <a:cxn ang="0">
                    <a:pos x="555" y="274"/>
                  </a:cxn>
                  <a:cxn ang="0">
                    <a:pos x="629" y="246"/>
                  </a:cxn>
                  <a:cxn ang="0">
                    <a:pos x="704" y="218"/>
                  </a:cxn>
                  <a:cxn ang="0">
                    <a:pos x="778" y="187"/>
                  </a:cxn>
                  <a:cxn ang="0">
                    <a:pos x="850" y="159"/>
                  </a:cxn>
                  <a:cxn ang="0">
                    <a:pos x="924" y="129"/>
                  </a:cxn>
                  <a:cxn ang="0">
                    <a:pos x="996" y="98"/>
                  </a:cxn>
                  <a:cxn ang="0">
                    <a:pos x="1068" y="66"/>
                  </a:cxn>
                  <a:cxn ang="0">
                    <a:pos x="1139" y="34"/>
                  </a:cxn>
                  <a:cxn ang="0">
                    <a:pos x="1211" y="0"/>
                  </a:cxn>
                  <a:cxn ang="0">
                    <a:pos x="1221" y="0"/>
                  </a:cxn>
                  <a:cxn ang="0">
                    <a:pos x="1221" y="9"/>
                  </a:cxn>
                </a:cxnLst>
                <a:rect l="0" t="0" r="r" b="b"/>
                <a:pathLst>
                  <a:path w="1221" h="518">
                    <a:moveTo>
                      <a:pt x="1221" y="9"/>
                    </a:moveTo>
                    <a:lnTo>
                      <a:pt x="1199" y="21"/>
                    </a:lnTo>
                    <a:lnTo>
                      <a:pt x="1177" y="34"/>
                    </a:lnTo>
                    <a:lnTo>
                      <a:pt x="1154" y="47"/>
                    </a:lnTo>
                    <a:lnTo>
                      <a:pt x="1132" y="61"/>
                    </a:lnTo>
                    <a:lnTo>
                      <a:pt x="1110" y="74"/>
                    </a:lnTo>
                    <a:lnTo>
                      <a:pt x="1087" y="87"/>
                    </a:lnTo>
                    <a:lnTo>
                      <a:pt x="1065" y="98"/>
                    </a:lnTo>
                    <a:lnTo>
                      <a:pt x="1045" y="110"/>
                    </a:lnTo>
                    <a:lnTo>
                      <a:pt x="1035" y="115"/>
                    </a:lnTo>
                    <a:lnTo>
                      <a:pt x="1021" y="117"/>
                    </a:lnTo>
                    <a:lnTo>
                      <a:pt x="1008" y="119"/>
                    </a:lnTo>
                    <a:lnTo>
                      <a:pt x="996" y="123"/>
                    </a:lnTo>
                    <a:lnTo>
                      <a:pt x="956" y="146"/>
                    </a:lnTo>
                    <a:lnTo>
                      <a:pt x="914" y="165"/>
                    </a:lnTo>
                    <a:lnTo>
                      <a:pt x="869" y="180"/>
                    </a:lnTo>
                    <a:lnTo>
                      <a:pt x="822" y="195"/>
                    </a:lnTo>
                    <a:lnTo>
                      <a:pt x="775" y="208"/>
                    </a:lnTo>
                    <a:lnTo>
                      <a:pt x="726" y="223"/>
                    </a:lnTo>
                    <a:lnTo>
                      <a:pt x="681" y="240"/>
                    </a:lnTo>
                    <a:lnTo>
                      <a:pt x="637" y="261"/>
                    </a:lnTo>
                    <a:lnTo>
                      <a:pt x="605" y="274"/>
                    </a:lnTo>
                    <a:lnTo>
                      <a:pt x="572" y="288"/>
                    </a:lnTo>
                    <a:lnTo>
                      <a:pt x="543" y="299"/>
                    </a:lnTo>
                    <a:lnTo>
                      <a:pt x="510" y="310"/>
                    </a:lnTo>
                    <a:lnTo>
                      <a:pt x="478" y="322"/>
                    </a:lnTo>
                    <a:lnTo>
                      <a:pt x="448" y="335"/>
                    </a:lnTo>
                    <a:lnTo>
                      <a:pt x="416" y="348"/>
                    </a:lnTo>
                    <a:lnTo>
                      <a:pt x="387" y="363"/>
                    </a:lnTo>
                    <a:lnTo>
                      <a:pt x="364" y="363"/>
                    </a:lnTo>
                    <a:lnTo>
                      <a:pt x="349" y="375"/>
                    </a:lnTo>
                    <a:lnTo>
                      <a:pt x="337" y="388"/>
                    </a:lnTo>
                    <a:lnTo>
                      <a:pt x="320" y="395"/>
                    </a:lnTo>
                    <a:lnTo>
                      <a:pt x="278" y="409"/>
                    </a:lnTo>
                    <a:lnTo>
                      <a:pt x="236" y="422"/>
                    </a:lnTo>
                    <a:lnTo>
                      <a:pt x="196" y="439"/>
                    </a:lnTo>
                    <a:lnTo>
                      <a:pt x="156" y="454"/>
                    </a:lnTo>
                    <a:lnTo>
                      <a:pt x="119" y="471"/>
                    </a:lnTo>
                    <a:lnTo>
                      <a:pt x="80" y="488"/>
                    </a:lnTo>
                    <a:lnTo>
                      <a:pt x="40" y="503"/>
                    </a:lnTo>
                    <a:lnTo>
                      <a:pt x="0" y="518"/>
                    </a:lnTo>
                    <a:lnTo>
                      <a:pt x="5" y="505"/>
                    </a:lnTo>
                    <a:lnTo>
                      <a:pt x="15" y="494"/>
                    </a:lnTo>
                    <a:lnTo>
                      <a:pt x="30" y="486"/>
                    </a:lnTo>
                    <a:lnTo>
                      <a:pt x="45" y="477"/>
                    </a:lnTo>
                    <a:lnTo>
                      <a:pt x="117" y="446"/>
                    </a:lnTo>
                    <a:lnTo>
                      <a:pt x="188" y="416"/>
                    </a:lnTo>
                    <a:lnTo>
                      <a:pt x="263" y="388"/>
                    </a:lnTo>
                    <a:lnTo>
                      <a:pt x="335" y="359"/>
                    </a:lnTo>
                    <a:lnTo>
                      <a:pt x="409" y="331"/>
                    </a:lnTo>
                    <a:lnTo>
                      <a:pt x="483" y="303"/>
                    </a:lnTo>
                    <a:lnTo>
                      <a:pt x="555" y="274"/>
                    </a:lnTo>
                    <a:lnTo>
                      <a:pt x="629" y="246"/>
                    </a:lnTo>
                    <a:lnTo>
                      <a:pt x="704" y="218"/>
                    </a:lnTo>
                    <a:lnTo>
                      <a:pt x="778" y="187"/>
                    </a:lnTo>
                    <a:lnTo>
                      <a:pt x="850" y="159"/>
                    </a:lnTo>
                    <a:lnTo>
                      <a:pt x="924" y="129"/>
                    </a:lnTo>
                    <a:lnTo>
                      <a:pt x="996" y="98"/>
                    </a:lnTo>
                    <a:lnTo>
                      <a:pt x="1068" y="66"/>
                    </a:lnTo>
                    <a:lnTo>
                      <a:pt x="1139" y="34"/>
                    </a:lnTo>
                    <a:lnTo>
                      <a:pt x="1211" y="0"/>
                    </a:lnTo>
                    <a:lnTo>
                      <a:pt x="1221" y="0"/>
                    </a:lnTo>
                    <a:lnTo>
                      <a:pt x="1221" y="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54" name="Freeform 26"/>
              <p:cNvSpPr>
                <a:spLocks/>
              </p:cNvSpPr>
              <p:nvPr/>
            </p:nvSpPr>
            <p:spPr bwMode="auto">
              <a:xfrm>
                <a:off x="3939" y="736"/>
                <a:ext cx="116" cy="20"/>
              </a:xfrm>
              <a:custGeom>
                <a:avLst/>
                <a:gdLst/>
                <a:ahLst/>
                <a:cxnLst>
                  <a:cxn ang="0">
                    <a:pos x="116" y="19"/>
                  </a:cxn>
                  <a:cxn ang="0">
                    <a:pos x="104" y="20"/>
                  </a:cxn>
                  <a:cxn ang="0">
                    <a:pos x="89" y="20"/>
                  </a:cxn>
                  <a:cxn ang="0">
                    <a:pos x="74" y="20"/>
                  </a:cxn>
                  <a:cxn ang="0">
                    <a:pos x="59" y="19"/>
                  </a:cxn>
                  <a:cxn ang="0">
                    <a:pos x="44" y="19"/>
                  </a:cxn>
                  <a:cxn ang="0">
                    <a:pos x="30" y="17"/>
                  </a:cxn>
                  <a:cxn ang="0">
                    <a:pos x="15" y="15"/>
                  </a:cxn>
                  <a:cxn ang="0">
                    <a:pos x="0" y="15"/>
                  </a:cxn>
                  <a:cxn ang="0">
                    <a:pos x="10" y="7"/>
                  </a:cxn>
                  <a:cxn ang="0">
                    <a:pos x="20" y="2"/>
                  </a:cxn>
                  <a:cxn ang="0">
                    <a:pos x="35" y="0"/>
                  </a:cxn>
                  <a:cxn ang="0">
                    <a:pos x="49" y="2"/>
                  </a:cxn>
                  <a:cxn ang="0">
                    <a:pos x="64" y="3"/>
                  </a:cxn>
                  <a:cxn ang="0">
                    <a:pos x="82" y="5"/>
                  </a:cxn>
                  <a:cxn ang="0">
                    <a:pos x="96" y="9"/>
                  </a:cxn>
                  <a:cxn ang="0">
                    <a:pos x="111" y="9"/>
                  </a:cxn>
                  <a:cxn ang="0">
                    <a:pos x="116" y="19"/>
                  </a:cxn>
                </a:cxnLst>
                <a:rect l="0" t="0" r="r" b="b"/>
                <a:pathLst>
                  <a:path w="116" h="20">
                    <a:moveTo>
                      <a:pt x="116" y="19"/>
                    </a:moveTo>
                    <a:lnTo>
                      <a:pt x="104" y="20"/>
                    </a:lnTo>
                    <a:lnTo>
                      <a:pt x="89" y="20"/>
                    </a:lnTo>
                    <a:lnTo>
                      <a:pt x="74" y="20"/>
                    </a:lnTo>
                    <a:lnTo>
                      <a:pt x="59" y="19"/>
                    </a:lnTo>
                    <a:lnTo>
                      <a:pt x="44" y="19"/>
                    </a:lnTo>
                    <a:lnTo>
                      <a:pt x="30" y="17"/>
                    </a:lnTo>
                    <a:lnTo>
                      <a:pt x="15" y="15"/>
                    </a:lnTo>
                    <a:lnTo>
                      <a:pt x="0" y="15"/>
                    </a:lnTo>
                    <a:lnTo>
                      <a:pt x="10" y="7"/>
                    </a:lnTo>
                    <a:lnTo>
                      <a:pt x="20" y="2"/>
                    </a:lnTo>
                    <a:lnTo>
                      <a:pt x="35" y="0"/>
                    </a:lnTo>
                    <a:lnTo>
                      <a:pt x="49" y="2"/>
                    </a:lnTo>
                    <a:lnTo>
                      <a:pt x="64" y="3"/>
                    </a:lnTo>
                    <a:lnTo>
                      <a:pt x="82" y="5"/>
                    </a:lnTo>
                    <a:lnTo>
                      <a:pt x="96" y="9"/>
                    </a:lnTo>
                    <a:lnTo>
                      <a:pt x="111" y="9"/>
                    </a:lnTo>
                    <a:lnTo>
                      <a:pt x="116" y="1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55" name="Freeform 27"/>
              <p:cNvSpPr>
                <a:spLocks/>
              </p:cNvSpPr>
              <p:nvPr/>
            </p:nvSpPr>
            <p:spPr bwMode="auto">
              <a:xfrm>
                <a:off x="4917" y="743"/>
                <a:ext cx="99" cy="15"/>
              </a:xfrm>
              <a:custGeom>
                <a:avLst/>
                <a:gdLst/>
                <a:ahLst/>
                <a:cxnLst>
                  <a:cxn ang="0">
                    <a:pos x="99" y="2"/>
                  </a:cxn>
                  <a:cxn ang="0">
                    <a:pos x="99" y="8"/>
                  </a:cxn>
                  <a:cxn ang="0">
                    <a:pos x="87" y="8"/>
                  </a:cxn>
                  <a:cxn ang="0">
                    <a:pos x="74" y="10"/>
                  </a:cxn>
                  <a:cxn ang="0">
                    <a:pos x="62" y="12"/>
                  </a:cxn>
                  <a:cxn ang="0">
                    <a:pos x="50" y="13"/>
                  </a:cxn>
                  <a:cxn ang="0">
                    <a:pos x="37" y="15"/>
                  </a:cxn>
                  <a:cxn ang="0">
                    <a:pos x="22" y="13"/>
                  </a:cxn>
                  <a:cxn ang="0">
                    <a:pos x="12" y="12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2"/>
                  </a:cxn>
                  <a:cxn ang="0">
                    <a:pos x="37" y="0"/>
                  </a:cxn>
                  <a:cxn ang="0">
                    <a:pos x="50" y="0"/>
                  </a:cxn>
                  <a:cxn ang="0">
                    <a:pos x="62" y="0"/>
                  </a:cxn>
                  <a:cxn ang="0">
                    <a:pos x="74" y="2"/>
                  </a:cxn>
                  <a:cxn ang="0">
                    <a:pos x="87" y="2"/>
                  </a:cxn>
                  <a:cxn ang="0">
                    <a:pos x="99" y="2"/>
                  </a:cxn>
                </a:cxnLst>
                <a:rect l="0" t="0" r="r" b="b"/>
                <a:pathLst>
                  <a:path w="99" h="15">
                    <a:moveTo>
                      <a:pt x="99" y="2"/>
                    </a:moveTo>
                    <a:lnTo>
                      <a:pt x="99" y="8"/>
                    </a:lnTo>
                    <a:lnTo>
                      <a:pt x="87" y="8"/>
                    </a:lnTo>
                    <a:lnTo>
                      <a:pt x="74" y="10"/>
                    </a:lnTo>
                    <a:lnTo>
                      <a:pt x="62" y="12"/>
                    </a:lnTo>
                    <a:lnTo>
                      <a:pt x="50" y="13"/>
                    </a:lnTo>
                    <a:lnTo>
                      <a:pt x="37" y="15"/>
                    </a:lnTo>
                    <a:lnTo>
                      <a:pt x="22" y="13"/>
                    </a:lnTo>
                    <a:lnTo>
                      <a:pt x="12" y="12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2"/>
                    </a:lnTo>
                    <a:lnTo>
                      <a:pt x="37" y="0"/>
                    </a:lnTo>
                    <a:lnTo>
                      <a:pt x="50" y="0"/>
                    </a:lnTo>
                    <a:lnTo>
                      <a:pt x="62" y="0"/>
                    </a:lnTo>
                    <a:lnTo>
                      <a:pt x="74" y="2"/>
                    </a:lnTo>
                    <a:lnTo>
                      <a:pt x="87" y="2"/>
                    </a:lnTo>
                    <a:lnTo>
                      <a:pt x="99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56" name="Freeform 28"/>
              <p:cNvSpPr>
                <a:spLocks/>
              </p:cNvSpPr>
              <p:nvPr/>
            </p:nvSpPr>
            <p:spPr bwMode="auto">
              <a:xfrm>
                <a:off x="4234" y="773"/>
                <a:ext cx="49" cy="40"/>
              </a:xfrm>
              <a:custGeom>
                <a:avLst/>
                <a:gdLst/>
                <a:ahLst/>
                <a:cxnLst>
                  <a:cxn ang="0">
                    <a:pos x="49" y="40"/>
                  </a:cxn>
                  <a:cxn ang="0">
                    <a:pos x="37" y="33"/>
                  </a:cxn>
                  <a:cxn ang="0">
                    <a:pos x="24" y="23"/>
                  </a:cxn>
                  <a:cxn ang="0">
                    <a:pos x="9" y="12"/>
                  </a:cxn>
                  <a:cxn ang="0">
                    <a:pos x="0" y="0"/>
                  </a:cxn>
                  <a:cxn ang="0">
                    <a:pos x="17" y="4"/>
                  </a:cxn>
                  <a:cxn ang="0">
                    <a:pos x="32" y="14"/>
                  </a:cxn>
                  <a:cxn ang="0">
                    <a:pos x="42" y="27"/>
                  </a:cxn>
                  <a:cxn ang="0">
                    <a:pos x="49" y="40"/>
                  </a:cxn>
                </a:cxnLst>
                <a:rect l="0" t="0" r="r" b="b"/>
                <a:pathLst>
                  <a:path w="49" h="40">
                    <a:moveTo>
                      <a:pt x="49" y="40"/>
                    </a:moveTo>
                    <a:lnTo>
                      <a:pt x="37" y="33"/>
                    </a:lnTo>
                    <a:lnTo>
                      <a:pt x="24" y="23"/>
                    </a:lnTo>
                    <a:lnTo>
                      <a:pt x="9" y="12"/>
                    </a:lnTo>
                    <a:lnTo>
                      <a:pt x="0" y="0"/>
                    </a:lnTo>
                    <a:lnTo>
                      <a:pt x="17" y="4"/>
                    </a:lnTo>
                    <a:lnTo>
                      <a:pt x="32" y="14"/>
                    </a:lnTo>
                    <a:lnTo>
                      <a:pt x="42" y="27"/>
                    </a:lnTo>
                    <a:lnTo>
                      <a:pt x="49" y="4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57" name="Freeform 29"/>
              <p:cNvSpPr>
                <a:spLocks/>
              </p:cNvSpPr>
              <p:nvPr/>
            </p:nvSpPr>
            <p:spPr bwMode="auto">
              <a:xfrm>
                <a:off x="3929" y="794"/>
                <a:ext cx="154" cy="32"/>
              </a:xfrm>
              <a:custGeom>
                <a:avLst/>
                <a:gdLst/>
                <a:ahLst/>
                <a:cxnLst>
                  <a:cxn ang="0">
                    <a:pos x="151" y="12"/>
                  </a:cxn>
                  <a:cxn ang="0">
                    <a:pos x="154" y="17"/>
                  </a:cxn>
                  <a:cxn ang="0">
                    <a:pos x="151" y="23"/>
                  </a:cxn>
                  <a:cxn ang="0">
                    <a:pos x="146" y="27"/>
                  </a:cxn>
                  <a:cxn ang="0">
                    <a:pos x="139" y="29"/>
                  </a:cxn>
                  <a:cxn ang="0">
                    <a:pos x="124" y="27"/>
                  </a:cxn>
                  <a:cxn ang="0">
                    <a:pos x="106" y="25"/>
                  </a:cxn>
                  <a:cxn ang="0">
                    <a:pos x="94" y="25"/>
                  </a:cxn>
                  <a:cxn ang="0">
                    <a:pos x="79" y="25"/>
                  </a:cxn>
                  <a:cxn ang="0">
                    <a:pos x="67" y="27"/>
                  </a:cxn>
                  <a:cxn ang="0">
                    <a:pos x="52" y="29"/>
                  </a:cxn>
                  <a:cxn ang="0">
                    <a:pos x="37" y="31"/>
                  </a:cxn>
                  <a:cxn ang="0">
                    <a:pos x="22" y="32"/>
                  </a:cxn>
                  <a:cxn ang="0">
                    <a:pos x="12" y="31"/>
                  </a:cxn>
                  <a:cxn ang="0">
                    <a:pos x="5" y="25"/>
                  </a:cxn>
                  <a:cxn ang="0">
                    <a:pos x="0" y="17"/>
                  </a:cxn>
                  <a:cxn ang="0">
                    <a:pos x="0" y="8"/>
                  </a:cxn>
                  <a:cxn ang="0">
                    <a:pos x="20" y="4"/>
                  </a:cxn>
                  <a:cxn ang="0">
                    <a:pos x="40" y="2"/>
                  </a:cxn>
                  <a:cxn ang="0">
                    <a:pos x="59" y="0"/>
                  </a:cxn>
                  <a:cxn ang="0">
                    <a:pos x="79" y="0"/>
                  </a:cxn>
                  <a:cxn ang="0">
                    <a:pos x="97" y="0"/>
                  </a:cxn>
                  <a:cxn ang="0">
                    <a:pos x="116" y="2"/>
                  </a:cxn>
                  <a:cxn ang="0">
                    <a:pos x="134" y="6"/>
                  </a:cxn>
                  <a:cxn ang="0">
                    <a:pos x="151" y="12"/>
                  </a:cxn>
                </a:cxnLst>
                <a:rect l="0" t="0" r="r" b="b"/>
                <a:pathLst>
                  <a:path w="154" h="32">
                    <a:moveTo>
                      <a:pt x="151" y="12"/>
                    </a:moveTo>
                    <a:lnTo>
                      <a:pt x="154" y="17"/>
                    </a:lnTo>
                    <a:lnTo>
                      <a:pt x="151" y="23"/>
                    </a:lnTo>
                    <a:lnTo>
                      <a:pt x="146" y="27"/>
                    </a:lnTo>
                    <a:lnTo>
                      <a:pt x="139" y="29"/>
                    </a:lnTo>
                    <a:lnTo>
                      <a:pt x="124" y="27"/>
                    </a:lnTo>
                    <a:lnTo>
                      <a:pt x="106" y="25"/>
                    </a:lnTo>
                    <a:lnTo>
                      <a:pt x="94" y="25"/>
                    </a:lnTo>
                    <a:lnTo>
                      <a:pt x="79" y="25"/>
                    </a:lnTo>
                    <a:lnTo>
                      <a:pt x="67" y="27"/>
                    </a:lnTo>
                    <a:lnTo>
                      <a:pt x="52" y="29"/>
                    </a:lnTo>
                    <a:lnTo>
                      <a:pt x="37" y="31"/>
                    </a:lnTo>
                    <a:lnTo>
                      <a:pt x="22" y="32"/>
                    </a:lnTo>
                    <a:lnTo>
                      <a:pt x="12" y="31"/>
                    </a:lnTo>
                    <a:lnTo>
                      <a:pt x="5" y="25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20" y="4"/>
                    </a:lnTo>
                    <a:lnTo>
                      <a:pt x="40" y="2"/>
                    </a:lnTo>
                    <a:lnTo>
                      <a:pt x="59" y="0"/>
                    </a:lnTo>
                    <a:lnTo>
                      <a:pt x="79" y="0"/>
                    </a:lnTo>
                    <a:lnTo>
                      <a:pt x="97" y="0"/>
                    </a:lnTo>
                    <a:lnTo>
                      <a:pt x="116" y="2"/>
                    </a:lnTo>
                    <a:lnTo>
                      <a:pt x="134" y="6"/>
                    </a:lnTo>
                    <a:lnTo>
                      <a:pt x="151" y="1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58" name="Freeform 30"/>
              <p:cNvSpPr>
                <a:spLocks/>
              </p:cNvSpPr>
              <p:nvPr/>
            </p:nvSpPr>
            <p:spPr bwMode="auto">
              <a:xfrm>
                <a:off x="1331" y="798"/>
                <a:ext cx="1929" cy="728"/>
              </a:xfrm>
              <a:custGeom>
                <a:avLst/>
                <a:gdLst/>
                <a:ahLst/>
                <a:cxnLst>
                  <a:cxn ang="0">
                    <a:pos x="1793" y="81"/>
                  </a:cxn>
                  <a:cxn ang="0">
                    <a:pos x="1637" y="136"/>
                  </a:cxn>
                  <a:cxn ang="0">
                    <a:pos x="1481" y="193"/>
                  </a:cxn>
                  <a:cxn ang="0">
                    <a:pos x="1325" y="250"/>
                  </a:cxn>
                  <a:cxn ang="0">
                    <a:pos x="1172" y="308"/>
                  </a:cxn>
                  <a:cxn ang="0">
                    <a:pos x="1018" y="367"/>
                  </a:cxn>
                  <a:cxn ang="0">
                    <a:pos x="865" y="430"/>
                  </a:cxn>
                  <a:cxn ang="0">
                    <a:pos x="713" y="494"/>
                  </a:cxn>
                  <a:cxn ang="0">
                    <a:pos x="629" y="530"/>
                  </a:cxn>
                  <a:cxn ang="0">
                    <a:pos x="607" y="537"/>
                  </a:cxn>
                  <a:cxn ang="0">
                    <a:pos x="590" y="549"/>
                  </a:cxn>
                  <a:cxn ang="0">
                    <a:pos x="567" y="556"/>
                  </a:cxn>
                  <a:cxn ang="0">
                    <a:pos x="528" y="573"/>
                  </a:cxn>
                  <a:cxn ang="0">
                    <a:pos x="463" y="600"/>
                  </a:cxn>
                  <a:cxn ang="0">
                    <a:pos x="399" y="624"/>
                  </a:cxn>
                  <a:cxn ang="0">
                    <a:pos x="337" y="649"/>
                  </a:cxn>
                  <a:cxn ang="0">
                    <a:pos x="268" y="670"/>
                  </a:cxn>
                  <a:cxn ang="0">
                    <a:pos x="196" y="696"/>
                  </a:cxn>
                  <a:cxn ang="0">
                    <a:pos x="122" y="721"/>
                  </a:cxn>
                  <a:cxn ang="0">
                    <a:pos x="42" y="728"/>
                  </a:cxn>
                  <a:cxn ang="0">
                    <a:pos x="42" y="706"/>
                  </a:cxn>
                  <a:cxn ang="0">
                    <a:pos x="129" y="672"/>
                  </a:cxn>
                  <a:cxn ang="0">
                    <a:pos x="221" y="640"/>
                  </a:cxn>
                  <a:cxn ang="0">
                    <a:pos x="312" y="607"/>
                  </a:cxn>
                  <a:cxn ang="0">
                    <a:pos x="396" y="592"/>
                  </a:cxn>
                  <a:cxn ang="0">
                    <a:pos x="471" y="579"/>
                  </a:cxn>
                  <a:cxn ang="0">
                    <a:pos x="540" y="551"/>
                  </a:cxn>
                  <a:cxn ang="0">
                    <a:pos x="600" y="509"/>
                  </a:cxn>
                  <a:cxn ang="0">
                    <a:pos x="644" y="479"/>
                  </a:cxn>
                  <a:cxn ang="0">
                    <a:pos x="681" y="464"/>
                  </a:cxn>
                  <a:cxn ang="0">
                    <a:pos x="716" y="447"/>
                  </a:cxn>
                  <a:cxn ang="0">
                    <a:pos x="753" y="430"/>
                  </a:cxn>
                  <a:cxn ang="0">
                    <a:pos x="827" y="397"/>
                  </a:cxn>
                  <a:cxn ang="0">
                    <a:pos x="941" y="350"/>
                  </a:cxn>
                  <a:cxn ang="0">
                    <a:pos x="1055" y="307"/>
                  </a:cxn>
                  <a:cxn ang="0">
                    <a:pos x="1172" y="261"/>
                  </a:cxn>
                  <a:cxn ang="0">
                    <a:pos x="1288" y="220"/>
                  </a:cxn>
                  <a:cxn ang="0">
                    <a:pos x="1404" y="178"/>
                  </a:cxn>
                  <a:cxn ang="0">
                    <a:pos x="1523" y="138"/>
                  </a:cxn>
                  <a:cxn ang="0">
                    <a:pos x="1642" y="98"/>
                  </a:cxn>
                  <a:cxn ang="0">
                    <a:pos x="1711" y="72"/>
                  </a:cxn>
                  <a:cxn ang="0">
                    <a:pos x="1734" y="61"/>
                  </a:cxn>
                  <a:cxn ang="0">
                    <a:pos x="1761" y="55"/>
                  </a:cxn>
                  <a:cxn ang="0">
                    <a:pos x="1788" y="51"/>
                  </a:cxn>
                  <a:cxn ang="0">
                    <a:pos x="1929" y="0"/>
                  </a:cxn>
                  <a:cxn ang="0">
                    <a:pos x="1912" y="28"/>
                  </a:cxn>
                  <a:cxn ang="0">
                    <a:pos x="1870" y="53"/>
                  </a:cxn>
                </a:cxnLst>
                <a:rect l="0" t="0" r="r" b="b"/>
                <a:pathLst>
                  <a:path w="1929" h="728">
                    <a:moveTo>
                      <a:pt x="1870" y="53"/>
                    </a:moveTo>
                    <a:lnTo>
                      <a:pt x="1793" y="81"/>
                    </a:lnTo>
                    <a:lnTo>
                      <a:pt x="1714" y="110"/>
                    </a:lnTo>
                    <a:lnTo>
                      <a:pt x="1637" y="136"/>
                    </a:lnTo>
                    <a:lnTo>
                      <a:pt x="1558" y="165"/>
                    </a:lnTo>
                    <a:lnTo>
                      <a:pt x="1481" y="193"/>
                    </a:lnTo>
                    <a:lnTo>
                      <a:pt x="1404" y="221"/>
                    </a:lnTo>
                    <a:lnTo>
                      <a:pt x="1325" y="250"/>
                    </a:lnTo>
                    <a:lnTo>
                      <a:pt x="1248" y="278"/>
                    </a:lnTo>
                    <a:lnTo>
                      <a:pt x="1172" y="308"/>
                    </a:lnTo>
                    <a:lnTo>
                      <a:pt x="1095" y="337"/>
                    </a:lnTo>
                    <a:lnTo>
                      <a:pt x="1018" y="367"/>
                    </a:lnTo>
                    <a:lnTo>
                      <a:pt x="941" y="397"/>
                    </a:lnTo>
                    <a:lnTo>
                      <a:pt x="865" y="430"/>
                    </a:lnTo>
                    <a:lnTo>
                      <a:pt x="788" y="462"/>
                    </a:lnTo>
                    <a:lnTo>
                      <a:pt x="713" y="494"/>
                    </a:lnTo>
                    <a:lnTo>
                      <a:pt x="639" y="526"/>
                    </a:lnTo>
                    <a:lnTo>
                      <a:pt x="629" y="530"/>
                    </a:lnTo>
                    <a:lnTo>
                      <a:pt x="617" y="534"/>
                    </a:lnTo>
                    <a:lnTo>
                      <a:pt x="607" y="537"/>
                    </a:lnTo>
                    <a:lnTo>
                      <a:pt x="600" y="543"/>
                    </a:lnTo>
                    <a:lnTo>
                      <a:pt x="590" y="549"/>
                    </a:lnTo>
                    <a:lnTo>
                      <a:pt x="580" y="553"/>
                    </a:lnTo>
                    <a:lnTo>
                      <a:pt x="567" y="556"/>
                    </a:lnTo>
                    <a:lnTo>
                      <a:pt x="557" y="560"/>
                    </a:lnTo>
                    <a:lnTo>
                      <a:pt x="528" y="573"/>
                    </a:lnTo>
                    <a:lnTo>
                      <a:pt x="496" y="587"/>
                    </a:lnTo>
                    <a:lnTo>
                      <a:pt x="463" y="600"/>
                    </a:lnTo>
                    <a:lnTo>
                      <a:pt x="431" y="613"/>
                    </a:lnTo>
                    <a:lnTo>
                      <a:pt x="399" y="624"/>
                    </a:lnTo>
                    <a:lnTo>
                      <a:pt x="367" y="636"/>
                    </a:lnTo>
                    <a:lnTo>
                      <a:pt x="337" y="649"/>
                    </a:lnTo>
                    <a:lnTo>
                      <a:pt x="305" y="660"/>
                    </a:lnTo>
                    <a:lnTo>
                      <a:pt x="268" y="670"/>
                    </a:lnTo>
                    <a:lnTo>
                      <a:pt x="233" y="683"/>
                    </a:lnTo>
                    <a:lnTo>
                      <a:pt x="196" y="696"/>
                    </a:lnTo>
                    <a:lnTo>
                      <a:pt x="159" y="710"/>
                    </a:lnTo>
                    <a:lnTo>
                      <a:pt x="122" y="721"/>
                    </a:lnTo>
                    <a:lnTo>
                      <a:pt x="82" y="727"/>
                    </a:lnTo>
                    <a:lnTo>
                      <a:pt x="42" y="728"/>
                    </a:lnTo>
                    <a:lnTo>
                      <a:pt x="0" y="725"/>
                    </a:lnTo>
                    <a:lnTo>
                      <a:pt x="42" y="706"/>
                    </a:lnTo>
                    <a:lnTo>
                      <a:pt x="87" y="689"/>
                    </a:lnTo>
                    <a:lnTo>
                      <a:pt x="129" y="672"/>
                    </a:lnTo>
                    <a:lnTo>
                      <a:pt x="176" y="657"/>
                    </a:lnTo>
                    <a:lnTo>
                      <a:pt x="221" y="640"/>
                    </a:lnTo>
                    <a:lnTo>
                      <a:pt x="265" y="624"/>
                    </a:lnTo>
                    <a:lnTo>
                      <a:pt x="312" y="607"/>
                    </a:lnTo>
                    <a:lnTo>
                      <a:pt x="357" y="590"/>
                    </a:lnTo>
                    <a:lnTo>
                      <a:pt x="396" y="592"/>
                    </a:lnTo>
                    <a:lnTo>
                      <a:pt x="434" y="588"/>
                    </a:lnTo>
                    <a:lnTo>
                      <a:pt x="471" y="579"/>
                    </a:lnTo>
                    <a:lnTo>
                      <a:pt x="505" y="568"/>
                    </a:lnTo>
                    <a:lnTo>
                      <a:pt x="540" y="551"/>
                    </a:lnTo>
                    <a:lnTo>
                      <a:pt x="570" y="532"/>
                    </a:lnTo>
                    <a:lnTo>
                      <a:pt x="600" y="509"/>
                    </a:lnTo>
                    <a:lnTo>
                      <a:pt x="624" y="484"/>
                    </a:lnTo>
                    <a:lnTo>
                      <a:pt x="644" y="479"/>
                    </a:lnTo>
                    <a:lnTo>
                      <a:pt x="664" y="471"/>
                    </a:lnTo>
                    <a:lnTo>
                      <a:pt x="681" y="464"/>
                    </a:lnTo>
                    <a:lnTo>
                      <a:pt x="699" y="456"/>
                    </a:lnTo>
                    <a:lnTo>
                      <a:pt x="716" y="447"/>
                    </a:lnTo>
                    <a:lnTo>
                      <a:pt x="733" y="439"/>
                    </a:lnTo>
                    <a:lnTo>
                      <a:pt x="753" y="430"/>
                    </a:lnTo>
                    <a:lnTo>
                      <a:pt x="770" y="422"/>
                    </a:lnTo>
                    <a:lnTo>
                      <a:pt x="827" y="397"/>
                    </a:lnTo>
                    <a:lnTo>
                      <a:pt x="884" y="375"/>
                    </a:lnTo>
                    <a:lnTo>
                      <a:pt x="941" y="350"/>
                    </a:lnTo>
                    <a:lnTo>
                      <a:pt x="998" y="327"/>
                    </a:lnTo>
                    <a:lnTo>
                      <a:pt x="1055" y="307"/>
                    </a:lnTo>
                    <a:lnTo>
                      <a:pt x="1115" y="284"/>
                    </a:lnTo>
                    <a:lnTo>
                      <a:pt x="1172" y="261"/>
                    </a:lnTo>
                    <a:lnTo>
                      <a:pt x="1229" y="240"/>
                    </a:lnTo>
                    <a:lnTo>
                      <a:pt x="1288" y="220"/>
                    </a:lnTo>
                    <a:lnTo>
                      <a:pt x="1347" y="199"/>
                    </a:lnTo>
                    <a:lnTo>
                      <a:pt x="1404" y="178"/>
                    </a:lnTo>
                    <a:lnTo>
                      <a:pt x="1464" y="159"/>
                    </a:lnTo>
                    <a:lnTo>
                      <a:pt x="1523" y="138"/>
                    </a:lnTo>
                    <a:lnTo>
                      <a:pt x="1583" y="119"/>
                    </a:lnTo>
                    <a:lnTo>
                      <a:pt x="1642" y="98"/>
                    </a:lnTo>
                    <a:lnTo>
                      <a:pt x="1702" y="80"/>
                    </a:lnTo>
                    <a:lnTo>
                      <a:pt x="1711" y="72"/>
                    </a:lnTo>
                    <a:lnTo>
                      <a:pt x="1721" y="66"/>
                    </a:lnTo>
                    <a:lnTo>
                      <a:pt x="1734" y="61"/>
                    </a:lnTo>
                    <a:lnTo>
                      <a:pt x="1746" y="57"/>
                    </a:lnTo>
                    <a:lnTo>
                      <a:pt x="1761" y="55"/>
                    </a:lnTo>
                    <a:lnTo>
                      <a:pt x="1776" y="53"/>
                    </a:lnTo>
                    <a:lnTo>
                      <a:pt x="1788" y="51"/>
                    </a:lnTo>
                    <a:lnTo>
                      <a:pt x="1803" y="49"/>
                    </a:lnTo>
                    <a:lnTo>
                      <a:pt x="1929" y="0"/>
                    </a:lnTo>
                    <a:lnTo>
                      <a:pt x="1924" y="15"/>
                    </a:lnTo>
                    <a:lnTo>
                      <a:pt x="1912" y="28"/>
                    </a:lnTo>
                    <a:lnTo>
                      <a:pt x="1892" y="42"/>
                    </a:lnTo>
                    <a:lnTo>
                      <a:pt x="1870" y="5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59" name="Freeform 31"/>
              <p:cNvSpPr>
                <a:spLocks/>
              </p:cNvSpPr>
              <p:nvPr/>
            </p:nvSpPr>
            <p:spPr bwMode="auto">
              <a:xfrm>
                <a:off x="4939" y="802"/>
                <a:ext cx="129" cy="21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114" y="7"/>
                  </a:cxn>
                  <a:cxn ang="0">
                    <a:pos x="99" y="9"/>
                  </a:cxn>
                  <a:cxn ang="0">
                    <a:pos x="85" y="11"/>
                  </a:cxn>
                  <a:cxn ang="0">
                    <a:pos x="67" y="11"/>
                  </a:cxn>
                  <a:cxn ang="0">
                    <a:pos x="50" y="13"/>
                  </a:cxn>
                  <a:cxn ang="0">
                    <a:pos x="35" y="15"/>
                  </a:cxn>
                  <a:cxn ang="0">
                    <a:pos x="18" y="17"/>
                  </a:cxn>
                  <a:cxn ang="0">
                    <a:pos x="0" y="21"/>
                  </a:cxn>
                  <a:cxn ang="0">
                    <a:pos x="0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21">
                    <a:moveTo>
                      <a:pt x="129" y="4"/>
                    </a:moveTo>
                    <a:lnTo>
                      <a:pt x="114" y="7"/>
                    </a:lnTo>
                    <a:lnTo>
                      <a:pt x="99" y="9"/>
                    </a:lnTo>
                    <a:lnTo>
                      <a:pt x="85" y="11"/>
                    </a:lnTo>
                    <a:lnTo>
                      <a:pt x="67" y="11"/>
                    </a:lnTo>
                    <a:lnTo>
                      <a:pt x="50" y="13"/>
                    </a:lnTo>
                    <a:lnTo>
                      <a:pt x="35" y="15"/>
                    </a:lnTo>
                    <a:lnTo>
                      <a:pt x="18" y="17"/>
                    </a:lnTo>
                    <a:lnTo>
                      <a:pt x="0" y="21"/>
                    </a:lnTo>
                    <a:lnTo>
                      <a:pt x="0" y="0"/>
                    </a:lnTo>
                    <a:lnTo>
                      <a:pt x="12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60" name="Freeform 32"/>
              <p:cNvSpPr>
                <a:spLocks/>
              </p:cNvSpPr>
              <p:nvPr/>
            </p:nvSpPr>
            <p:spPr bwMode="auto">
              <a:xfrm>
                <a:off x="3798" y="861"/>
                <a:ext cx="245" cy="34"/>
              </a:xfrm>
              <a:custGeom>
                <a:avLst/>
                <a:gdLst/>
                <a:ahLst/>
                <a:cxnLst>
                  <a:cxn ang="0">
                    <a:pos x="213" y="7"/>
                  </a:cxn>
                  <a:cxn ang="0">
                    <a:pos x="218" y="3"/>
                  </a:cxn>
                  <a:cxn ang="0">
                    <a:pos x="223" y="1"/>
                  </a:cxn>
                  <a:cxn ang="0">
                    <a:pos x="228" y="0"/>
                  </a:cxn>
                  <a:cxn ang="0">
                    <a:pos x="235" y="0"/>
                  </a:cxn>
                  <a:cxn ang="0">
                    <a:pos x="237" y="3"/>
                  </a:cxn>
                  <a:cxn ang="0">
                    <a:pos x="242" y="7"/>
                  </a:cxn>
                  <a:cxn ang="0">
                    <a:pos x="245" y="11"/>
                  </a:cxn>
                  <a:cxn ang="0">
                    <a:pos x="245" y="17"/>
                  </a:cxn>
                  <a:cxn ang="0">
                    <a:pos x="213" y="26"/>
                  </a:cxn>
                  <a:cxn ang="0">
                    <a:pos x="190" y="26"/>
                  </a:cxn>
                  <a:cxn ang="0">
                    <a:pos x="163" y="26"/>
                  </a:cxn>
                  <a:cxn ang="0">
                    <a:pos x="138" y="26"/>
                  </a:cxn>
                  <a:cxn ang="0">
                    <a:pos x="111" y="28"/>
                  </a:cxn>
                  <a:cxn ang="0">
                    <a:pos x="84" y="30"/>
                  </a:cxn>
                  <a:cxn ang="0">
                    <a:pos x="57" y="30"/>
                  </a:cxn>
                  <a:cxn ang="0">
                    <a:pos x="32" y="32"/>
                  </a:cxn>
                  <a:cxn ang="0">
                    <a:pos x="7" y="34"/>
                  </a:cxn>
                  <a:cxn ang="0">
                    <a:pos x="2" y="26"/>
                  </a:cxn>
                  <a:cxn ang="0">
                    <a:pos x="0" y="17"/>
                  </a:cxn>
                  <a:cxn ang="0">
                    <a:pos x="2" y="7"/>
                  </a:cxn>
                  <a:cxn ang="0">
                    <a:pos x="10" y="0"/>
                  </a:cxn>
                  <a:cxn ang="0">
                    <a:pos x="213" y="7"/>
                  </a:cxn>
                </a:cxnLst>
                <a:rect l="0" t="0" r="r" b="b"/>
                <a:pathLst>
                  <a:path w="245" h="34">
                    <a:moveTo>
                      <a:pt x="213" y="7"/>
                    </a:moveTo>
                    <a:lnTo>
                      <a:pt x="218" y="3"/>
                    </a:lnTo>
                    <a:lnTo>
                      <a:pt x="223" y="1"/>
                    </a:lnTo>
                    <a:lnTo>
                      <a:pt x="228" y="0"/>
                    </a:lnTo>
                    <a:lnTo>
                      <a:pt x="235" y="0"/>
                    </a:lnTo>
                    <a:lnTo>
                      <a:pt x="237" y="3"/>
                    </a:lnTo>
                    <a:lnTo>
                      <a:pt x="242" y="7"/>
                    </a:lnTo>
                    <a:lnTo>
                      <a:pt x="245" y="11"/>
                    </a:lnTo>
                    <a:lnTo>
                      <a:pt x="245" y="17"/>
                    </a:lnTo>
                    <a:lnTo>
                      <a:pt x="213" y="26"/>
                    </a:lnTo>
                    <a:lnTo>
                      <a:pt x="190" y="26"/>
                    </a:lnTo>
                    <a:lnTo>
                      <a:pt x="163" y="26"/>
                    </a:lnTo>
                    <a:lnTo>
                      <a:pt x="138" y="26"/>
                    </a:lnTo>
                    <a:lnTo>
                      <a:pt x="111" y="28"/>
                    </a:lnTo>
                    <a:lnTo>
                      <a:pt x="84" y="30"/>
                    </a:lnTo>
                    <a:lnTo>
                      <a:pt x="57" y="30"/>
                    </a:lnTo>
                    <a:lnTo>
                      <a:pt x="32" y="32"/>
                    </a:lnTo>
                    <a:lnTo>
                      <a:pt x="7" y="34"/>
                    </a:lnTo>
                    <a:lnTo>
                      <a:pt x="2" y="26"/>
                    </a:lnTo>
                    <a:lnTo>
                      <a:pt x="0" y="17"/>
                    </a:lnTo>
                    <a:lnTo>
                      <a:pt x="2" y="7"/>
                    </a:lnTo>
                    <a:lnTo>
                      <a:pt x="10" y="0"/>
                    </a:lnTo>
                    <a:lnTo>
                      <a:pt x="213" y="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61" name="Freeform 33"/>
              <p:cNvSpPr>
                <a:spLocks/>
              </p:cNvSpPr>
              <p:nvPr/>
            </p:nvSpPr>
            <p:spPr bwMode="auto">
              <a:xfrm>
                <a:off x="3359" y="870"/>
                <a:ext cx="288" cy="108"/>
              </a:xfrm>
              <a:custGeom>
                <a:avLst/>
                <a:gdLst/>
                <a:ahLst/>
                <a:cxnLst>
                  <a:cxn ang="0">
                    <a:pos x="288" y="34"/>
                  </a:cxn>
                  <a:cxn ang="0">
                    <a:pos x="263" y="45"/>
                  </a:cxn>
                  <a:cxn ang="0">
                    <a:pos x="236" y="57"/>
                  </a:cxn>
                  <a:cxn ang="0">
                    <a:pos x="211" y="70"/>
                  </a:cxn>
                  <a:cxn ang="0">
                    <a:pos x="184" y="81"/>
                  </a:cxn>
                  <a:cxn ang="0">
                    <a:pos x="156" y="91"/>
                  </a:cxn>
                  <a:cxn ang="0">
                    <a:pos x="127" y="96"/>
                  </a:cxn>
                  <a:cxn ang="0">
                    <a:pos x="97" y="98"/>
                  </a:cxn>
                  <a:cxn ang="0">
                    <a:pos x="65" y="93"/>
                  </a:cxn>
                  <a:cxn ang="0">
                    <a:pos x="47" y="96"/>
                  </a:cxn>
                  <a:cxn ang="0">
                    <a:pos x="33" y="100"/>
                  </a:cxn>
                  <a:cxn ang="0">
                    <a:pos x="15" y="104"/>
                  </a:cxn>
                  <a:cxn ang="0">
                    <a:pos x="0" y="108"/>
                  </a:cxn>
                  <a:cxn ang="0">
                    <a:pos x="33" y="96"/>
                  </a:cxn>
                  <a:cxn ang="0">
                    <a:pos x="62" y="83"/>
                  </a:cxn>
                  <a:cxn ang="0">
                    <a:pos x="95" y="70"/>
                  </a:cxn>
                  <a:cxn ang="0">
                    <a:pos x="124" y="57"/>
                  </a:cxn>
                  <a:cxn ang="0">
                    <a:pos x="156" y="43"/>
                  </a:cxn>
                  <a:cxn ang="0">
                    <a:pos x="186" y="28"/>
                  </a:cxn>
                  <a:cxn ang="0">
                    <a:pos x="218" y="15"/>
                  </a:cxn>
                  <a:cxn ang="0">
                    <a:pos x="248" y="0"/>
                  </a:cxn>
                  <a:cxn ang="0">
                    <a:pos x="258" y="6"/>
                  </a:cxn>
                  <a:cxn ang="0">
                    <a:pos x="268" y="13"/>
                  </a:cxn>
                  <a:cxn ang="0">
                    <a:pos x="278" y="25"/>
                  </a:cxn>
                  <a:cxn ang="0">
                    <a:pos x="288" y="34"/>
                  </a:cxn>
                </a:cxnLst>
                <a:rect l="0" t="0" r="r" b="b"/>
                <a:pathLst>
                  <a:path w="288" h="108">
                    <a:moveTo>
                      <a:pt x="288" y="34"/>
                    </a:moveTo>
                    <a:lnTo>
                      <a:pt x="263" y="45"/>
                    </a:lnTo>
                    <a:lnTo>
                      <a:pt x="236" y="57"/>
                    </a:lnTo>
                    <a:lnTo>
                      <a:pt x="211" y="70"/>
                    </a:lnTo>
                    <a:lnTo>
                      <a:pt x="184" y="81"/>
                    </a:lnTo>
                    <a:lnTo>
                      <a:pt x="156" y="91"/>
                    </a:lnTo>
                    <a:lnTo>
                      <a:pt x="127" y="96"/>
                    </a:lnTo>
                    <a:lnTo>
                      <a:pt x="97" y="98"/>
                    </a:lnTo>
                    <a:lnTo>
                      <a:pt x="65" y="93"/>
                    </a:lnTo>
                    <a:lnTo>
                      <a:pt x="47" y="96"/>
                    </a:lnTo>
                    <a:lnTo>
                      <a:pt x="33" y="100"/>
                    </a:lnTo>
                    <a:lnTo>
                      <a:pt x="15" y="104"/>
                    </a:lnTo>
                    <a:lnTo>
                      <a:pt x="0" y="108"/>
                    </a:lnTo>
                    <a:lnTo>
                      <a:pt x="33" y="96"/>
                    </a:lnTo>
                    <a:lnTo>
                      <a:pt x="62" y="83"/>
                    </a:lnTo>
                    <a:lnTo>
                      <a:pt x="95" y="70"/>
                    </a:lnTo>
                    <a:lnTo>
                      <a:pt x="124" y="57"/>
                    </a:lnTo>
                    <a:lnTo>
                      <a:pt x="156" y="43"/>
                    </a:lnTo>
                    <a:lnTo>
                      <a:pt x="186" y="28"/>
                    </a:lnTo>
                    <a:lnTo>
                      <a:pt x="218" y="15"/>
                    </a:lnTo>
                    <a:lnTo>
                      <a:pt x="248" y="0"/>
                    </a:lnTo>
                    <a:lnTo>
                      <a:pt x="258" y="6"/>
                    </a:lnTo>
                    <a:lnTo>
                      <a:pt x="268" y="13"/>
                    </a:lnTo>
                    <a:lnTo>
                      <a:pt x="278" y="25"/>
                    </a:lnTo>
                    <a:lnTo>
                      <a:pt x="288" y="3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62" name="Freeform 34"/>
              <p:cNvSpPr>
                <a:spLocks/>
              </p:cNvSpPr>
              <p:nvPr/>
            </p:nvSpPr>
            <p:spPr bwMode="auto">
              <a:xfrm>
                <a:off x="4863" y="870"/>
                <a:ext cx="215" cy="21"/>
              </a:xfrm>
              <a:custGeom>
                <a:avLst/>
                <a:gdLst/>
                <a:ahLst/>
                <a:cxnLst>
                  <a:cxn ang="0">
                    <a:pos x="215" y="8"/>
                  </a:cxn>
                  <a:cxn ang="0">
                    <a:pos x="203" y="11"/>
                  </a:cxn>
                  <a:cxn ang="0">
                    <a:pos x="188" y="15"/>
                  </a:cxn>
                  <a:cxn ang="0">
                    <a:pos x="173" y="17"/>
                  </a:cxn>
                  <a:cxn ang="0">
                    <a:pos x="158" y="17"/>
                  </a:cxn>
                  <a:cxn ang="0">
                    <a:pos x="143" y="17"/>
                  </a:cxn>
                  <a:cxn ang="0">
                    <a:pos x="128" y="17"/>
                  </a:cxn>
                  <a:cxn ang="0">
                    <a:pos x="113" y="17"/>
                  </a:cxn>
                  <a:cxn ang="0">
                    <a:pos x="99" y="17"/>
                  </a:cxn>
                  <a:cxn ang="0">
                    <a:pos x="89" y="19"/>
                  </a:cxn>
                  <a:cxn ang="0">
                    <a:pos x="76" y="21"/>
                  </a:cxn>
                  <a:cxn ang="0">
                    <a:pos x="64" y="21"/>
                  </a:cxn>
                  <a:cxn ang="0">
                    <a:pos x="49" y="21"/>
                  </a:cxn>
                  <a:cxn ang="0">
                    <a:pos x="34" y="21"/>
                  </a:cxn>
                  <a:cxn ang="0">
                    <a:pos x="22" y="21"/>
                  </a:cxn>
                  <a:cxn ang="0">
                    <a:pos x="9" y="19"/>
                  </a:cxn>
                  <a:cxn ang="0">
                    <a:pos x="0" y="17"/>
                  </a:cxn>
                  <a:cxn ang="0">
                    <a:pos x="0" y="8"/>
                  </a:cxn>
                  <a:cxn ang="0">
                    <a:pos x="5" y="6"/>
                  </a:cxn>
                  <a:cxn ang="0">
                    <a:pos x="12" y="4"/>
                  </a:cxn>
                  <a:cxn ang="0">
                    <a:pos x="22" y="0"/>
                  </a:cxn>
                  <a:cxn ang="0">
                    <a:pos x="215" y="8"/>
                  </a:cxn>
                </a:cxnLst>
                <a:rect l="0" t="0" r="r" b="b"/>
                <a:pathLst>
                  <a:path w="215" h="21">
                    <a:moveTo>
                      <a:pt x="215" y="8"/>
                    </a:moveTo>
                    <a:lnTo>
                      <a:pt x="203" y="11"/>
                    </a:lnTo>
                    <a:lnTo>
                      <a:pt x="188" y="15"/>
                    </a:lnTo>
                    <a:lnTo>
                      <a:pt x="173" y="17"/>
                    </a:lnTo>
                    <a:lnTo>
                      <a:pt x="158" y="17"/>
                    </a:lnTo>
                    <a:lnTo>
                      <a:pt x="143" y="17"/>
                    </a:lnTo>
                    <a:lnTo>
                      <a:pt x="128" y="17"/>
                    </a:lnTo>
                    <a:lnTo>
                      <a:pt x="113" y="17"/>
                    </a:lnTo>
                    <a:lnTo>
                      <a:pt x="99" y="17"/>
                    </a:lnTo>
                    <a:lnTo>
                      <a:pt x="89" y="19"/>
                    </a:lnTo>
                    <a:lnTo>
                      <a:pt x="76" y="21"/>
                    </a:lnTo>
                    <a:lnTo>
                      <a:pt x="64" y="21"/>
                    </a:lnTo>
                    <a:lnTo>
                      <a:pt x="49" y="21"/>
                    </a:lnTo>
                    <a:lnTo>
                      <a:pt x="34" y="21"/>
                    </a:lnTo>
                    <a:lnTo>
                      <a:pt x="22" y="21"/>
                    </a:lnTo>
                    <a:lnTo>
                      <a:pt x="9" y="19"/>
                    </a:lnTo>
                    <a:lnTo>
                      <a:pt x="0" y="17"/>
                    </a:lnTo>
                    <a:lnTo>
                      <a:pt x="0" y="8"/>
                    </a:lnTo>
                    <a:lnTo>
                      <a:pt x="5" y="6"/>
                    </a:lnTo>
                    <a:lnTo>
                      <a:pt x="12" y="4"/>
                    </a:lnTo>
                    <a:lnTo>
                      <a:pt x="22" y="0"/>
                    </a:lnTo>
                    <a:lnTo>
                      <a:pt x="215" y="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63" name="Freeform 35"/>
              <p:cNvSpPr>
                <a:spLocks/>
              </p:cNvSpPr>
              <p:nvPr/>
            </p:nvSpPr>
            <p:spPr bwMode="auto">
              <a:xfrm>
                <a:off x="1542" y="885"/>
                <a:ext cx="1637" cy="643"/>
              </a:xfrm>
              <a:custGeom>
                <a:avLst/>
                <a:gdLst/>
                <a:ahLst/>
                <a:cxnLst>
                  <a:cxn ang="0">
                    <a:pos x="1629" y="27"/>
                  </a:cxn>
                  <a:cxn ang="0">
                    <a:pos x="1587" y="63"/>
                  </a:cxn>
                  <a:cxn ang="0">
                    <a:pos x="1528" y="83"/>
                  </a:cxn>
                  <a:cxn ang="0">
                    <a:pos x="1463" y="98"/>
                  </a:cxn>
                  <a:cxn ang="0">
                    <a:pos x="1362" y="140"/>
                  </a:cxn>
                  <a:cxn ang="0">
                    <a:pos x="1213" y="199"/>
                  </a:cxn>
                  <a:cxn ang="0">
                    <a:pos x="1065" y="257"/>
                  </a:cxn>
                  <a:cxn ang="0">
                    <a:pos x="916" y="316"/>
                  </a:cxn>
                  <a:cxn ang="0">
                    <a:pos x="765" y="375"/>
                  </a:cxn>
                  <a:cxn ang="0">
                    <a:pos x="616" y="433"/>
                  </a:cxn>
                  <a:cxn ang="0">
                    <a:pos x="465" y="490"/>
                  </a:cxn>
                  <a:cxn ang="0">
                    <a:pos x="314" y="547"/>
                  </a:cxn>
                  <a:cxn ang="0">
                    <a:pos x="77" y="643"/>
                  </a:cxn>
                  <a:cxn ang="0">
                    <a:pos x="59" y="638"/>
                  </a:cxn>
                  <a:cxn ang="0">
                    <a:pos x="39" y="638"/>
                  </a:cxn>
                  <a:cxn ang="0">
                    <a:pos x="20" y="641"/>
                  </a:cxn>
                  <a:cxn ang="0">
                    <a:pos x="0" y="638"/>
                  </a:cxn>
                  <a:cxn ang="0">
                    <a:pos x="79" y="611"/>
                  </a:cxn>
                  <a:cxn ang="0">
                    <a:pos x="156" y="577"/>
                  </a:cxn>
                  <a:cxn ang="0">
                    <a:pos x="233" y="545"/>
                  </a:cxn>
                  <a:cxn ang="0">
                    <a:pos x="314" y="520"/>
                  </a:cxn>
                  <a:cxn ang="0">
                    <a:pos x="356" y="500"/>
                  </a:cxn>
                  <a:cxn ang="0">
                    <a:pos x="398" y="484"/>
                  </a:cxn>
                  <a:cxn ang="0">
                    <a:pos x="443" y="467"/>
                  </a:cxn>
                  <a:cxn ang="0">
                    <a:pos x="483" y="443"/>
                  </a:cxn>
                  <a:cxn ang="0">
                    <a:pos x="510" y="431"/>
                  </a:cxn>
                  <a:cxn ang="0">
                    <a:pos x="542" y="426"/>
                  </a:cxn>
                  <a:cxn ang="0">
                    <a:pos x="574" y="418"/>
                  </a:cxn>
                  <a:cxn ang="0">
                    <a:pos x="597" y="401"/>
                  </a:cxn>
                  <a:cxn ang="0">
                    <a:pos x="651" y="378"/>
                  </a:cxn>
                  <a:cxn ang="0">
                    <a:pos x="706" y="354"/>
                  </a:cxn>
                  <a:cxn ang="0">
                    <a:pos x="758" y="331"/>
                  </a:cxn>
                  <a:cxn ang="0">
                    <a:pos x="812" y="307"/>
                  </a:cxn>
                  <a:cxn ang="0">
                    <a:pos x="866" y="284"/>
                  </a:cxn>
                  <a:cxn ang="0">
                    <a:pos x="921" y="261"/>
                  </a:cxn>
                  <a:cxn ang="0">
                    <a:pos x="978" y="240"/>
                  </a:cxn>
                  <a:cxn ang="0">
                    <a:pos x="1032" y="220"/>
                  </a:cxn>
                  <a:cxn ang="0">
                    <a:pos x="1062" y="218"/>
                  </a:cxn>
                  <a:cxn ang="0">
                    <a:pos x="1092" y="204"/>
                  </a:cxn>
                  <a:cxn ang="0">
                    <a:pos x="1159" y="178"/>
                  </a:cxn>
                  <a:cxn ang="0">
                    <a:pos x="1226" y="150"/>
                  </a:cxn>
                  <a:cxn ang="0">
                    <a:pos x="1292" y="123"/>
                  </a:cxn>
                  <a:cxn ang="0">
                    <a:pos x="1359" y="97"/>
                  </a:cxn>
                  <a:cxn ang="0">
                    <a:pos x="1429" y="70"/>
                  </a:cxn>
                  <a:cxn ang="0">
                    <a:pos x="1495" y="44"/>
                  </a:cxn>
                  <a:cxn ang="0">
                    <a:pos x="1565" y="21"/>
                  </a:cxn>
                  <a:cxn ang="0">
                    <a:pos x="1637" y="0"/>
                  </a:cxn>
                </a:cxnLst>
                <a:rect l="0" t="0" r="r" b="b"/>
                <a:pathLst>
                  <a:path w="1637" h="643">
                    <a:moveTo>
                      <a:pt x="1637" y="0"/>
                    </a:moveTo>
                    <a:lnTo>
                      <a:pt x="1629" y="27"/>
                    </a:lnTo>
                    <a:lnTo>
                      <a:pt x="1612" y="47"/>
                    </a:lnTo>
                    <a:lnTo>
                      <a:pt x="1587" y="63"/>
                    </a:lnTo>
                    <a:lnTo>
                      <a:pt x="1560" y="74"/>
                    </a:lnTo>
                    <a:lnTo>
                      <a:pt x="1528" y="83"/>
                    </a:lnTo>
                    <a:lnTo>
                      <a:pt x="1495" y="91"/>
                    </a:lnTo>
                    <a:lnTo>
                      <a:pt x="1463" y="98"/>
                    </a:lnTo>
                    <a:lnTo>
                      <a:pt x="1436" y="110"/>
                    </a:lnTo>
                    <a:lnTo>
                      <a:pt x="1362" y="140"/>
                    </a:lnTo>
                    <a:lnTo>
                      <a:pt x="1287" y="168"/>
                    </a:lnTo>
                    <a:lnTo>
                      <a:pt x="1213" y="199"/>
                    </a:lnTo>
                    <a:lnTo>
                      <a:pt x="1139" y="227"/>
                    </a:lnTo>
                    <a:lnTo>
                      <a:pt x="1065" y="257"/>
                    </a:lnTo>
                    <a:lnTo>
                      <a:pt x="990" y="288"/>
                    </a:lnTo>
                    <a:lnTo>
                      <a:pt x="916" y="316"/>
                    </a:lnTo>
                    <a:lnTo>
                      <a:pt x="842" y="346"/>
                    </a:lnTo>
                    <a:lnTo>
                      <a:pt x="765" y="375"/>
                    </a:lnTo>
                    <a:lnTo>
                      <a:pt x="691" y="405"/>
                    </a:lnTo>
                    <a:lnTo>
                      <a:pt x="616" y="433"/>
                    </a:lnTo>
                    <a:lnTo>
                      <a:pt x="540" y="462"/>
                    </a:lnTo>
                    <a:lnTo>
                      <a:pt x="465" y="490"/>
                    </a:lnTo>
                    <a:lnTo>
                      <a:pt x="389" y="518"/>
                    </a:lnTo>
                    <a:lnTo>
                      <a:pt x="314" y="547"/>
                    </a:lnTo>
                    <a:lnTo>
                      <a:pt x="237" y="575"/>
                    </a:lnTo>
                    <a:lnTo>
                      <a:pt x="77" y="643"/>
                    </a:lnTo>
                    <a:lnTo>
                      <a:pt x="67" y="640"/>
                    </a:lnTo>
                    <a:lnTo>
                      <a:pt x="59" y="638"/>
                    </a:lnTo>
                    <a:lnTo>
                      <a:pt x="49" y="638"/>
                    </a:lnTo>
                    <a:lnTo>
                      <a:pt x="39" y="638"/>
                    </a:lnTo>
                    <a:lnTo>
                      <a:pt x="29" y="640"/>
                    </a:lnTo>
                    <a:lnTo>
                      <a:pt x="20" y="641"/>
                    </a:lnTo>
                    <a:lnTo>
                      <a:pt x="10" y="640"/>
                    </a:lnTo>
                    <a:lnTo>
                      <a:pt x="0" y="638"/>
                    </a:lnTo>
                    <a:lnTo>
                      <a:pt x="39" y="626"/>
                    </a:lnTo>
                    <a:lnTo>
                      <a:pt x="79" y="611"/>
                    </a:lnTo>
                    <a:lnTo>
                      <a:pt x="116" y="594"/>
                    </a:lnTo>
                    <a:lnTo>
                      <a:pt x="156" y="577"/>
                    </a:lnTo>
                    <a:lnTo>
                      <a:pt x="193" y="560"/>
                    </a:lnTo>
                    <a:lnTo>
                      <a:pt x="233" y="545"/>
                    </a:lnTo>
                    <a:lnTo>
                      <a:pt x="272" y="532"/>
                    </a:lnTo>
                    <a:lnTo>
                      <a:pt x="314" y="520"/>
                    </a:lnTo>
                    <a:lnTo>
                      <a:pt x="334" y="509"/>
                    </a:lnTo>
                    <a:lnTo>
                      <a:pt x="356" y="500"/>
                    </a:lnTo>
                    <a:lnTo>
                      <a:pt x="376" y="492"/>
                    </a:lnTo>
                    <a:lnTo>
                      <a:pt x="398" y="484"/>
                    </a:lnTo>
                    <a:lnTo>
                      <a:pt x="421" y="475"/>
                    </a:lnTo>
                    <a:lnTo>
                      <a:pt x="443" y="467"/>
                    </a:lnTo>
                    <a:lnTo>
                      <a:pt x="463" y="456"/>
                    </a:lnTo>
                    <a:lnTo>
                      <a:pt x="483" y="443"/>
                    </a:lnTo>
                    <a:lnTo>
                      <a:pt x="495" y="435"/>
                    </a:lnTo>
                    <a:lnTo>
                      <a:pt x="510" y="431"/>
                    </a:lnTo>
                    <a:lnTo>
                      <a:pt x="525" y="428"/>
                    </a:lnTo>
                    <a:lnTo>
                      <a:pt x="542" y="426"/>
                    </a:lnTo>
                    <a:lnTo>
                      <a:pt x="559" y="422"/>
                    </a:lnTo>
                    <a:lnTo>
                      <a:pt x="574" y="418"/>
                    </a:lnTo>
                    <a:lnTo>
                      <a:pt x="587" y="413"/>
                    </a:lnTo>
                    <a:lnTo>
                      <a:pt x="597" y="401"/>
                    </a:lnTo>
                    <a:lnTo>
                      <a:pt x="624" y="390"/>
                    </a:lnTo>
                    <a:lnTo>
                      <a:pt x="651" y="378"/>
                    </a:lnTo>
                    <a:lnTo>
                      <a:pt x="678" y="367"/>
                    </a:lnTo>
                    <a:lnTo>
                      <a:pt x="706" y="354"/>
                    </a:lnTo>
                    <a:lnTo>
                      <a:pt x="730" y="343"/>
                    </a:lnTo>
                    <a:lnTo>
                      <a:pt x="758" y="331"/>
                    </a:lnTo>
                    <a:lnTo>
                      <a:pt x="785" y="320"/>
                    </a:lnTo>
                    <a:lnTo>
                      <a:pt x="812" y="307"/>
                    </a:lnTo>
                    <a:lnTo>
                      <a:pt x="839" y="295"/>
                    </a:lnTo>
                    <a:lnTo>
                      <a:pt x="866" y="284"/>
                    </a:lnTo>
                    <a:lnTo>
                      <a:pt x="894" y="273"/>
                    </a:lnTo>
                    <a:lnTo>
                      <a:pt x="921" y="261"/>
                    </a:lnTo>
                    <a:lnTo>
                      <a:pt x="948" y="252"/>
                    </a:lnTo>
                    <a:lnTo>
                      <a:pt x="978" y="240"/>
                    </a:lnTo>
                    <a:lnTo>
                      <a:pt x="1005" y="229"/>
                    </a:lnTo>
                    <a:lnTo>
                      <a:pt x="1032" y="220"/>
                    </a:lnTo>
                    <a:lnTo>
                      <a:pt x="1047" y="223"/>
                    </a:lnTo>
                    <a:lnTo>
                      <a:pt x="1062" y="218"/>
                    </a:lnTo>
                    <a:lnTo>
                      <a:pt x="1077" y="208"/>
                    </a:lnTo>
                    <a:lnTo>
                      <a:pt x="1092" y="204"/>
                    </a:lnTo>
                    <a:lnTo>
                      <a:pt x="1124" y="191"/>
                    </a:lnTo>
                    <a:lnTo>
                      <a:pt x="1159" y="178"/>
                    </a:lnTo>
                    <a:lnTo>
                      <a:pt x="1191" y="165"/>
                    </a:lnTo>
                    <a:lnTo>
                      <a:pt x="1226" y="150"/>
                    </a:lnTo>
                    <a:lnTo>
                      <a:pt x="1258" y="136"/>
                    </a:lnTo>
                    <a:lnTo>
                      <a:pt x="1292" y="123"/>
                    </a:lnTo>
                    <a:lnTo>
                      <a:pt x="1327" y="110"/>
                    </a:lnTo>
                    <a:lnTo>
                      <a:pt x="1359" y="97"/>
                    </a:lnTo>
                    <a:lnTo>
                      <a:pt x="1394" y="83"/>
                    </a:lnTo>
                    <a:lnTo>
                      <a:pt x="1429" y="70"/>
                    </a:lnTo>
                    <a:lnTo>
                      <a:pt x="1461" y="57"/>
                    </a:lnTo>
                    <a:lnTo>
                      <a:pt x="1495" y="44"/>
                    </a:lnTo>
                    <a:lnTo>
                      <a:pt x="1530" y="32"/>
                    </a:lnTo>
                    <a:lnTo>
                      <a:pt x="1565" y="21"/>
                    </a:lnTo>
                    <a:lnTo>
                      <a:pt x="1602" y="10"/>
                    </a:lnTo>
                    <a:lnTo>
                      <a:pt x="163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64" name="Freeform 36"/>
              <p:cNvSpPr>
                <a:spLocks/>
              </p:cNvSpPr>
              <p:nvPr/>
            </p:nvSpPr>
            <p:spPr bwMode="auto">
              <a:xfrm>
                <a:off x="3431" y="932"/>
                <a:ext cx="1072" cy="426"/>
              </a:xfrm>
              <a:custGeom>
                <a:avLst/>
                <a:gdLst/>
                <a:ahLst/>
                <a:cxnLst>
                  <a:cxn ang="0">
                    <a:pos x="1048" y="25"/>
                  </a:cxn>
                  <a:cxn ang="0">
                    <a:pos x="993" y="44"/>
                  </a:cxn>
                  <a:cxn ang="0">
                    <a:pos x="936" y="63"/>
                  </a:cxn>
                  <a:cxn ang="0">
                    <a:pos x="884" y="84"/>
                  </a:cxn>
                  <a:cxn ang="0">
                    <a:pos x="840" y="106"/>
                  </a:cxn>
                  <a:cxn ang="0">
                    <a:pos x="795" y="123"/>
                  </a:cxn>
                  <a:cxn ang="0">
                    <a:pos x="751" y="142"/>
                  </a:cxn>
                  <a:cxn ang="0">
                    <a:pos x="706" y="156"/>
                  </a:cxn>
                  <a:cxn ang="0">
                    <a:pos x="661" y="174"/>
                  </a:cxn>
                  <a:cxn ang="0">
                    <a:pos x="617" y="199"/>
                  </a:cxn>
                  <a:cxn ang="0">
                    <a:pos x="565" y="218"/>
                  </a:cxn>
                  <a:cxn ang="0">
                    <a:pos x="513" y="231"/>
                  </a:cxn>
                  <a:cxn ang="0">
                    <a:pos x="458" y="248"/>
                  </a:cxn>
                  <a:cxn ang="0">
                    <a:pos x="404" y="271"/>
                  </a:cxn>
                  <a:cxn ang="0">
                    <a:pos x="349" y="294"/>
                  </a:cxn>
                  <a:cxn ang="0">
                    <a:pos x="295" y="318"/>
                  </a:cxn>
                  <a:cxn ang="0">
                    <a:pos x="235" y="341"/>
                  </a:cxn>
                  <a:cxn ang="0">
                    <a:pos x="171" y="362"/>
                  </a:cxn>
                  <a:cxn ang="0">
                    <a:pos x="114" y="386"/>
                  </a:cxn>
                  <a:cxn ang="0">
                    <a:pos x="52" y="413"/>
                  </a:cxn>
                  <a:cxn ang="0">
                    <a:pos x="0" y="422"/>
                  </a:cxn>
                  <a:cxn ang="0">
                    <a:pos x="70" y="384"/>
                  </a:cxn>
                  <a:cxn ang="0">
                    <a:pos x="179" y="343"/>
                  </a:cxn>
                  <a:cxn ang="0">
                    <a:pos x="290" y="299"/>
                  </a:cxn>
                  <a:cxn ang="0">
                    <a:pos x="399" y="256"/>
                  </a:cxn>
                  <a:cxn ang="0">
                    <a:pos x="510" y="212"/>
                  </a:cxn>
                  <a:cxn ang="0">
                    <a:pos x="619" y="167"/>
                  </a:cxn>
                  <a:cxn ang="0">
                    <a:pos x="731" y="123"/>
                  </a:cxn>
                  <a:cxn ang="0">
                    <a:pos x="842" y="80"/>
                  </a:cxn>
                  <a:cxn ang="0">
                    <a:pos x="919" y="51"/>
                  </a:cxn>
                  <a:cxn ang="0">
                    <a:pos x="961" y="36"/>
                  </a:cxn>
                  <a:cxn ang="0">
                    <a:pos x="1006" y="21"/>
                  </a:cxn>
                  <a:cxn ang="0">
                    <a:pos x="1050" y="6"/>
                  </a:cxn>
                  <a:cxn ang="0">
                    <a:pos x="1072" y="12"/>
                  </a:cxn>
                </a:cxnLst>
                <a:rect l="0" t="0" r="r" b="b"/>
                <a:pathLst>
                  <a:path w="1072" h="426">
                    <a:moveTo>
                      <a:pt x="1072" y="12"/>
                    </a:moveTo>
                    <a:lnTo>
                      <a:pt x="1048" y="25"/>
                    </a:lnTo>
                    <a:lnTo>
                      <a:pt x="1020" y="34"/>
                    </a:lnTo>
                    <a:lnTo>
                      <a:pt x="993" y="44"/>
                    </a:lnTo>
                    <a:lnTo>
                      <a:pt x="964" y="53"/>
                    </a:lnTo>
                    <a:lnTo>
                      <a:pt x="936" y="63"/>
                    </a:lnTo>
                    <a:lnTo>
                      <a:pt x="909" y="72"/>
                    </a:lnTo>
                    <a:lnTo>
                      <a:pt x="884" y="84"/>
                    </a:lnTo>
                    <a:lnTo>
                      <a:pt x="862" y="99"/>
                    </a:lnTo>
                    <a:lnTo>
                      <a:pt x="840" y="106"/>
                    </a:lnTo>
                    <a:lnTo>
                      <a:pt x="817" y="114"/>
                    </a:lnTo>
                    <a:lnTo>
                      <a:pt x="795" y="123"/>
                    </a:lnTo>
                    <a:lnTo>
                      <a:pt x="773" y="133"/>
                    </a:lnTo>
                    <a:lnTo>
                      <a:pt x="751" y="142"/>
                    </a:lnTo>
                    <a:lnTo>
                      <a:pt x="728" y="150"/>
                    </a:lnTo>
                    <a:lnTo>
                      <a:pt x="706" y="156"/>
                    </a:lnTo>
                    <a:lnTo>
                      <a:pt x="681" y="157"/>
                    </a:lnTo>
                    <a:lnTo>
                      <a:pt x="661" y="174"/>
                    </a:lnTo>
                    <a:lnTo>
                      <a:pt x="639" y="188"/>
                    </a:lnTo>
                    <a:lnTo>
                      <a:pt x="617" y="199"/>
                    </a:lnTo>
                    <a:lnTo>
                      <a:pt x="592" y="209"/>
                    </a:lnTo>
                    <a:lnTo>
                      <a:pt x="565" y="218"/>
                    </a:lnTo>
                    <a:lnTo>
                      <a:pt x="540" y="226"/>
                    </a:lnTo>
                    <a:lnTo>
                      <a:pt x="513" y="231"/>
                    </a:lnTo>
                    <a:lnTo>
                      <a:pt x="486" y="237"/>
                    </a:lnTo>
                    <a:lnTo>
                      <a:pt x="458" y="248"/>
                    </a:lnTo>
                    <a:lnTo>
                      <a:pt x="431" y="260"/>
                    </a:lnTo>
                    <a:lnTo>
                      <a:pt x="404" y="271"/>
                    </a:lnTo>
                    <a:lnTo>
                      <a:pt x="377" y="282"/>
                    </a:lnTo>
                    <a:lnTo>
                      <a:pt x="349" y="294"/>
                    </a:lnTo>
                    <a:lnTo>
                      <a:pt x="320" y="305"/>
                    </a:lnTo>
                    <a:lnTo>
                      <a:pt x="295" y="318"/>
                    </a:lnTo>
                    <a:lnTo>
                      <a:pt x="268" y="333"/>
                    </a:lnTo>
                    <a:lnTo>
                      <a:pt x="235" y="341"/>
                    </a:lnTo>
                    <a:lnTo>
                      <a:pt x="203" y="350"/>
                    </a:lnTo>
                    <a:lnTo>
                      <a:pt x="171" y="362"/>
                    </a:lnTo>
                    <a:lnTo>
                      <a:pt x="141" y="373"/>
                    </a:lnTo>
                    <a:lnTo>
                      <a:pt x="114" y="386"/>
                    </a:lnTo>
                    <a:lnTo>
                      <a:pt x="84" y="400"/>
                    </a:lnTo>
                    <a:lnTo>
                      <a:pt x="52" y="413"/>
                    </a:lnTo>
                    <a:lnTo>
                      <a:pt x="23" y="426"/>
                    </a:lnTo>
                    <a:lnTo>
                      <a:pt x="0" y="422"/>
                    </a:lnTo>
                    <a:lnTo>
                      <a:pt x="15" y="405"/>
                    </a:lnTo>
                    <a:lnTo>
                      <a:pt x="70" y="384"/>
                    </a:lnTo>
                    <a:lnTo>
                      <a:pt x="124" y="364"/>
                    </a:lnTo>
                    <a:lnTo>
                      <a:pt x="179" y="343"/>
                    </a:lnTo>
                    <a:lnTo>
                      <a:pt x="235" y="320"/>
                    </a:lnTo>
                    <a:lnTo>
                      <a:pt x="290" y="299"/>
                    </a:lnTo>
                    <a:lnTo>
                      <a:pt x="344" y="277"/>
                    </a:lnTo>
                    <a:lnTo>
                      <a:pt x="399" y="256"/>
                    </a:lnTo>
                    <a:lnTo>
                      <a:pt x="456" y="233"/>
                    </a:lnTo>
                    <a:lnTo>
                      <a:pt x="510" y="212"/>
                    </a:lnTo>
                    <a:lnTo>
                      <a:pt x="565" y="190"/>
                    </a:lnTo>
                    <a:lnTo>
                      <a:pt x="619" y="167"/>
                    </a:lnTo>
                    <a:lnTo>
                      <a:pt x="676" y="146"/>
                    </a:lnTo>
                    <a:lnTo>
                      <a:pt x="731" y="123"/>
                    </a:lnTo>
                    <a:lnTo>
                      <a:pt x="785" y="103"/>
                    </a:lnTo>
                    <a:lnTo>
                      <a:pt x="842" y="80"/>
                    </a:lnTo>
                    <a:lnTo>
                      <a:pt x="897" y="59"/>
                    </a:lnTo>
                    <a:lnTo>
                      <a:pt x="919" y="51"/>
                    </a:lnTo>
                    <a:lnTo>
                      <a:pt x="941" y="44"/>
                    </a:lnTo>
                    <a:lnTo>
                      <a:pt x="961" y="36"/>
                    </a:lnTo>
                    <a:lnTo>
                      <a:pt x="983" y="29"/>
                    </a:lnTo>
                    <a:lnTo>
                      <a:pt x="1006" y="21"/>
                    </a:lnTo>
                    <a:lnTo>
                      <a:pt x="1028" y="14"/>
                    </a:lnTo>
                    <a:lnTo>
                      <a:pt x="1050" y="6"/>
                    </a:lnTo>
                    <a:lnTo>
                      <a:pt x="1072" y="0"/>
                    </a:lnTo>
                    <a:lnTo>
                      <a:pt x="1072" y="1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65" name="Freeform 37"/>
              <p:cNvSpPr>
                <a:spLocks/>
              </p:cNvSpPr>
              <p:nvPr/>
            </p:nvSpPr>
            <p:spPr bwMode="auto">
              <a:xfrm>
                <a:off x="4786" y="934"/>
                <a:ext cx="245" cy="27"/>
              </a:xfrm>
              <a:custGeom>
                <a:avLst/>
                <a:gdLst/>
                <a:ahLst/>
                <a:cxnLst>
                  <a:cxn ang="0">
                    <a:pos x="245" y="12"/>
                  </a:cxn>
                  <a:cxn ang="0">
                    <a:pos x="245" y="21"/>
                  </a:cxn>
                  <a:cxn ang="0">
                    <a:pos x="218" y="19"/>
                  </a:cxn>
                  <a:cxn ang="0">
                    <a:pos x="188" y="21"/>
                  </a:cxn>
                  <a:cxn ang="0">
                    <a:pos x="158" y="23"/>
                  </a:cxn>
                  <a:cxn ang="0">
                    <a:pos x="126" y="25"/>
                  </a:cxn>
                  <a:cxn ang="0">
                    <a:pos x="94" y="25"/>
                  </a:cxn>
                  <a:cxn ang="0">
                    <a:pos x="62" y="27"/>
                  </a:cxn>
                  <a:cxn ang="0">
                    <a:pos x="30" y="25"/>
                  </a:cxn>
                  <a:cxn ang="0">
                    <a:pos x="0" y="19"/>
                  </a:cxn>
                  <a:cxn ang="0">
                    <a:pos x="10" y="2"/>
                  </a:cxn>
                  <a:cxn ang="0">
                    <a:pos x="39" y="2"/>
                  </a:cxn>
                  <a:cxn ang="0">
                    <a:pos x="69" y="2"/>
                  </a:cxn>
                  <a:cxn ang="0">
                    <a:pos x="99" y="0"/>
                  </a:cxn>
                  <a:cxn ang="0">
                    <a:pos x="131" y="0"/>
                  </a:cxn>
                  <a:cxn ang="0">
                    <a:pos x="161" y="0"/>
                  </a:cxn>
                  <a:cxn ang="0">
                    <a:pos x="188" y="2"/>
                  </a:cxn>
                  <a:cxn ang="0">
                    <a:pos x="218" y="6"/>
                  </a:cxn>
                  <a:cxn ang="0">
                    <a:pos x="245" y="12"/>
                  </a:cxn>
                </a:cxnLst>
                <a:rect l="0" t="0" r="r" b="b"/>
                <a:pathLst>
                  <a:path w="245" h="27">
                    <a:moveTo>
                      <a:pt x="245" y="12"/>
                    </a:moveTo>
                    <a:lnTo>
                      <a:pt x="245" y="21"/>
                    </a:lnTo>
                    <a:lnTo>
                      <a:pt x="218" y="19"/>
                    </a:lnTo>
                    <a:lnTo>
                      <a:pt x="188" y="21"/>
                    </a:lnTo>
                    <a:lnTo>
                      <a:pt x="158" y="23"/>
                    </a:lnTo>
                    <a:lnTo>
                      <a:pt x="126" y="25"/>
                    </a:lnTo>
                    <a:lnTo>
                      <a:pt x="94" y="25"/>
                    </a:lnTo>
                    <a:lnTo>
                      <a:pt x="62" y="27"/>
                    </a:lnTo>
                    <a:lnTo>
                      <a:pt x="30" y="25"/>
                    </a:lnTo>
                    <a:lnTo>
                      <a:pt x="0" y="19"/>
                    </a:lnTo>
                    <a:lnTo>
                      <a:pt x="10" y="2"/>
                    </a:lnTo>
                    <a:lnTo>
                      <a:pt x="39" y="2"/>
                    </a:lnTo>
                    <a:lnTo>
                      <a:pt x="69" y="2"/>
                    </a:lnTo>
                    <a:lnTo>
                      <a:pt x="99" y="0"/>
                    </a:lnTo>
                    <a:lnTo>
                      <a:pt x="131" y="0"/>
                    </a:lnTo>
                    <a:lnTo>
                      <a:pt x="161" y="0"/>
                    </a:lnTo>
                    <a:lnTo>
                      <a:pt x="188" y="2"/>
                    </a:lnTo>
                    <a:lnTo>
                      <a:pt x="218" y="6"/>
                    </a:lnTo>
                    <a:lnTo>
                      <a:pt x="245" y="1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67" name="Freeform 39"/>
              <p:cNvSpPr>
                <a:spLocks/>
              </p:cNvSpPr>
              <p:nvPr/>
            </p:nvSpPr>
            <p:spPr bwMode="auto">
              <a:xfrm>
                <a:off x="3602" y="995"/>
                <a:ext cx="327" cy="132"/>
              </a:xfrm>
              <a:custGeom>
                <a:avLst/>
                <a:gdLst/>
                <a:ahLst/>
                <a:cxnLst>
                  <a:cxn ang="0">
                    <a:pos x="327" y="0"/>
                  </a:cxn>
                  <a:cxn ang="0">
                    <a:pos x="307" y="7"/>
                  </a:cxn>
                  <a:cxn ang="0">
                    <a:pos x="290" y="17"/>
                  </a:cxn>
                  <a:cxn ang="0">
                    <a:pos x="272" y="26"/>
                  </a:cxn>
                  <a:cxn ang="0">
                    <a:pos x="258" y="36"/>
                  </a:cxn>
                  <a:cxn ang="0">
                    <a:pos x="240" y="45"/>
                  </a:cxn>
                  <a:cxn ang="0">
                    <a:pos x="223" y="53"/>
                  </a:cxn>
                  <a:cxn ang="0">
                    <a:pos x="203" y="57"/>
                  </a:cxn>
                  <a:cxn ang="0">
                    <a:pos x="181" y="60"/>
                  </a:cxn>
                  <a:cxn ang="0">
                    <a:pos x="159" y="72"/>
                  </a:cxn>
                  <a:cxn ang="0">
                    <a:pos x="136" y="81"/>
                  </a:cxn>
                  <a:cxn ang="0">
                    <a:pos x="114" y="93"/>
                  </a:cxn>
                  <a:cxn ang="0">
                    <a:pos x="92" y="102"/>
                  </a:cxn>
                  <a:cxn ang="0">
                    <a:pos x="69" y="110"/>
                  </a:cxn>
                  <a:cxn ang="0">
                    <a:pos x="47" y="119"/>
                  </a:cxn>
                  <a:cxn ang="0">
                    <a:pos x="25" y="127"/>
                  </a:cxn>
                  <a:cxn ang="0">
                    <a:pos x="0" y="132"/>
                  </a:cxn>
                  <a:cxn ang="0">
                    <a:pos x="12" y="110"/>
                  </a:cxn>
                  <a:cxn ang="0">
                    <a:pos x="282" y="0"/>
                  </a:cxn>
                  <a:cxn ang="0">
                    <a:pos x="327" y="0"/>
                  </a:cxn>
                </a:cxnLst>
                <a:rect l="0" t="0" r="r" b="b"/>
                <a:pathLst>
                  <a:path w="327" h="132">
                    <a:moveTo>
                      <a:pt x="327" y="0"/>
                    </a:moveTo>
                    <a:lnTo>
                      <a:pt x="307" y="7"/>
                    </a:lnTo>
                    <a:lnTo>
                      <a:pt x="290" y="17"/>
                    </a:lnTo>
                    <a:lnTo>
                      <a:pt x="272" y="26"/>
                    </a:lnTo>
                    <a:lnTo>
                      <a:pt x="258" y="36"/>
                    </a:lnTo>
                    <a:lnTo>
                      <a:pt x="240" y="45"/>
                    </a:lnTo>
                    <a:lnTo>
                      <a:pt x="223" y="53"/>
                    </a:lnTo>
                    <a:lnTo>
                      <a:pt x="203" y="57"/>
                    </a:lnTo>
                    <a:lnTo>
                      <a:pt x="181" y="60"/>
                    </a:lnTo>
                    <a:lnTo>
                      <a:pt x="159" y="72"/>
                    </a:lnTo>
                    <a:lnTo>
                      <a:pt x="136" y="81"/>
                    </a:lnTo>
                    <a:lnTo>
                      <a:pt x="114" y="93"/>
                    </a:lnTo>
                    <a:lnTo>
                      <a:pt x="92" y="102"/>
                    </a:lnTo>
                    <a:lnTo>
                      <a:pt x="69" y="110"/>
                    </a:lnTo>
                    <a:lnTo>
                      <a:pt x="47" y="119"/>
                    </a:lnTo>
                    <a:lnTo>
                      <a:pt x="25" y="127"/>
                    </a:lnTo>
                    <a:lnTo>
                      <a:pt x="0" y="132"/>
                    </a:lnTo>
                    <a:lnTo>
                      <a:pt x="12" y="110"/>
                    </a:lnTo>
                    <a:lnTo>
                      <a:pt x="282" y="0"/>
                    </a:lnTo>
                    <a:lnTo>
                      <a:pt x="32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68" name="Freeform 40"/>
              <p:cNvSpPr>
                <a:spLocks/>
              </p:cNvSpPr>
              <p:nvPr/>
            </p:nvSpPr>
            <p:spPr bwMode="auto">
              <a:xfrm>
                <a:off x="2037" y="1004"/>
                <a:ext cx="1493" cy="553"/>
              </a:xfrm>
              <a:custGeom>
                <a:avLst/>
                <a:gdLst/>
                <a:ahLst/>
                <a:cxnLst>
                  <a:cxn ang="0">
                    <a:pos x="1454" y="38"/>
                  </a:cxn>
                  <a:cxn ang="0">
                    <a:pos x="1374" y="67"/>
                  </a:cxn>
                  <a:cxn ang="0">
                    <a:pos x="1298" y="99"/>
                  </a:cxn>
                  <a:cxn ang="0">
                    <a:pos x="1221" y="131"/>
                  </a:cxn>
                  <a:cxn ang="0">
                    <a:pos x="1144" y="165"/>
                  </a:cxn>
                  <a:cxn ang="0">
                    <a:pos x="1067" y="197"/>
                  </a:cxn>
                  <a:cxn ang="0">
                    <a:pos x="991" y="229"/>
                  </a:cxn>
                  <a:cxn ang="0">
                    <a:pos x="911" y="259"/>
                  </a:cxn>
                  <a:cxn ang="0">
                    <a:pos x="854" y="273"/>
                  </a:cxn>
                  <a:cxn ang="0">
                    <a:pos x="827" y="280"/>
                  </a:cxn>
                  <a:cxn ang="0">
                    <a:pos x="802" y="292"/>
                  </a:cxn>
                  <a:cxn ang="0">
                    <a:pos x="778" y="303"/>
                  </a:cxn>
                  <a:cxn ang="0">
                    <a:pos x="750" y="316"/>
                  </a:cxn>
                  <a:cxn ang="0">
                    <a:pos x="718" y="333"/>
                  </a:cxn>
                  <a:cxn ang="0">
                    <a:pos x="684" y="350"/>
                  </a:cxn>
                  <a:cxn ang="0">
                    <a:pos x="646" y="365"/>
                  </a:cxn>
                  <a:cxn ang="0">
                    <a:pos x="597" y="381"/>
                  </a:cxn>
                  <a:cxn ang="0">
                    <a:pos x="535" y="401"/>
                  </a:cxn>
                  <a:cxn ang="0">
                    <a:pos x="475" y="422"/>
                  </a:cxn>
                  <a:cxn ang="0">
                    <a:pos x="416" y="447"/>
                  </a:cxn>
                  <a:cxn ang="0">
                    <a:pos x="357" y="469"/>
                  </a:cxn>
                  <a:cxn ang="0">
                    <a:pos x="297" y="494"/>
                  </a:cxn>
                  <a:cxn ang="0">
                    <a:pos x="238" y="517"/>
                  </a:cxn>
                  <a:cxn ang="0">
                    <a:pos x="178" y="541"/>
                  </a:cxn>
                  <a:cxn ang="0">
                    <a:pos x="131" y="549"/>
                  </a:cxn>
                  <a:cxn ang="0">
                    <a:pos x="94" y="547"/>
                  </a:cxn>
                  <a:cxn ang="0">
                    <a:pos x="57" y="547"/>
                  </a:cxn>
                  <a:cxn ang="0">
                    <a:pos x="20" y="547"/>
                  </a:cxn>
                  <a:cxn ang="0">
                    <a:pos x="92" y="513"/>
                  </a:cxn>
                  <a:cxn ang="0">
                    <a:pos x="270" y="445"/>
                  </a:cxn>
                  <a:cxn ang="0">
                    <a:pos x="451" y="379"/>
                  </a:cxn>
                  <a:cxn ang="0">
                    <a:pos x="632" y="311"/>
                  </a:cxn>
                  <a:cxn ang="0">
                    <a:pos x="812" y="242"/>
                  </a:cxn>
                  <a:cxn ang="0">
                    <a:pos x="991" y="172"/>
                  </a:cxn>
                  <a:cxn ang="0">
                    <a:pos x="1169" y="104"/>
                  </a:cxn>
                  <a:cxn ang="0">
                    <a:pos x="1350" y="34"/>
                  </a:cxn>
                  <a:cxn ang="0">
                    <a:pos x="1456" y="2"/>
                  </a:cxn>
                  <a:cxn ang="0">
                    <a:pos x="1483" y="14"/>
                  </a:cxn>
                </a:cxnLst>
                <a:rect l="0" t="0" r="r" b="b"/>
                <a:pathLst>
                  <a:path w="1493" h="553">
                    <a:moveTo>
                      <a:pt x="1493" y="25"/>
                    </a:moveTo>
                    <a:lnTo>
                      <a:pt x="1454" y="38"/>
                    </a:lnTo>
                    <a:lnTo>
                      <a:pt x="1414" y="51"/>
                    </a:lnTo>
                    <a:lnTo>
                      <a:pt x="1374" y="67"/>
                    </a:lnTo>
                    <a:lnTo>
                      <a:pt x="1335" y="82"/>
                    </a:lnTo>
                    <a:lnTo>
                      <a:pt x="1298" y="99"/>
                    </a:lnTo>
                    <a:lnTo>
                      <a:pt x="1258" y="114"/>
                    </a:lnTo>
                    <a:lnTo>
                      <a:pt x="1221" y="131"/>
                    </a:lnTo>
                    <a:lnTo>
                      <a:pt x="1181" y="148"/>
                    </a:lnTo>
                    <a:lnTo>
                      <a:pt x="1144" y="165"/>
                    </a:lnTo>
                    <a:lnTo>
                      <a:pt x="1104" y="182"/>
                    </a:lnTo>
                    <a:lnTo>
                      <a:pt x="1067" y="197"/>
                    </a:lnTo>
                    <a:lnTo>
                      <a:pt x="1028" y="214"/>
                    </a:lnTo>
                    <a:lnTo>
                      <a:pt x="991" y="229"/>
                    </a:lnTo>
                    <a:lnTo>
                      <a:pt x="951" y="246"/>
                    </a:lnTo>
                    <a:lnTo>
                      <a:pt x="911" y="259"/>
                    </a:lnTo>
                    <a:lnTo>
                      <a:pt x="872" y="275"/>
                    </a:lnTo>
                    <a:lnTo>
                      <a:pt x="854" y="273"/>
                    </a:lnTo>
                    <a:lnTo>
                      <a:pt x="840" y="277"/>
                    </a:lnTo>
                    <a:lnTo>
                      <a:pt x="827" y="280"/>
                    </a:lnTo>
                    <a:lnTo>
                      <a:pt x="815" y="286"/>
                    </a:lnTo>
                    <a:lnTo>
                      <a:pt x="802" y="292"/>
                    </a:lnTo>
                    <a:lnTo>
                      <a:pt x="790" y="299"/>
                    </a:lnTo>
                    <a:lnTo>
                      <a:pt x="778" y="303"/>
                    </a:lnTo>
                    <a:lnTo>
                      <a:pt x="765" y="307"/>
                    </a:lnTo>
                    <a:lnTo>
                      <a:pt x="750" y="316"/>
                    </a:lnTo>
                    <a:lnTo>
                      <a:pt x="736" y="326"/>
                    </a:lnTo>
                    <a:lnTo>
                      <a:pt x="718" y="333"/>
                    </a:lnTo>
                    <a:lnTo>
                      <a:pt x="701" y="343"/>
                    </a:lnTo>
                    <a:lnTo>
                      <a:pt x="684" y="350"/>
                    </a:lnTo>
                    <a:lnTo>
                      <a:pt x="664" y="358"/>
                    </a:lnTo>
                    <a:lnTo>
                      <a:pt x="646" y="365"/>
                    </a:lnTo>
                    <a:lnTo>
                      <a:pt x="627" y="371"/>
                    </a:lnTo>
                    <a:lnTo>
                      <a:pt x="597" y="381"/>
                    </a:lnTo>
                    <a:lnTo>
                      <a:pt x="565" y="390"/>
                    </a:lnTo>
                    <a:lnTo>
                      <a:pt x="535" y="401"/>
                    </a:lnTo>
                    <a:lnTo>
                      <a:pt x="505" y="411"/>
                    </a:lnTo>
                    <a:lnTo>
                      <a:pt x="475" y="422"/>
                    </a:lnTo>
                    <a:lnTo>
                      <a:pt x="446" y="434"/>
                    </a:lnTo>
                    <a:lnTo>
                      <a:pt x="416" y="447"/>
                    </a:lnTo>
                    <a:lnTo>
                      <a:pt x="386" y="458"/>
                    </a:lnTo>
                    <a:lnTo>
                      <a:pt x="357" y="469"/>
                    </a:lnTo>
                    <a:lnTo>
                      <a:pt x="327" y="481"/>
                    </a:lnTo>
                    <a:lnTo>
                      <a:pt x="297" y="494"/>
                    </a:lnTo>
                    <a:lnTo>
                      <a:pt x="267" y="505"/>
                    </a:lnTo>
                    <a:lnTo>
                      <a:pt x="238" y="517"/>
                    </a:lnTo>
                    <a:lnTo>
                      <a:pt x="208" y="530"/>
                    </a:lnTo>
                    <a:lnTo>
                      <a:pt x="178" y="541"/>
                    </a:lnTo>
                    <a:lnTo>
                      <a:pt x="149" y="553"/>
                    </a:lnTo>
                    <a:lnTo>
                      <a:pt x="131" y="549"/>
                    </a:lnTo>
                    <a:lnTo>
                      <a:pt x="114" y="547"/>
                    </a:lnTo>
                    <a:lnTo>
                      <a:pt x="94" y="547"/>
                    </a:lnTo>
                    <a:lnTo>
                      <a:pt x="77" y="547"/>
                    </a:lnTo>
                    <a:lnTo>
                      <a:pt x="57" y="547"/>
                    </a:lnTo>
                    <a:lnTo>
                      <a:pt x="37" y="547"/>
                    </a:lnTo>
                    <a:lnTo>
                      <a:pt x="20" y="547"/>
                    </a:lnTo>
                    <a:lnTo>
                      <a:pt x="0" y="547"/>
                    </a:lnTo>
                    <a:lnTo>
                      <a:pt x="92" y="513"/>
                    </a:lnTo>
                    <a:lnTo>
                      <a:pt x="181" y="479"/>
                    </a:lnTo>
                    <a:lnTo>
                      <a:pt x="270" y="445"/>
                    </a:lnTo>
                    <a:lnTo>
                      <a:pt x="362" y="413"/>
                    </a:lnTo>
                    <a:lnTo>
                      <a:pt x="451" y="379"/>
                    </a:lnTo>
                    <a:lnTo>
                      <a:pt x="542" y="345"/>
                    </a:lnTo>
                    <a:lnTo>
                      <a:pt x="632" y="311"/>
                    </a:lnTo>
                    <a:lnTo>
                      <a:pt x="721" y="277"/>
                    </a:lnTo>
                    <a:lnTo>
                      <a:pt x="812" y="242"/>
                    </a:lnTo>
                    <a:lnTo>
                      <a:pt x="901" y="207"/>
                    </a:lnTo>
                    <a:lnTo>
                      <a:pt x="991" y="172"/>
                    </a:lnTo>
                    <a:lnTo>
                      <a:pt x="1080" y="138"/>
                    </a:lnTo>
                    <a:lnTo>
                      <a:pt x="1169" y="104"/>
                    </a:lnTo>
                    <a:lnTo>
                      <a:pt x="1260" y="70"/>
                    </a:lnTo>
                    <a:lnTo>
                      <a:pt x="1350" y="34"/>
                    </a:lnTo>
                    <a:lnTo>
                      <a:pt x="1439" y="0"/>
                    </a:lnTo>
                    <a:lnTo>
                      <a:pt x="1456" y="2"/>
                    </a:lnTo>
                    <a:lnTo>
                      <a:pt x="1471" y="6"/>
                    </a:lnTo>
                    <a:lnTo>
                      <a:pt x="1483" y="14"/>
                    </a:lnTo>
                    <a:lnTo>
                      <a:pt x="1493" y="2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69" name="Freeform 41"/>
              <p:cNvSpPr>
                <a:spLocks/>
              </p:cNvSpPr>
              <p:nvPr/>
            </p:nvSpPr>
            <p:spPr bwMode="auto">
              <a:xfrm>
                <a:off x="4751" y="1004"/>
                <a:ext cx="240" cy="25"/>
              </a:xfrm>
              <a:custGeom>
                <a:avLst/>
                <a:gdLst/>
                <a:ahLst/>
                <a:cxnLst>
                  <a:cxn ang="0">
                    <a:pos x="240" y="17"/>
                  </a:cxn>
                  <a:cxn ang="0">
                    <a:pos x="233" y="25"/>
                  </a:cxn>
                  <a:cxn ang="0">
                    <a:pos x="203" y="25"/>
                  </a:cxn>
                  <a:cxn ang="0">
                    <a:pos x="173" y="25"/>
                  </a:cxn>
                  <a:cxn ang="0">
                    <a:pos x="144" y="25"/>
                  </a:cxn>
                  <a:cxn ang="0">
                    <a:pos x="114" y="23"/>
                  </a:cxn>
                  <a:cxn ang="0">
                    <a:pos x="84" y="21"/>
                  </a:cxn>
                  <a:cxn ang="0">
                    <a:pos x="57" y="21"/>
                  </a:cxn>
                  <a:cxn ang="0">
                    <a:pos x="27" y="21"/>
                  </a:cxn>
                  <a:cxn ang="0">
                    <a:pos x="0" y="21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62" y="0"/>
                  </a:cxn>
                  <a:cxn ang="0">
                    <a:pos x="94" y="0"/>
                  </a:cxn>
                  <a:cxn ang="0">
                    <a:pos x="124" y="0"/>
                  </a:cxn>
                  <a:cxn ang="0">
                    <a:pos x="156" y="2"/>
                  </a:cxn>
                  <a:cxn ang="0">
                    <a:pos x="183" y="6"/>
                  </a:cxn>
                  <a:cxn ang="0">
                    <a:pos x="213" y="10"/>
                  </a:cxn>
                  <a:cxn ang="0">
                    <a:pos x="240" y="17"/>
                  </a:cxn>
                </a:cxnLst>
                <a:rect l="0" t="0" r="r" b="b"/>
                <a:pathLst>
                  <a:path w="240" h="25">
                    <a:moveTo>
                      <a:pt x="240" y="17"/>
                    </a:moveTo>
                    <a:lnTo>
                      <a:pt x="233" y="25"/>
                    </a:lnTo>
                    <a:lnTo>
                      <a:pt x="203" y="25"/>
                    </a:lnTo>
                    <a:lnTo>
                      <a:pt x="173" y="25"/>
                    </a:lnTo>
                    <a:lnTo>
                      <a:pt x="144" y="25"/>
                    </a:lnTo>
                    <a:lnTo>
                      <a:pt x="114" y="23"/>
                    </a:lnTo>
                    <a:lnTo>
                      <a:pt x="84" y="21"/>
                    </a:lnTo>
                    <a:lnTo>
                      <a:pt x="57" y="21"/>
                    </a:lnTo>
                    <a:lnTo>
                      <a:pt x="27" y="21"/>
                    </a:lnTo>
                    <a:lnTo>
                      <a:pt x="0" y="21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62" y="0"/>
                    </a:lnTo>
                    <a:lnTo>
                      <a:pt x="94" y="0"/>
                    </a:lnTo>
                    <a:lnTo>
                      <a:pt x="124" y="0"/>
                    </a:lnTo>
                    <a:lnTo>
                      <a:pt x="156" y="2"/>
                    </a:lnTo>
                    <a:lnTo>
                      <a:pt x="183" y="6"/>
                    </a:lnTo>
                    <a:lnTo>
                      <a:pt x="213" y="10"/>
                    </a:lnTo>
                    <a:lnTo>
                      <a:pt x="240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70" name="Freeform 42"/>
              <p:cNvSpPr>
                <a:spLocks/>
              </p:cNvSpPr>
              <p:nvPr/>
            </p:nvSpPr>
            <p:spPr bwMode="auto">
              <a:xfrm flipV="1">
                <a:off x="739" y="1752"/>
                <a:ext cx="2630" cy="1522"/>
              </a:xfrm>
              <a:custGeom>
                <a:avLst/>
                <a:gdLst/>
                <a:ahLst/>
                <a:cxnLst>
                  <a:cxn ang="0">
                    <a:pos x="1874" y="28"/>
                  </a:cxn>
                  <a:cxn ang="0">
                    <a:pos x="1728" y="85"/>
                  </a:cxn>
                  <a:cxn ang="0">
                    <a:pos x="1585" y="142"/>
                  </a:cxn>
                  <a:cxn ang="0">
                    <a:pos x="1441" y="197"/>
                  </a:cxn>
                  <a:cxn ang="0">
                    <a:pos x="1298" y="251"/>
                  </a:cxn>
                  <a:cxn ang="0">
                    <a:pos x="1154" y="304"/>
                  </a:cxn>
                  <a:cxn ang="0">
                    <a:pos x="1010" y="359"/>
                  </a:cxn>
                  <a:cxn ang="0">
                    <a:pos x="864" y="410"/>
                  </a:cxn>
                  <a:cxn ang="0">
                    <a:pos x="775" y="450"/>
                  </a:cxn>
                  <a:cxn ang="0">
                    <a:pos x="733" y="465"/>
                  </a:cxn>
                  <a:cxn ang="0">
                    <a:pos x="686" y="475"/>
                  </a:cxn>
                  <a:cxn ang="0">
                    <a:pos x="641" y="490"/>
                  </a:cxn>
                  <a:cxn ang="0">
                    <a:pos x="612" y="503"/>
                  </a:cxn>
                  <a:cxn ang="0">
                    <a:pos x="592" y="512"/>
                  </a:cxn>
                  <a:cxn ang="0">
                    <a:pos x="547" y="529"/>
                  </a:cxn>
                  <a:cxn ang="0">
                    <a:pos x="475" y="560"/>
                  </a:cxn>
                  <a:cxn ang="0">
                    <a:pos x="404" y="588"/>
                  </a:cxn>
                  <a:cxn ang="0">
                    <a:pos x="329" y="617"/>
                  </a:cxn>
                  <a:cxn ang="0">
                    <a:pos x="257" y="645"/>
                  </a:cxn>
                  <a:cxn ang="0">
                    <a:pos x="183" y="671"/>
                  </a:cxn>
                  <a:cxn ang="0">
                    <a:pos x="111" y="698"/>
                  </a:cxn>
                  <a:cxn ang="0">
                    <a:pos x="40" y="724"/>
                  </a:cxn>
                  <a:cxn ang="0">
                    <a:pos x="0" y="728"/>
                  </a:cxn>
                  <a:cxn ang="0">
                    <a:pos x="5" y="711"/>
                  </a:cxn>
                  <a:cxn ang="0">
                    <a:pos x="25" y="702"/>
                  </a:cxn>
                  <a:cxn ang="0">
                    <a:pos x="47" y="690"/>
                  </a:cxn>
                  <a:cxn ang="0">
                    <a:pos x="99" y="675"/>
                  </a:cxn>
                  <a:cxn ang="0">
                    <a:pos x="173" y="647"/>
                  </a:cxn>
                  <a:cxn ang="0">
                    <a:pos x="240" y="611"/>
                  </a:cxn>
                  <a:cxn ang="0">
                    <a:pos x="314" y="579"/>
                  </a:cxn>
                  <a:cxn ang="0">
                    <a:pos x="396" y="548"/>
                  </a:cxn>
                  <a:cxn ang="0">
                    <a:pos x="483" y="512"/>
                  </a:cxn>
                  <a:cxn ang="0">
                    <a:pos x="569" y="478"/>
                  </a:cxn>
                  <a:cxn ang="0">
                    <a:pos x="656" y="446"/>
                  </a:cxn>
                  <a:cxn ang="0">
                    <a:pos x="743" y="412"/>
                  </a:cxn>
                  <a:cxn ang="0">
                    <a:pos x="829" y="378"/>
                  </a:cxn>
                  <a:cxn ang="0">
                    <a:pos x="916" y="344"/>
                  </a:cxn>
                  <a:cxn ang="0">
                    <a:pos x="1003" y="308"/>
                  </a:cxn>
                  <a:cxn ang="0">
                    <a:pos x="1087" y="278"/>
                  </a:cxn>
                  <a:cxn ang="0">
                    <a:pos x="1164" y="249"/>
                  </a:cxn>
                  <a:cxn ang="0">
                    <a:pos x="1241" y="217"/>
                  </a:cxn>
                  <a:cxn ang="0">
                    <a:pos x="1317" y="187"/>
                  </a:cxn>
                  <a:cxn ang="0">
                    <a:pos x="1384" y="164"/>
                  </a:cxn>
                  <a:cxn ang="0">
                    <a:pos x="1436" y="142"/>
                  </a:cxn>
                  <a:cxn ang="0">
                    <a:pos x="1491" y="121"/>
                  </a:cxn>
                  <a:cxn ang="0">
                    <a:pos x="1548" y="100"/>
                  </a:cxn>
                  <a:cxn ang="0">
                    <a:pos x="1602" y="81"/>
                  </a:cxn>
                  <a:cxn ang="0">
                    <a:pos x="1659" y="62"/>
                  </a:cxn>
                  <a:cxn ang="0">
                    <a:pos x="1714" y="43"/>
                  </a:cxn>
                  <a:cxn ang="0">
                    <a:pos x="1770" y="24"/>
                  </a:cxn>
                  <a:cxn ang="0">
                    <a:pos x="1818" y="13"/>
                  </a:cxn>
                  <a:cxn ang="0">
                    <a:pos x="1855" y="11"/>
                  </a:cxn>
                  <a:cxn ang="0">
                    <a:pos x="1892" y="9"/>
                  </a:cxn>
                  <a:cxn ang="0">
                    <a:pos x="1929" y="4"/>
                  </a:cxn>
                </a:cxnLst>
                <a:rect l="0" t="0" r="r" b="b"/>
                <a:pathLst>
                  <a:path w="1946" h="738">
                    <a:moveTo>
                      <a:pt x="1946" y="0"/>
                    </a:moveTo>
                    <a:lnTo>
                      <a:pt x="1874" y="28"/>
                    </a:lnTo>
                    <a:lnTo>
                      <a:pt x="1800" y="57"/>
                    </a:lnTo>
                    <a:lnTo>
                      <a:pt x="1728" y="85"/>
                    </a:lnTo>
                    <a:lnTo>
                      <a:pt x="1657" y="113"/>
                    </a:lnTo>
                    <a:lnTo>
                      <a:pt x="1585" y="142"/>
                    </a:lnTo>
                    <a:lnTo>
                      <a:pt x="1513" y="168"/>
                    </a:lnTo>
                    <a:lnTo>
                      <a:pt x="1441" y="197"/>
                    </a:lnTo>
                    <a:lnTo>
                      <a:pt x="1369" y="223"/>
                    </a:lnTo>
                    <a:lnTo>
                      <a:pt x="1298" y="251"/>
                    </a:lnTo>
                    <a:lnTo>
                      <a:pt x="1226" y="278"/>
                    </a:lnTo>
                    <a:lnTo>
                      <a:pt x="1154" y="304"/>
                    </a:lnTo>
                    <a:lnTo>
                      <a:pt x="1082" y="331"/>
                    </a:lnTo>
                    <a:lnTo>
                      <a:pt x="1010" y="359"/>
                    </a:lnTo>
                    <a:lnTo>
                      <a:pt x="936" y="384"/>
                    </a:lnTo>
                    <a:lnTo>
                      <a:pt x="864" y="410"/>
                    </a:lnTo>
                    <a:lnTo>
                      <a:pt x="790" y="437"/>
                    </a:lnTo>
                    <a:lnTo>
                      <a:pt x="775" y="450"/>
                    </a:lnTo>
                    <a:lnTo>
                      <a:pt x="755" y="459"/>
                    </a:lnTo>
                    <a:lnTo>
                      <a:pt x="733" y="465"/>
                    </a:lnTo>
                    <a:lnTo>
                      <a:pt x="711" y="471"/>
                    </a:lnTo>
                    <a:lnTo>
                      <a:pt x="686" y="475"/>
                    </a:lnTo>
                    <a:lnTo>
                      <a:pt x="664" y="480"/>
                    </a:lnTo>
                    <a:lnTo>
                      <a:pt x="641" y="490"/>
                    </a:lnTo>
                    <a:lnTo>
                      <a:pt x="624" y="503"/>
                    </a:lnTo>
                    <a:lnTo>
                      <a:pt x="612" y="503"/>
                    </a:lnTo>
                    <a:lnTo>
                      <a:pt x="602" y="507"/>
                    </a:lnTo>
                    <a:lnTo>
                      <a:pt x="592" y="512"/>
                    </a:lnTo>
                    <a:lnTo>
                      <a:pt x="582" y="514"/>
                    </a:lnTo>
                    <a:lnTo>
                      <a:pt x="547" y="529"/>
                    </a:lnTo>
                    <a:lnTo>
                      <a:pt x="510" y="545"/>
                    </a:lnTo>
                    <a:lnTo>
                      <a:pt x="475" y="560"/>
                    </a:lnTo>
                    <a:lnTo>
                      <a:pt x="438" y="573"/>
                    </a:lnTo>
                    <a:lnTo>
                      <a:pt x="404" y="588"/>
                    </a:lnTo>
                    <a:lnTo>
                      <a:pt x="366" y="601"/>
                    </a:lnTo>
                    <a:lnTo>
                      <a:pt x="329" y="617"/>
                    </a:lnTo>
                    <a:lnTo>
                      <a:pt x="295" y="630"/>
                    </a:lnTo>
                    <a:lnTo>
                      <a:pt x="257" y="645"/>
                    </a:lnTo>
                    <a:lnTo>
                      <a:pt x="220" y="658"/>
                    </a:lnTo>
                    <a:lnTo>
                      <a:pt x="183" y="671"/>
                    </a:lnTo>
                    <a:lnTo>
                      <a:pt x="148" y="685"/>
                    </a:lnTo>
                    <a:lnTo>
                      <a:pt x="111" y="698"/>
                    </a:lnTo>
                    <a:lnTo>
                      <a:pt x="77" y="711"/>
                    </a:lnTo>
                    <a:lnTo>
                      <a:pt x="40" y="724"/>
                    </a:lnTo>
                    <a:lnTo>
                      <a:pt x="5" y="738"/>
                    </a:lnTo>
                    <a:lnTo>
                      <a:pt x="0" y="728"/>
                    </a:lnTo>
                    <a:lnTo>
                      <a:pt x="0" y="719"/>
                    </a:lnTo>
                    <a:lnTo>
                      <a:pt x="5" y="711"/>
                    </a:lnTo>
                    <a:lnTo>
                      <a:pt x="15" y="705"/>
                    </a:lnTo>
                    <a:lnTo>
                      <a:pt x="25" y="702"/>
                    </a:lnTo>
                    <a:lnTo>
                      <a:pt x="37" y="696"/>
                    </a:lnTo>
                    <a:lnTo>
                      <a:pt x="47" y="690"/>
                    </a:lnTo>
                    <a:lnTo>
                      <a:pt x="57" y="685"/>
                    </a:lnTo>
                    <a:lnTo>
                      <a:pt x="99" y="675"/>
                    </a:lnTo>
                    <a:lnTo>
                      <a:pt x="139" y="662"/>
                    </a:lnTo>
                    <a:lnTo>
                      <a:pt x="173" y="647"/>
                    </a:lnTo>
                    <a:lnTo>
                      <a:pt x="208" y="628"/>
                    </a:lnTo>
                    <a:lnTo>
                      <a:pt x="240" y="611"/>
                    </a:lnTo>
                    <a:lnTo>
                      <a:pt x="277" y="594"/>
                    </a:lnTo>
                    <a:lnTo>
                      <a:pt x="314" y="579"/>
                    </a:lnTo>
                    <a:lnTo>
                      <a:pt x="354" y="567"/>
                    </a:lnTo>
                    <a:lnTo>
                      <a:pt x="396" y="548"/>
                    </a:lnTo>
                    <a:lnTo>
                      <a:pt x="438" y="531"/>
                    </a:lnTo>
                    <a:lnTo>
                      <a:pt x="483" y="512"/>
                    </a:lnTo>
                    <a:lnTo>
                      <a:pt x="525" y="495"/>
                    </a:lnTo>
                    <a:lnTo>
                      <a:pt x="569" y="478"/>
                    </a:lnTo>
                    <a:lnTo>
                      <a:pt x="612" y="461"/>
                    </a:lnTo>
                    <a:lnTo>
                      <a:pt x="656" y="446"/>
                    </a:lnTo>
                    <a:lnTo>
                      <a:pt x="701" y="429"/>
                    </a:lnTo>
                    <a:lnTo>
                      <a:pt x="743" y="412"/>
                    </a:lnTo>
                    <a:lnTo>
                      <a:pt x="787" y="395"/>
                    </a:lnTo>
                    <a:lnTo>
                      <a:pt x="829" y="378"/>
                    </a:lnTo>
                    <a:lnTo>
                      <a:pt x="874" y="361"/>
                    </a:lnTo>
                    <a:lnTo>
                      <a:pt x="916" y="344"/>
                    </a:lnTo>
                    <a:lnTo>
                      <a:pt x="961" y="327"/>
                    </a:lnTo>
                    <a:lnTo>
                      <a:pt x="1003" y="308"/>
                    </a:lnTo>
                    <a:lnTo>
                      <a:pt x="1045" y="289"/>
                    </a:lnTo>
                    <a:lnTo>
                      <a:pt x="1087" y="278"/>
                    </a:lnTo>
                    <a:lnTo>
                      <a:pt x="1124" y="265"/>
                    </a:lnTo>
                    <a:lnTo>
                      <a:pt x="1164" y="249"/>
                    </a:lnTo>
                    <a:lnTo>
                      <a:pt x="1201" y="232"/>
                    </a:lnTo>
                    <a:lnTo>
                      <a:pt x="1241" y="217"/>
                    </a:lnTo>
                    <a:lnTo>
                      <a:pt x="1278" y="202"/>
                    </a:lnTo>
                    <a:lnTo>
                      <a:pt x="1317" y="187"/>
                    </a:lnTo>
                    <a:lnTo>
                      <a:pt x="1357" y="176"/>
                    </a:lnTo>
                    <a:lnTo>
                      <a:pt x="1384" y="164"/>
                    </a:lnTo>
                    <a:lnTo>
                      <a:pt x="1411" y="153"/>
                    </a:lnTo>
                    <a:lnTo>
                      <a:pt x="1436" y="142"/>
                    </a:lnTo>
                    <a:lnTo>
                      <a:pt x="1463" y="130"/>
                    </a:lnTo>
                    <a:lnTo>
                      <a:pt x="1491" y="121"/>
                    </a:lnTo>
                    <a:lnTo>
                      <a:pt x="1520" y="111"/>
                    </a:lnTo>
                    <a:lnTo>
                      <a:pt x="1548" y="100"/>
                    </a:lnTo>
                    <a:lnTo>
                      <a:pt x="1575" y="91"/>
                    </a:lnTo>
                    <a:lnTo>
                      <a:pt x="1602" y="81"/>
                    </a:lnTo>
                    <a:lnTo>
                      <a:pt x="1629" y="72"/>
                    </a:lnTo>
                    <a:lnTo>
                      <a:pt x="1659" y="62"/>
                    </a:lnTo>
                    <a:lnTo>
                      <a:pt x="1686" y="53"/>
                    </a:lnTo>
                    <a:lnTo>
                      <a:pt x="1714" y="43"/>
                    </a:lnTo>
                    <a:lnTo>
                      <a:pt x="1741" y="34"/>
                    </a:lnTo>
                    <a:lnTo>
                      <a:pt x="1770" y="24"/>
                    </a:lnTo>
                    <a:lnTo>
                      <a:pt x="1798" y="15"/>
                    </a:lnTo>
                    <a:lnTo>
                      <a:pt x="1818" y="13"/>
                    </a:lnTo>
                    <a:lnTo>
                      <a:pt x="1835" y="13"/>
                    </a:lnTo>
                    <a:lnTo>
                      <a:pt x="1855" y="11"/>
                    </a:lnTo>
                    <a:lnTo>
                      <a:pt x="1872" y="9"/>
                    </a:lnTo>
                    <a:lnTo>
                      <a:pt x="1892" y="9"/>
                    </a:lnTo>
                    <a:lnTo>
                      <a:pt x="1909" y="5"/>
                    </a:lnTo>
                    <a:lnTo>
                      <a:pt x="1929" y="4"/>
                    </a:lnTo>
                    <a:lnTo>
                      <a:pt x="194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71" name="Freeform 43"/>
              <p:cNvSpPr>
                <a:spLocks/>
              </p:cNvSpPr>
              <p:nvPr/>
            </p:nvSpPr>
            <p:spPr bwMode="auto">
              <a:xfrm>
                <a:off x="1732" y="1050"/>
                <a:ext cx="67" cy="51"/>
              </a:xfrm>
              <a:custGeom>
                <a:avLst/>
                <a:gdLst/>
                <a:ahLst/>
                <a:cxnLst>
                  <a:cxn ang="0">
                    <a:pos x="67" y="30"/>
                  </a:cxn>
                  <a:cxn ang="0">
                    <a:pos x="62" y="36"/>
                  </a:cxn>
                  <a:cxn ang="0">
                    <a:pos x="57" y="41"/>
                  </a:cxn>
                  <a:cxn ang="0">
                    <a:pos x="50" y="47"/>
                  </a:cxn>
                  <a:cxn ang="0">
                    <a:pos x="40" y="51"/>
                  </a:cxn>
                  <a:cxn ang="0">
                    <a:pos x="30" y="51"/>
                  </a:cxn>
                  <a:cxn ang="0">
                    <a:pos x="20" y="47"/>
                  </a:cxn>
                  <a:cxn ang="0">
                    <a:pos x="13" y="43"/>
                  </a:cxn>
                  <a:cxn ang="0">
                    <a:pos x="3" y="38"/>
                  </a:cxn>
                  <a:cxn ang="0">
                    <a:pos x="0" y="0"/>
                  </a:cxn>
                  <a:cxn ang="0">
                    <a:pos x="15" y="11"/>
                  </a:cxn>
                  <a:cxn ang="0">
                    <a:pos x="30" y="21"/>
                  </a:cxn>
                  <a:cxn ang="0">
                    <a:pos x="47" y="26"/>
                  </a:cxn>
                  <a:cxn ang="0">
                    <a:pos x="67" y="30"/>
                  </a:cxn>
                </a:cxnLst>
                <a:rect l="0" t="0" r="r" b="b"/>
                <a:pathLst>
                  <a:path w="67" h="51">
                    <a:moveTo>
                      <a:pt x="67" y="30"/>
                    </a:moveTo>
                    <a:lnTo>
                      <a:pt x="62" y="36"/>
                    </a:lnTo>
                    <a:lnTo>
                      <a:pt x="57" y="41"/>
                    </a:lnTo>
                    <a:lnTo>
                      <a:pt x="50" y="47"/>
                    </a:lnTo>
                    <a:lnTo>
                      <a:pt x="40" y="51"/>
                    </a:lnTo>
                    <a:lnTo>
                      <a:pt x="30" y="51"/>
                    </a:lnTo>
                    <a:lnTo>
                      <a:pt x="20" y="47"/>
                    </a:lnTo>
                    <a:lnTo>
                      <a:pt x="13" y="43"/>
                    </a:lnTo>
                    <a:lnTo>
                      <a:pt x="3" y="38"/>
                    </a:lnTo>
                    <a:lnTo>
                      <a:pt x="0" y="0"/>
                    </a:lnTo>
                    <a:lnTo>
                      <a:pt x="15" y="11"/>
                    </a:lnTo>
                    <a:lnTo>
                      <a:pt x="30" y="21"/>
                    </a:lnTo>
                    <a:lnTo>
                      <a:pt x="47" y="26"/>
                    </a:lnTo>
                    <a:lnTo>
                      <a:pt x="67" y="3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72" name="Freeform 44"/>
              <p:cNvSpPr>
                <a:spLocks/>
              </p:cNvSpPr>
              <p:nvPr/>
            </p:nvSpPr>
            <p:spPr bwMode="auto">
              <a:xfrm>
                <a:off x="3033" y="1063"/>
                <a:ext cx="1339" cy="522"/>
              </a:xfrm>
              <a:custGeom>
                <a:avLst/>
                <a:gdLst/>
                <a:ahLst/>
                <a:cxnLst>
                  <a:cxn ang="0">
                    <a:pos x="1322" y="26"/>
                  </a:cxn>
                  <a:cxn ang="0">
                    <a:pos x="1292" y="32"/>
                  </a:cxn>
                  <a:cxn ang="0">
                    <a:pos x="1243" y="55"/>
                  </a:cxn>
                  <a:cxn ang="0">
                    <a:pos x="1171" y="87"/>
                  </a:cxn>
                  <a:cxn ang="0">
                    <a:pos x="1094" y="115"/>
                  </a:cxn>
                  <a:cxn ang="0">
                    <a:pos x="1017" y="142"/>
                  </a:cxn>
                  <a:cxn ang="0">
                    <a:pos x="968" y="163"/>
                  </a:cxn>
                  <a:cxn ang="0">
                    <a:pos x="938" y="172"/>
                  </a:cxn>
                  <a:cxn ang="0">
                    <a:pos x="911" y="183"/>
                  </a:cxn>
                  <a:cxn ang="0">
                    <a:pos x="886" y="195"/>
                  </a:cxn>
                  <a:cxn ang="0">
                    <a:pos x="844" y="214"/>
                  </a:cxn>
                  <a:cxn ang="0">
                    <a:pos x="782" y="235"/>
                  </a:cxn>
                  <a:cxn ang="0">
                    <a:pos x="720" y="255"/>
                  </a:cxn>
                  <a:cxn ang="0">
                    <a:pos x="661" y="280"/>
                  </a:cxn>
                  <a:cxn ang="0">
                    <a:pos x="589" y="308"/>
                  </a:cxn>
                  <a:cxn ang="0">
                    <a:pos x="507" y="335"/>
                  </a:cxn>
                  <a:cxn ang="0">
                    <a:pos x="428" y="365"/>
                  </a:cxn>
                  <a:cxn ang="0">
                    <a:pos x="351" y="399"/>
                  </a:cxn>
                  <a:cxn ang="0">
                    <a:pos x="292" y="422"/>
                  </a:cxn>
                  <a:cxn ang="0">
                    <a:pos x="250" y="439"/>
                  </a:cxn>
                  <a:cxn ang="0">
                    <a:pos x="210" y="458"/>
                  </a:cxn>
                  <a:cxn ang="0">
                    <a:pos x="168" y="471"/>
                  </a:cxn>
                  <a:cxn ang="0">
                    <a:pos x="126" y="480"/>
                  </a:cxn>
                  <a:cxn ang="0">
                    <a:pos x="89" y="496"/>
                  </a:cxn>
                  <a:cxn ang="0">
                    <a:pos x="54" y="513"/>
                  </a:cxn>
                  <a:cxn ang="0">
                    <a:pos x="19" y="522"/>
                  </a:cxn>
                  <a:cxn ang="0">
                    <a:pos x="0" y="515"/>
                  </a:cxn>
                  <a:cxn ang="0">
                    <a:pos x="61" y="490"/>
                  </a:cxn>
                  <a:cxn ang="0">
                    <a:pos x="123" y="463"/>
                  </a:cxn>
                  <a:cxn ang="0">
                    <a:pos x="183" y="437"/>
                  </a:cxn>
                  <a:cxn ang="0">
                    <a:pos x="245" y="410"/>
                  </a:cxn>
                  <a:cxn ang="0">
                    <a:pos x="307" y="386"/>
                  </a:cxn>
                  <a:cxn ang="0">
                    <a:pos x="369" y="359"/>
                  </a:cxn>
                  <a:cxn ang="0">
                    <a:pos x="430" y="333"/>
                  </a:cxn>
                  <a:cxn ang="0">
                    <a:pos x="492" y="308"/>
                  </a:cxn>
                  <a:cxn ang="0">
                    <a:pos x="534" y="299"/>
                  </a:cxn>
                  <a:cxn ang="0">
                    <a:pos x="579" y="286"/>
                  </a:cxn>
                  <a:cxn ang="0">
                    <a:pos x="621" y="272"/>
                  </a:cxn>
                  <a:cxn ang="0">
                    <a:pos x="663" y="257"/>
                  </a:cxn>
                  <a:cxn ang="0">
                    <a:pos x="742" y="223"/>
                  </a:cxn>
                  <a:cxn ang="0">
                    <a:pos x="824" y="189"/>
                  </a:cxn>
                  <a:cxn ang="0">
                    <a:pos x="906" y="157"/>
                  </a:cxn>
                  <a:cxn ang="0">
                    <a:pos x="988" y="127"/>
                  </a:cxn>
                  <a:cxn ang="0">
                    <a:pos x="1069" y="96"/>
                  </a:cxn>
                  <a:cxn ang="0">
                    <a:pos x="1154" y="66"/>
                  </a:cxn>
                  <a:cxn ang="0">
                    <a:pos x="1233" y="34"/>
                  </a:cxn>
                  <a:cxn ang="0">
                    <a:pos x="1314" y="0"/>
                  </a:cxn>
                  <a:cxn ang="0">
                    <a:pos x="1332" y="8"/>
                  </a:cxn>
                  <a:cxn ang="0">
                    <a:pos x="1337" y="21"/>
                  </a:cxn>
                </a:cxnLst>
                <a:rect l="0" t="0" r="r" b="b"/>
                <a:pathLst>
                  <a:path w="1339" h="522">
                    <a:moveTo>
                      <a:pt x="1337" y="21"/>
                    </a:moveTo>
                    <a:lnTo>
                      <a:pt x="1322" y="26"/>
                    </a:lnTo>
                    <a:lnTo>
                      <a:pt x="1307" y="30"/>
                    </a:lnTo>
                    <a:lnTo>
                      <a:pt x="1292" y="32"/>
                    </a:lnTo>
                    <a:lnTo>
                      <a:pt x="1277" y="34"/>
                    </a:lnTo>
                    <a:lnTo>
                      <a:pt x="1243" y="55"/>
                    </a:lnTo>
                    <a:lnTo>
                      <a:pt x="1208" y="72"/>
                    </a:lnTo>
                    <a:lnTo>
                      <a:pt x="1171" y="87"/>
                    </a:lnTo>
                    <a:lnTo>
                      <a:pt x="1134" y="100"/>
                    </a:lnTo>
                    <a:lnTo>
                      <a:pt x="1094" y="115"/>
                    </a:lnTo>
                    <a:lnTo>
                      <a:pt x="1057" y="129"/>
                    </a:lnTo>
                    <a:lnTo>
                      <a:pt x="1017" y="142"/>
                    </a:lnTo>
                    <a:lnTo>
                      <a:pt x="980" y="157"/>
                    </a:lnTo>
                    <a:lnTo>
                      <a:pt x="968" y="163"/>
                    </a:lnTo>
                    <a:lnTo>
                      <a:pt x="953" y="168"/>
                    </a:lnTo>
                    <a:lnTo>
                      <a:pt x="938" y="172"/>
                    </a:lnTo>
                    <a:lnTo>
                      <a:pt x="926" y="178"/>
                    </a:lnTo>
                    <a:lnTo>
                      <a:pt x="911" y="183"/>
                    </a:lnTo>
                    <a:lnTo>
                      <a:pt x="898" y="187"/>
                    </a:lnTo>
                    <a:lnTo>
                      <a:pt x="886" y="195"/>
                    </a:lnTo>
                    <a:lnTo>
                      <a:pt x="874" y="202"/>
                    </a:lnTo>
                    <a:lnTo>
                      <a:pt x="844" y="214"/>
                    </a:lnTo>
                    <a:lnTo>
                      <a:pt x="812" y="223"/>
                    </a:lnTo>
                    <a:lnTo>
                      <a:pt x="782" y="235"/>
                    </a:lnTo>
                    <a:lnTo>
                      <a:pt x="750" y="244"/>
                    </a:lnTo>
                    <a:lnTo>
                      <a:pt x="720" y="255"/>
                    </a:lnTo>
                    <a:lnTo>
                      <a:pt x="690" y="269"/>
                    </a:lnTo>
                    <a:lnTo>
                      <a:pt x="661" y="280"/>
                    </a:lnTo>
                    <a:lnTo>
                      <a:pt x="631" y="295"/>
                    </a:lnTo>
                    <a:lnTo>
                      <a:pt x="589" y="308"/>
                    </a:lnTo>
                    <a:lnTo>
                      <a:pt x="549" y="322"/>
                    </a:lnTo>
                    <a:lnTo>
                      <a:pt x="507" y="335"/>
                    </a:lnTo>
                    <a:lnTo>
                      <a:pt x="468" y="350"/>
                    </a:lnTo>
                    <a:lnTo>
                      <a:pt x="428" y="365"/>
                    </a:lnTo>
                    <a:lnTo>
                      <a:pt x="391" y="382"/>
                    </a:lnTo>
                    <a:lnTo>
                      <a:pt x="351" y="399"/>
                    </a:lnTo>
                    <a:lnTo>
                      <a:pt x="314" y="418"/>
                    </a:lnTo>
                    <a:lnTo>
                      <a:pt x="292" y="422"/>
                    </a:lnTo>
                    <a:lnTo>
                      <a:pt x="269" y="429"/>
                    </a:lnTo>
                    <a:lnTo>
                      <a:pt x="250" y="439"/>
                    </a:lnTo>
                    <a:lnTo>
                      <a:pt x="230" y="448"/>
                    </a:lnTo>
                    <a:lnTo>
                      <a:pt x="210" y="458"/>
                    </a:lnTo>
                    <a:lnTo>
                      <a:pt x="190" y="467"/>
                    </a:lnTo>
                    <a:lnTo>
                      <a:pt x="168" y="471"/>
                    </a:lnTo>
                    <a:lnTo>
                      <a:pt x="143" y="473"/>
                    </a:lnTo>
                    <a:lnTo>
                      <a:pt x="126" y="480"/>
                    </a:lnTo>
                    <a:lnTo>
                      <a:pt x="106" y="488"/>
                    </a:lnTo>
                    <a:lnTo>
                      <a:pt x="89" y="496"/>
                    </a:lnTo>
                    <a:lnTo>
                      <a:pt x="71" y="505"/>
                    </a:lnTo>
                    <a:lnTo>
                      <a:pt x="54" y="513"/>
                    </a:lnTo>
                    <a:lnTo>
                      <a:pt x="37" y="518"/>
                    </a:lnTo>
                    <a:lnTo>
                      <a:pt x="19" y="522"/>
                    </a:lnTo>
                    <a:lnTo>
                      <a:pt x="0" y="522"/>
                    </a:lnTo>
                    <a:lnTo>
                      <a:pt x="0" y="515"/>
                    </a:lnTo>
                    <a:lnTo>
                      <a:pt x="29" y="501"/>
                    </a:lnTo>
                    <a:lnTo>
                      <a:pt x="61" y="490"/>
                    </a:lnTo>
                    <a:lnTo>
                      <a:pt x="91" y="477"/>
                    </a:lnTo>
                    <a:lnTo>
                      <a:pt x="123" y="463"/>
                    </a:lnTo>
                    <a:lnTo>
                      <a:pt x="153" y="450"/>
                    </a:lnTo>
                    <a:lnTo>
                      <a:pt x="183" y="437"/>
                    </a:lnTo>
                    <a:lnTo>
                      <a:pt x="215" y="424"/>
                    </a:lnTo>
                    <a:lnTo>
                      <a:pt x="245" y="410"/>
                    </a:lnTo>
                    <a:lnTo>
                      <a:pt x="277" y="399"/>
                    </a:lnTo>
                    <a:lnTo>
                      <a:pt x="307" y="386"/>
                    </a:lnTo>
                    <a:lnTo>
                      <a:pt x="336" y="373"/>
                    </a:lnTo>
                    <a:lnTo>
                      <a:pt x="369" y="359"/>
                    </a:lnTo>
                    <a:lnTo>
                      <a:pt x="398" y="346"/>
                    </a:lnTo>
                    <a:lnTo>
                      <a:pt x="430" y="333"/>
                    </a:lnTo>
                    <a:lnTo>
                      <a:pt x="460" y="322"/>
                    </a:lnTo>
                    <a:lnTo>
                      <a:pt x="492" y="308"/>
                    </a:lnTo>
                    <a:lnTo>
                      <a:pt x="515" y="305"/>
                    </a:lnTo>
                    <a:lnTo>
                      <a:pt x="534" y="299"/>
                    </a:lnTo>
                    <a:lnTo>
                      <a:pt x="557" y="293"/>
                    </a:lnTo>
                    <a:lnTo>
                      <a:pt x="579" y="286"/>
                    </a:lnTo>
                    <a:lnTo>
                      <a:pt x="599" y="280"/>
                    </a:lnTo>
                    <a:lnTo>
                      <a:pt x="621" y="272"/>
                    </a:lnTo>
                    <a:lnTo>
                      <a:pt x="641" y="265"/>
                    </a:lnTo>
                    <a:lnTo>
                      <a:pt x="663" y="257"/>
                    </a:lnTo>
                    <a:lnTo>
                      <a:pt x="703" y="240"/>
                    </a:lnTo>
                    <a:lnTo>
                      <a:pt x="742" y="223"/>
                    </a:lnTo>
                    <a:lnTo>
                      <a:pt x="782" y="206"/>
                    </a:lnTo>
                    <a:lnTo>
                      <a:pt x="824" y="189"/>
                    </a:lnTo>
                    <a:lnTo>
                      <a:pt x="864" y="174"/>
                    </a:lnTo>
                    <a:lnTo>
                      <a:pt x="906" y="157"/>
                    </a:lnTo>
                    <a:lnTo>
                      <a:pt x="945" y="142"/>
                    </a:lnTo>
                    <a:lnTo>
                      <a:pt x="988" y="127"/>
                    </a:lnTo>
                    <a:lnTo>
                      <a:pt x="1030" y="112"/>
                    </a:lnTo>
                    <a:lnTo>
                      <a:pt x="1069" y="96"/>
                    </a:lnTo>
                    <a:lnTo>
                      <a:pt x="1111" y="81"/>
                    </a:lnTo>
                    <a:lnTo>
                      <a:pt x="1154" y="66"/>
                    </a:lnTo>
                    <a:lnTo>
                      <a:pt x="1193" y="49"/>
                    </a:lnTo>
                    <a:lnTo>
                      <a:pt x="1233" y="34"/>
                    </a:lnTo>
                    <a:lnTo>
                      <a:pt x="1275" y="17"/>
                    </a:lnTo>
                    <a:lnTo>
                      <a:pt x="1314" y="0"/>
                    </a:lnTo>
                    <a:lnTo>
                      <a:pt x="1322" y="4"/>
                    </a:lnTo>
                    <a:lnTo>
                      <a:pt x="1332" y="8"/>
                    </a:lnTo>
                    <a:lnTo>
                      <a:pt x="1339" y="11"/>
                    </a:lnTo>
                    <a:lnTo>
                      <a:pt x="1337" y="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73" name="Freeform 45"/>
              <p:cNvSpPr>
                <a:spLocks/>
              </p:cNvSpPr>
              <p:nvPr/>
            </p:nvSpPr>
            <p:spPr bwMode="auto">
              <a:xfrm>
                <a:off x="2963" y="1071"/>
                <a:ext cx="577" cy="262"/>
              </a:xfrm>
              <a:custGeom>
                <a:avLst/>
                <a:gdLst/>
                <a:ahLst/>
                <a:cxnLst>
                  <a:cxn ang="0">
                    <a:pos x="572" y="0"/>
                  </a:cxn>
                  <a:cxn ang="0">
                    <a:pos x="577" y="15"/>
                  </a:cxn>
                  <a:cxn ang="0">
                    <a:pos x="575" y="28"/>
                  </a:cxn>
                  <a:cxn ang="0">
                    <a:pos x="570" y="43"/>
                  </a:cxn>
                  <a:cxn ang="0">
                    <a:pos x="562" y="56"/>
                  </a:cxn>
                  <a:cxn ang="0">
                    <a:pos x="530" y="70"/>
                  </a:cxn>
                  <a:cxn ang="0">
                    <a:pos x="500" y="83"/>
                  </a:cxn>
                  <a:cxn ang="0">
                    <a:pos x="468" y="94"/>
                  </a:cxn>
                  <a:cxn ang="0">
                    <a:pos x="436" y="107"/>
                  </a:cxn>
                  <a:cxn ang="0">
                    <a:pos x="404" y="121"/>
                  </a:cxn>
                  <a:cxn ang="0">
                    <a:pos x="374" y="134"/>
                  </a:cxn>
                  <a:cxn ang="0">
                    <a:pos x="342" y="147"/>
                  </a:cxn>
                  <a:cxn ang="0">
                    <a:pos x="310" y="158"/>
                  </a:cxn>
                  <a:cxn ang="0">
                    <a:pos x="278" y="172"/>
                  </a:cxn>
                  <a:cxn ang="0">
                    <a:pos x="245" y="185"/>
                  </a:cxn>
                  <a:cxn ang="0">
                    <a:pos x="213" y="198"/>
                  </a:cxn>
                  <a:cxn ang="0">
                    <a:pos x="181" y="211"/>
                  </a:cxn>
                  <a:cxn ang="0">
                    <a:pos x="149" y="225"/>
                  </a:cxn>
                  <a:cxn ang="0">
                    <a:pos x="119" y="236"/>
                  </a:cxn>
                  <a:cxn ang="0">
                    <a:pos x="87" y="249"/>
                  </a:cxn>
                  <a:cxn ang="0">
                    <a:pos x="55" y="262"/>
                  </a:cxn>
                  <a:cxn ang="0">
                    <a:pos x="45" y="247"/>
                  </a:cxn>
                  <a:cxn ang="0">
                    <a:pos x="30" y="236"/>
                  </a:cxn>
                  <a:cxn ang="0">
                    <a:pos x="13" y="227"/>
                  </a:cxn>
                  <a:cxn ang="0">
                    <a:pos x="0" y="215"/>
                  </a:cxn>
                  <a:cxn ang="0">
                    <a:pos x="10" y="208"/>
                  </a:cxn>
                  <a:cxn ang="0">
                    <a:pos x="20" y="204"/>
                  </a:cxn>
                  <a:cxn ang="0">
                    <a:pos x="32" y="200"/>
                  </a:cxn>
                  <a:cxn ang="0">
                    <a:pos x="45" y="196"/>
                  </a:cxn>
                  <a:cxn ang="0">
                    <a:pos x="57" y="194"/>
                  </a:cxn>
                  <a:cxn ang="0">
                    <a:pos x="70" y="192"/>
                  </a:cxn>
                  <a:cxn ang="0">
                    <a:pos x="79" y="191"/>
                  </a:cxn>
                  <a:cxn ang="0">
                    <a:pos x="92" y="189"/>
                  </a:cxn>
                  <a:cxn ang="0">
                    <a:pos x="112" y="177"/>
                  </a:cxn>
                  <a:cxn ang="0">
                    <a:pos x="134" y="168"/>
                  </a:cxn>
                  <a:cxn ang="0">
                    <a:pos x="156" y="157"/>
                  </a:cxn>
                  <a:cxn ang="0">
                    <a:pos x="178" y="147"/>
                  </a:cxn>
                  <a:cxn ang="0">
                    <a:pos x="201" y="140"/>
                  </a:cxn>
                  <a:cxn ang="0">
                    <a:pos x="221" y="130"/>
                  </a:cxn>
                  <a:cxn ang="0">
                    <a:pos x="243" y="122"/>
                  </a:cxn>
                  <a:cxn ang="0">
                    <a:pos x="265" y="115"/>
                  </a:cxn>
                  <a:cxn ang="0">
                    <a:pos x="265" y="105"/>
                  </a:cxn>
                  <a:cxn ang="0">
                    <a:pos x="295" y="94"/>
                  </a:cxn>
                  <a:cxn ang="0">
                    <a:pos x="322" y="81"/>
                  </a:cxn>
                  <a:cxn ang="0">
                    <a:pos x="352" y="70"/>
                  </a:cxn>
                  <a:cxn ang="0">
                    <a:pos x="382" y="58"/>
                  </a:cxn>
                  <a:cxn ang="0">
                    <a:pos x="411" y="47"/>
                  </a:cxn>
                  <a:cxn ang="0">
                    <a:pos x="439" y="35"/>
                  </a:cxn>
                  <a:cxn ang="0">
                    <a:pos x="468" y="24"/>
                  </a:cxn>
                  <a:cxn ang="0">
                    <a:pos x="495" y="13"/>
                  </a:cxn>
                  <a:cxn ang="0">
                    <a:pos x="503" y="13"/>
                  </a:cxn>
                  <a:cxn ang="0">
                    <a:pos x="513" y="11"/>
                  </a:cxn>
                  <a:cxn ang="0">
                    <a:pos x="523" y="9"/>
                  </a:cxn>
                  <a:cxn ang="0">
                    <a:pos x="533" y="5"/>
                  </a:cxn>
                  <a:cxn ang="0">
                    <a:pos x="543" y="3"/>
                  </a:cxn>
                  <a:cxn ang="0">
                    <a:pos x="552" y="1"/>
                  </a:cxn>
                  <a:cxn ang="0">
                    <a:pos x="562" y="0"/>
                  </a:cxn>
                  <a:cxn ang="0">
                    <a:pos x="572" y="0"/>
                  </a:cxn>
                </a:cxnLst>
                <a:rect l="0" t="0" r="r" b="b"/>
                <a:pathLst>
                  <a:path w="577" h="262">
                    <a:moveTo>
                      <a:pt x="572" y="0"/>
                    </a:moveTo>
                    <a:lnTo>
                      <a:pt x="577" y="15"/>
                    </a:lnTo>
                    <a:lnTo>
                      <a:pt x="575" y="28"/>
                    </a:lnTo>
                    <a:lnTo>
                      <a:pt x="570" y="43"/>
                    </a:lnTo>
                    <a:lnTo>
                      <a:pt x="562" y="56"/>
                    </a:lnTo>
                    <a:lnTo>
                      <a:pt x="530" y="70"/>
                    </a:lnTo>
                    <a:lnTo>
                      <a:pt x="500" y="83"/>
                    </a:lnTo>
                    <a:lnTo>
                      <a:pt x="468" y="94"/>
                    </a:lnTo>
                    <a:lnTo>
                      <a:pt x="436" y="107"/>
                    </a:lnTo>
                    <a:lnTo>
                      <a:pt x="404" y="121"/>
                    </a:lnTo>
                    <a:lnTo>
                      <a:pt x="374" y="134"/>
                    </a:lnTo>
                    <a:lnTo>
                      <a:pt x="342" y="147"/>
                    </a:lnTo>
                    <a:lnTo>
                      <a:pt x="310" y="158"/>
                    </a:lnTo>
                    <a:lnTo>
                      <a:pt x="278" y="172"/>
                    </a:lnTo>
                    <a:lnTo>
                      <a:pt x="245" y="185"/>
                    </a:lnTo>
                    <a:lnTo>
                      <a:pt x="213" y="198"/>
                    </a:lnTo>
                    <a:lnTo>
                      <a:pt x="181" y="211"/>
                    </a:lnTo>
                    <a:lnTo>
                      <a:pt x="149" y="225"/>
                    </a:lnTo>
                    <a:lnTo>
                      <a:pt x="119" y="236"/>
                    </a:lnTo>
                    <a:lnTo>
                      <a:pt x="87" y="249"/>
                    </a:lnTo>
                    <a:lnTo>
                      <a:pt x="55" y="262"/>
                    </a:lnTo>
                    <a:lnTo>
                      <a:pt x="45" y="247"/>
                    </a:lnTo>
                    <a:lnTo>
                      <a:pt x="30" y="236"/>
                    </a:lnTo>
                    <a:lnTo>
                      <a:pt x="13" y="227"/>
                    </a:lnTo>
                    <a:lnTo>
                      <a:pt x="0" y="215"/>
                    </a:lnTo>
                    <a:lnTo>
                      <a:pt x="10" y="208"/>
                    </a:lnTo>
                    <a:lnTo>
                      <a:pt x="20" y="204"/>
                    </a:lnTo>
                    <a:lnTo>
                      <a:pt x="32" y="200"/>
                    </a:lnTo>
                    <a:lnTo>
                      <a:pt x="45" y="196"/>
                    </a:lnTo>
                    <a:lnTo>
                      <a:pt x="57" y="194"/>
                    </a:lnTo>
                    <a:lnTo>
                      <a:pt x="70" y="192"/>
                    </a:lnTo>
                    <a:lnTo>
                      <a:pt x="79" y="191"/>
                    </a:lnTo>
                    <a:lnTo>
                      <a:pt x="92" y="189"/>
                    </a:lnTo>
                    <a:lnTo>
                      <a:pt x="112" y="177"/>
                    </a:lnTo>
                    <a:lnTo>
                      <a:pt x="134" y="168"/>
                    </a:lnTo>
                    <a:lnTo>
                      <a:pt x="156" y="157"/>
                    </a:lnTo>
                    <a:lnTo>
                      <a:pt x="178" y="147"/>
                    </a:lnTo>
                    <a:lnTo>
                      <a:pt x="201" y="140"/>
                    </a:lnTo>
                    <a:lnTo>
                      <a:pt x="221" y="130"/>
                    </a:lnTo>
                    <a:lnTo>
                      <a:pt x="243" y="122"/>
                    </a:lnTo>
                    <a:lnTo>
                      <a:pt x="265" y="115"/>
                    </a:lnTo>
                    <a:lnTo>
                      <a:pt x="265" y="105"/>
                    </a:lnTo>
                    <a:lnTo>
                      <a:pt x="295" y="94"/>
                    </a:lnTo>
                    <a:lnTo>
                      <a:pt x="322" y="81"/>
                    </a:lnTo>
                    <a:lnTo>
                      <a:pt x="352" y="70"/>
                    </a:lnTo>
                    <a:lnTo>
                      <a:pt x="382" y="58"/>
                    </a:lnTo>
                    <a:lnTo>
                      <a:pt x="411" y="47"/>
                    </a:lnTo>
                    <a:lnTo>
                      <a:pt x="439" y="35"/>
                    </a:lnTo>
                    <a:lnTo>
                      <a:pt x="468" y="24"/>
                    </a:lnTo>
                    <a:lnTo>
                      <a:pt x="495" y="13"/>
                    </a:lnTo>
                    <a:lnTo>
                      <a:pt x="503" y="13"/>
                    </a:lnTo>
                    <a:lnTo>
                      <a:pt x="513" y="11"/>
                    </a:lnTo>
                    <a:lnTo>
                      <a:pt x="523" y="9"/>
                    </a:lnTo>
                    <a:lnTo>
                      <a:pt x="533" y="5"/>
                    </a:lnTo>
                    <a:lnTo>
                      <a:pt x="543" y="3"/>
                    </a:lnTo>
                    <a:lnTo>
                      <a:pt x="552" y="1"/>
                    </a:lnTo>
                    <a:lnTo>
                      <a:pt x="562" y="0"/>
                    </a:lnTo>
                    <a:lnTo>
                      <a:pt x="57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74" name="Freeform 46"/>
              <p:cNvSpPr>
                <a:spLocks/>
              </p:cNvSpPr>
              <p:nvPr/>
            </p:nvSpPr>
            <p:spPr bwMode="auto">
              <a:xfrm>
                <a:off x="4840" y="1071"/>
                <a:ext cx="114" cy="26"/>
              </a:xfrm>
              <a:custGeom>
                <a:avLst/>
                <a:gdLst/>
                <a:ahLst/>
                <a:cxnLst>
                  <a:cxn ang="0">
                    <a:pos x="114" y="18"/>
                  </a:cxn>
                  <a:cxn ang="0">
                    <a:pos x="99" y="20"/>
                  </a:cxn>
                  <a:cxn ang="0">
                    <a:pos x="84" y="20"/>
                  </a:cxn>
                  <a:cxn ang="0">
                    <a:pos x="70" y="22"/>
                  </a:cxn>
                  <a:cxn ang="0">
                    <a:pos x="57" y="24"/>
                  </a:cxn>
                  <a:cxn ang="0">
                    <a:pos x="42" y="26"/>
                  </a:cxn>
                  <a:cxn ang="0">
                    <a:pos x="28" y="26"/>
                  </a:cxn>
                  <a:cxn ang="0">
                    <a:pos x="15" y="24"/>
                  </a:cxn>
                  <a:cxn ang="0">
                    <a:pos x="0" y="22"/>
                  </a:cxn>
                  <a:cxn ang="0">
                    <a:pos x="0" y="15"/>
                  </a:cxn>
                  <a:cxn ang="0">
                    <a:pos x="0" y="7"/>
                  </a:cxn>
                  <a:cxn ang="0">
                    <a:pos x="3" y="3"/>
                  </a:cxn>
                  <a:cxn ang="0">
                    <a:pos x="10" y="0"/>
                  </a:cxn>
                  <a:cxn ang="0">
                    <a:pos x="114" y="1"/>
                  </a:cxn>
                  <a:cxn ang="0">
                    <a:pos x="114" y="18"/>
                  </a:cxn>
                </a:cxnLst>
                <a:rect l="0" t="0" r="r" b="b"/>
                <a:pathLst>
                  <a:path w="114" h="26">
                    <a:moveTo>
                      <a:pt x="114" y="18"/>
                    </a:moveTo>
                    <a:lnTo>
                      <a:pt x="99" y="20"/>
                    </a:lnTo>
                    <a:lnTo>
                      <a:pt x="84" y="20"/>
                    </a:lnTo>
                    <a:lnTo>
                      <a:pt x="70" y="22"/>
                    </a:lnTo>
                    <a:lnTo>
                      <a:pt x="57" y="24"/>
                    </a:lnTo>
                    <a:lnTo>
                      <a:pt x="42" y="26"/>
                    </a:lnTo>
                    <a:lnTo>
                      <a:pt x="28" y="26"/>
                    </a:lnTo>
                    <a:lnTo>
                      <a:pt x="15" y="24"/>
                    </a:lnTo>
                    <a:lnTo>
                      <a:pt x="0" y="22"/>
                    </a:lnTo>
                    <a:lnTo>
                      <a:pt x="0" y="15"/>
                    </a:lnTo>
                    <a:lnTo>
                      <a:pt x="0" y="7"/>
                    </a:lnTo>
                    <a:lnTo>
                      <a:pt x="3" y="3"/>
                    </a:lnTo>
                    <a:lnTo>
                      <a:pt x="10" y="0"/>
                    </a:lnTo>
                    <a:lnTo>
                      <a:pt x="114" y="1"/>
                    </a:lnTo>
                    <a:lnTo>
                      <a:pt x="114" y="1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75" name="Freeform 47"/>
              <p:cNvSpPr>
                <a:spLocks/>
              </p:cNvSpPr>
              <p:nvPr/>
            </p:nvSpPr>
            <p:spPr bwMode="auto">
              <a:xfrm>
                <a:off x="4167" y="1127"/>
                <a:ext cx="594" cy="244"/>
              </a:xfrm>
              <a:custGeom>
                <a:avLst/>
                <a:gdLst/>
                <a:ahLst/>
                <a:cxnLst>
                  <a:cxn ang="0">
                    <a:pos x="594" y="15"/>
                  </a:cxn>
                  <a:cxn ang="0">
                    <a:pos x="582" y="21"/>
                  </a:cxn>
                  <a:cxn ang="0">
                    <a:pos x="567" y="29"/>
                  </a:cxn>
                  <a:cxn ang="0">
                    <a:pos x="552" y="34"/>
                  </a:cxn>
                  <a:cxn ang="0">
                    <a:pos x="537" y="40"/>
                  </a:cxn>
                  <a:cxn ang="0">
                    <a:pos x="522" y="46"/>
                  </a:cxn>
                  <a:cxn ang="0">
                    <a:pos x="505" y="53"/>
                  </a:cxn>
                  <a:cxn ang="0">
                    <a:pos x="490" y="59"/>
                  </a:cxn>
                  <a:cxn ang="0">
                    <a:pos x="475" y="66"/>
                  </a:cxn>
                  <a:cxn ang="0">
                    <a:pos x="453" y="72"/>
                  </a:cxn>
                  <a:cxn ang="0">
                    <a:pos x="436" y="82"/>
                  </a:cxn>
                  <a:cxn ang="0">
                    <a:pos x="416" y="91"/>
                  </a:cxn>
                  <a:cxn ang="0">
                    <a:pos x="398" y="101"/>
                  </a:cxn>
                  <a:cxn ang="0">
                    <a:pos x="379" y="110"/>
                  </a:cxn>
                  <a:cxn ang="0">
                    <a:pos x="359" y="118"/>
                  </a:cxn>
                  <a:cxn ang="0">
                    <a:pos x="339" y="123"/>
                  </a:cxn>
                  <a:cxn ang="0">
                    <a:pos x="314" y="125"/>
                  </a:cxn>
                  <a:cxn ang="0">
                    <a:pos x="277" y="142"/>
                  </a:cxn>
                  <a:cxn ang="0">
                    <a:pos x="242" y="159"/>
                  </a:cxn>
                  <a:cxn ang="0">
                    <a:pos x="205" y="174"/>
                  </a:cxn>
                  <a:cxn ang="0">
                    <a:pos x="168" y="188"/>
                  </a:cxn>
                  <a:cxn ang="0">
                    <a:pos x="128" y="203"/>
                  </a:cxn>
                  <a:cxn ang="0">
                    <a:pos x="91" y="216"/>
                  </a:cxn>
                  <a:cxn ang="0">
                    <a:pos x="54" y="231"/>
                  </a:cxn>
                  <a:cxn ang="0">
                    <a:pos x="15" y="244"/>
                  </a:cxn>
                  <a:cxn ang="0">
                    <a:pos x="0" y="239"/>
                  </a:cxn>
                  <a:cxn ang="0">
                    <a:pos x="32" y="222"/>
                  </a:cxn>
                  <a:cxn ang="0">
                    <a:pos x="67" y="205"/>
                  </a:cxn>
                  <a:cxn ang="0">
                    <a:pos x="101" y="189"/>
                  </a:cxn>
                  <a:cxn ang="0">
                    <a:pos x="136" y="174"/>
                  </a:cxn>
                  <a:cxn ang="0">
                    <a:pos x="171" y="159"/>
                  </a:cxn>
                  <a:cxn ang="0">
                    <a:pos x="208" y="144"/>
                  </a:cxn>
                  <a:cxn ang="0">
                    <a:pos x="242" y="129"/>
                  </a:cxn>
                  <a:cxn ang="0">
                    <a:pos x="277" y="114"/>
                  </a:cxn>
                  <a:cxn ang="0">
                    <a:pos x="314" y="101"/>
                  </a:cxn>
                  <a:cxn ang="0">
                    <a:pos x="349" y="85"/>
                  </a:cxn>
                  <a:cxn ang="0">
                    <a:pos x="386" y="72"/>
                  </a:cxn>
                  <a:cxn ang="0">
                    <a:pos x="421" y="59"/>
                  </a:cxn>
                  <a:cxn ang="0">
                    <a:pos x="458" y="44"/>
                  </a:cxn>
                  <a:cxn ang="0">
                    <a:pos x="492" y="29"/>
                  </a:cxn>
                  <a:cxn ang="0">
                    <a:pos x="527" y="15"/>
                  </a:cxn>
                  <a:cxn ang="0">
                    <a:pos x="562" y="0"/>
                  </a:cxn>
                  <a:cxn ang="0">
                    <a:pos x="572" y="0"/>
                  </a:cxn>
                  <a:cxn ang="0">
                    <a:pos x="582" y="2"/>
                  </a:cxn>
                  <a:cxn ang="0">
                    <a:pos x="589" y="8"/>
                  </a:cxn>
                  <a:cxn ang="0">
                    <a:pos x="594" y="15"/>
                  </a:cxn>
                </a:cxnLst>
                <a:rect l="0" t="0" r="r" b="b"/>
                <a:pathLst>
                  <a:path w="594" h="244">
                    <a:moveTo>
                      <a:pt x="594" y="15"/>
                    </a:moveTo>
                    <a:lnTo>
                      <a:pt x="582" y="21"/>
                    </a:lnTo>
                    <a:lnTo>
                      <a:pt x="567" y="29"/>
                    </a:lnTo>
                    <a:lnTo>
                      <a:pt x="552" y="34"/>
                    </a:lnTo>
                    <a:lnTo>
                      <a:pt x="537" y="40"/>
                    </a:lnTo>
                    <a:lnTo>
                      <a:pt x="522" y="46"/>
                    </a:lnTo>
                    <a:lnTo>
                      <a:pt x="505" y="53"/>
                    </a:lnTo>
                    <a:lnTo>
                      <a:pt x="490" y="59"/>
                    </a:lnTo>
                    <a:lnTo>
                      <a:pt x="475" y="66"/>
                    </a:lnTo>
                    <a:lnTo>
                      <a:pt x="453" y="72"/>
                    </a:lnTo>
                    <a:lnTo>
                      <a:pt x="436" y="82"/>
                    </a:lnTo>
                    <a:lnTo>
                      <a:pt x="416" y="91"/>
                    </a:lnTo>
                    <a:lnTo>
                      <a:pt x="398" y="101"/>
                    </a:lnTo>
                    <a:lnTo>
                      <a:pt x="379" y="110"/>
                    </a:lnTo>
                    <a:lnTo>
                      <a:pt x="359" y="118"/>
                    </a:lnTo>
                    <a:lnTo>
                      <a:pt x="339" y="123"/>
                    </a:lnTo>
                    <a:lnTo>
                      <a:pt x="314" y="125"/>
                    </a:lnTo>
                    <a:lnTo>
                      <a:pt x="277" y="142"/>
                    </a:lnTo>
                    <a:lnTo>
                      <a:pt x="242" y="159"/>
                    </a:lnTo>
                    <a:lnTo>
                      <a:pt x="205" y="174"/>
                    </a:lnTo>
                    <a:lnTo>
                      <a:pt x="168" y="188"/>
                    </a:lnTo>
                    <a:lnTo>
                      <a:pt x="128" y="203"/>
                    </a:lnTo>
                    <a:lnTo>
                      <a:pt x="91" y="216"/>
                    </a:lnTo>
                    <a:lnTo>
                      <a:pt x="54" y="231"/>
                    </a:lnTo>
                    <a:lnTo>
                      <a:pt x="15" y="244"/>
                    </a:lnTo>
                    <a:lnTo>
                      <a:pt x="0" y="239"/>
                    </a:lnTo>
                    <a:lnTo>
                      <a:pt x="32" y="222"/>
                    </a:lnTo>
                    <a:lnTo>
                      <a:pt x="67" y="205"/>
                    </a:lnTo>
                    <a:lnTo>
                      <a:pt x="101" y="189"/>
                    </a:lnTo>
                    <a:lnTo>
                      <a:pt x="136" y="174"/>
                    </a:lnTo>
                    <a:lnTo>
                      <a:pt x="171" y="159"/>
                    </a:lnTo>
                    <a:lnTo>
                      <a:pt x="208" y="144"/>
                    </a:lnTo>
                    <a:lnTo>
                      <a:pt x="242" y="129"/>
                    </a:lnTo>
                    <a:lnTo>
                      <a:pt x="277" y="114"/>
                    </a:lnTo>
                    <a:lnTo>
                      <a:pt x="314" y="101"/>
                    </a:lnTo>
                    <a:lnTo>
                      <a:pt x="349" y="85"/>
                    </a:lnTo>
                    <a:lnTo>
                      <a:pt x="386" y="72"/>
                    </a:lnTo>
                    <a:lnTo>
                      <a:pt x="421" y="59"/>
                    </a:lnTo>
                    <a:lnTo>
                      <a:pt x="458" y="44"/>
                    </a:lnTo>
                    <a:lnTo>
                      <a:pt x="492" y="29"/>
                    </a:lnTo>
                    <a:lnTo>
                      <a:pt x="527" y="15"/>
                    </a:lnTo>
                    <a:lnTo>
                      <a:pt x="562" y="0"/>
                    </a:lnTo>
                    <a:lnTo>
                      <a:pt x="572" y="0"/>
                    </a:lnTo>
                    <a:lnTo>
                      <a:pt x="582" y="2"/>
                    </a:lnTo>
                    <a:lnTo>
                      <a:pt x="589" y="8"/>
                    </a:lnTo>
                    <a:lnTo>
                      <a:pt x="594" y="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76" name="Freeform 48"/>
              <p:cNvSpPr>
                <a:spLocks/>
              </p:cNvSpPr>
              <p:nvPr/>
            </p:nvSpPr>
            <p:spPr bwMode="auto">
              <a:xfrm>
                <a:off x="4902" y="1131"/>
                <a:ext cx="126" cy="28"/>
              </a:xfrm>
              <a:custGeom>
                <a:avLst/>
                <a:gdLst/>
                <a:ahLst/>
                <a:cxnLst>
                  <a:cxn ang="0">
                    <a:pos x="119" y="28"/>
                  </a:cxn>
                  <a:cxn ang="0">
                    <a:pos x="5" y="28"/>
                  </a:cxn>
                  <a:cxn ang="0">
                    <a:pos x="3" y="23"/>
                  </a:cxn>
                  <a:cxn ang="0">
                    <a:pos x="0" y="17"/>
                  </a:cxn>
                  <a:cxn ang="0">
                    <a:pos x="0" y="13"/>
                  </a:cxn>
                  <a:cxn ang="0">
                    <a:pos x="0" y="8"/>
                  </a:cxn>
                  <a:cxn ang="0">
                    <a:pos x="13" y="4"/>
                  </a:cxn>
                  <a:cxn ang="0">
                    <a:pos x="27" y="2"/>
                  </a:cxn>
                  <a:cxn ang="0">
                    <a:pos x="42" y="0"/>
                  </a:cxn>
                  <a:cxn ang="0">
                    <a:pos x="57" y="2"/>
                  </a:cxn>
                  <a:cxn ang="0">
                    <a:pos x="72" y="4"/>
                  </a:cxn>
                  <a:cxn ang="0">
                    <a:pos x="89" y="6"/>
                  </a:cxn>
                  <a:cxn ang="0">
                    <a:pos x="104" y="8"/>
                  </a:cxn>
                  <a:cxn ang="0">
                    <a:pos x="119" y="8"/>
                  </a:cxn>
                  <a:cxn ang="0">
                    <a:pos x="124" y="11"/>
                  </a:cxn>
                  <a:cxn ang="0">
                    <a:pos x="126" y="17"/>
                  </a:cxn>
                  <a:cxn ang="0">
                    <a:pos x="124" y="23"/>
                  </a:cxn>
                  <a:cxn ang="0">
                    <a:pos x="119" y="28"/>
                  </a:cxn>
                </a:cxnLst>
                <a:rect l="0" t="0" r="r" b="b"/>
                <a:pathLst>
                  <a:path w="126" h="28">
                    <a:moveTo>
                      <a:pt x="119" y="28"/>
                    </a:moveTo>
                    <a:lnTo>
                      <a:pt x="5" y="28"/>
                    </a:lnTo>
                    <a:lnTo>
                      <a:pt x="3" y="23"/>
                    </a:lnTo>
                    <a:lnTo>
                      <a:pt x="0" y="17"/>
                    </a:lnTo>
                    <a:lnTo>
                      <a:pt x="0" y="13"/>
                    </a:lnTo>
                    <a:lnTo>
                      <a:pt x="0" y="8"/>
                    </a:lnTo>
                    <a:lnTo>
                      <a:pt x="13" y="4"/>
                    </a:lnTo>
                    <a:lnTo>
                      <a:pt x="27" y="2"/>
                    </a:lnTo>
                    <a:lnTo>
                      <a:pt x="42" y="0"/>
                    </a:lnTo>
                    <a:lnTo>
                      <a:pt x="57" y="2"/>
                    </a:lnTo>
                    <a:lnTo>
                      <a:pt x="72" y="4"/>
                    </a:lnTo>
                    <a:lnTo>
                      <a:pt x="89" y="6"/>
                    </a:lnTo>
                    <a:lnTo>
                      <a:pt x="104" y="8"/>
                    </a:lnTo>
                    <a:lnTo>
                      <a:pt x="119" y="8"/>
                    </a:lnTo>
                    <a:lnTo>
                      <a:pt x="124" y="11"/>
                    </a:lnTo>
                    <a:lnTo>
                      <a:pt x="126" y="17"/>
                    </a:lnTo>
                    <a:lnTo>
                      <a:pt x="124" y="23"/>
                    </a:lnTo>
                    <a:lnTo>
                      <a:pt x="119" y="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77" name="Freeform 49"/>
              <p:cNvSpPr>
                <a:spLocks/>
              </p:cNvSpPr>
              <p:nvPr/>
            </p:nvSpPr>
            <p:spPr bwMode="auto">
              <a:xfrm>
                <a:off x="3087" y="1131"/>
                <a:ext cx="1295" cy="522"/>
              </a:xfrm>
              <a:custGeom>
                <a:avLst/>
                <a:gdLst/>
                <a:ahLst/>
                <a:cxnLst>
                  <a:cxn ang="0">
                    <a:pos x="1290" y="27"/>
                  </a:cxn>
                  <a:cxn ang="0">
                    <a:pos x="1270" y="36"/>
                  </a:cxn>
                  <a:cxn ang="0">
                    <a:pos x="1228" y="49"/>
                  </a:cxn>
                  <a:cxn ang="0">
                    <a:pos x="1176" y="72"/>
                  </a:cxn>
                  <a:cxn ang="0">
                    <a:pos x="1119" y="93"/>
                  </a:cxn>
                  <a:cxn ang="0">
                    <a:pos x="1065" y="112"/>
                  </a:cxn>
                  <a:cxn ang="0">
                    <a:pos x="1008" y="132"/>
                  </a:cxn>
                  <a:cxn ang="0">
                    <a:pos x="953" y="151"/>
                  </a:cxn>
                  <a:cxn ang="0">
                    <a:pos x="899" y="174"/>
                  </a:cxn>
                  <a:cxn ang="0">
                    <a:pos x="844" y="199"/>
                  </a:cxn>
                  <a:cxn ang="0">
                    <a:pos x="795" y="225"/>
                  </a:cxn>
                  <a:cxn ang="0">
                    <a:pos x="745" y="246"/>
                  </a:cxn>
                  <a:cxn ang="0">
                    <a:pos x="693" y="265"/>
                  </a:cxn>
                  <a:cxn ang="0">
                    <a:pos x="641" y="282"/>
                  </a:cxn>
                  <a:cxn ang="0">
                    <a:pos x="589" y="299"/>
                  </a:cxn>
                  <a:cxn ang="0">
                    <a:pos x="540" y="316"/>
                  </a:cxn>
                  <a:cxn ang="0">
                    <a:pos x="488" y="335"/>
                  </a:cxn>
                  <a:cxn ang="0">
                    <a:pos x="441" y="358"/>
                  </a:cxn>
                  <a:cxn ang="0">
                    <a:pos x="401" y="377"/>
                  </a:cxn>
                  <a:cxn ang="0">
                    <a:pos x="371" y="386"/>
                  </a:cxn>
                  <a:cxn ang="0">
                    <a:pos x="342" y="399"/>
                  </a:cxn>
                  <a:cxn ang="0">
                    <a:pos x="312" y="414"/>
                  </a:cxn>
                  <a:cxn ang="0">
                    <a:pos x="282" y="418"/>
                  </a:cxn>
                  <a:cxn ang="0">
                    <a:pos x="255" y="428"/>
                  </a:cxn>
                  <a:cxn ang="0">
                    <a:pos x="215" y="445"/>
                  </a:cxn>
                  <a:cxn ang="0">
                    <a:pos x="163" y="464"/>
                  </a:cxn>
                  <a:cxn ang="0">
                    <a:pos x="111" y="486"/>
                  </a:cxn>
                  <a:cxn ang="0">
                    <a:pos x="62" y="509"/>
                  </a:cxn>
                  <a:cxn ang="0">
                    <a:pos x="25" y="522"/>
                  </a:cxn>
                  <a:cxn ang="0">
                    <a:pos x="5" y="515"/>
                  </a:cxn>
                  <a:cxn ang="0">
                    <a:pos x="12" y="498"/>
                  </a:cxn>
                  <a:cxn ang="0">
                    <a:pos x="40" y="483"/>
                  </a:cxn>
                  <a:cxn ang="0">
                    <a:pos x="69" y="469"/>
                  </a:cxn>
                  <a:cxn ang="0">
                    <a:pos x="99" y="460"/>
                  </a:cxn>
                  <a:cxn ang="0">
                    <a:pos x="161" y="437"/>
                  </a:cxn>
                  <a:cxn ang="0">
                    <a:pos x="255" y="403"/>
                  </a:cxn>
                  <a:cxn ang="0">
                    <a:pos x="349" y="367"/>
                  </a:cxn>
                  <a:cxn ang="0">
                    <a:pos x="446" y="331"/>
                  </a:cxn>
                  <a:cxn ang="0">
                    <a:pos x="540" y="295"/>
                  </a:cxn>
                  <a:cxn ang="0">
                    <a:pos x="634" y="259"/>
                  </a:cxn>
                  <a:cxn ang="0">
                    <a:pos x="726" y="221"/>
                  </a:cxn>
                  <a:cxn ang="0">
                    <a:pos x="820" y="184"/>
                  </a:cxn>
                  <a:cxn ang="0">
                    <a:pos x="889" y="155"/>
                  </a:cxn>
                  <a:cxn ang="0">
                    <a:pos x="941" y="134"/>
                  </a:cxn>
                  <a:cxn ang="0">
                    <a:pos x="993" y="114"/>
                  </a:cxn>
                  <a:cxn ang="0">
                    <a:pos x="1045" y="91"/>
                  </a:cxn>
                  <a:cxn ang="0">
                    <a:pos x="1097" y="70"/>
                  </a:cxn>
                  <a:cxn ang="0">
                    <a:pos x="1152" y="49"/>
                  </a:cxn>
                  <a:cxn ang="0">
                    <a:pos x="1204" y="28"/>
                  </a:cxn>
                  <a:cxn ang="0">
                    <a:pos x="1256" y="10"/>
                  </a:cxn>
                  <a:cxn ang="0">
                    <a:pos x="1295" y="17"/>
                  </a:cxn>
                </a:cxnLst>
                <a:rect l="0" t="0" r="r" b="b"/>
                <a:pathLst>
                  <a:path w="1295" h="522">
                    <a:moveTo>
                      <a:pt x="1295" y="17"/>
                    </a:moveTo>
                    <a:lnTo>
                      <a:pt x="1290" y="27"/>
                    </a:lnTo>
                    <a:lnTo>
                      <a:pt x="1280" y="32"/>
                    </a:lnTo>
                    <a:lnTo>
                      <a:pt x="1270" y="36"/>
                    </a:lnTo>
                    <a:lnTo>
                      <a:pt x="1256" y="36"/>
                    </a:lnTo>
                    <a:lnTo>
                      <a:pt x="1228" y="49"/>
                    </a:lnTo>
                    <a:lnTo>
                      <a:pt x="1204" y="61"/>
                    </a:lnTo>
                    <a:lnTo>
                      <a:pt x="1176" y="72"/>
                    </a:lnTo>
                    <a:lnTo>
                      <a:pt x="1149" y="83"/>
                    </a:lnTo>
                    <a:lnTo>
                      <a:pt x="1119" y="93"/>
                    </a:lnTo>
                    <a:lnTo>
                      <a:pt x="1092" y="102"/>
                    </a:lnTo>
                    <a:lnTo>
                      <a:pt x="1065" y="112"/>
                    </a:lnTo>
                    <a:lnTo>
                      <a:pt x="1038" y="121"/>
                    </a:lnTo>
                    <a:lnTo>
                      <a:pt x="1008" y="132"/>
                    </a:lnTo>
                    <a:lnTo>
                      <a:pt x="981" y="142"/>
                    </a:lnTo>
                    <a:lnTo>
                      <a:pt x="953" y="151"/>
                    </a:lnTo>
                    <a:lnTo>
                      <a:pt x="926" y="163"/>
                    </a:lnTo>
                    <a:lnTo>
                      <a:pt x="899" y="174"/>
                    </a:lnTo>
                    <a:lnTo>
                      <a:pt x="872" y="185"/>
                    </a:lnTo>
                    <a:lnTo>
                      <a:pt x="844" y="199"/>
                    </a:lnTo>
                    <a:lnTo>
                      <a:pt x="820" y="214"/>
                    </a:lnTo>
                    <a:lnTo>
                      <a:pt x="795" y="225"/>
                    </a:lnTo>
                    <a:lnTo>
                      <a:pt x="770" y="237"/>
                    </a:lnTo>
                    <a:lnTo>
                      <a:pt x="745" y="246"/>
                    </a:lnTo>
                    <a:lnTo>
                      <a:pt x="718" y="255"/>
                    </a:lnTo>
                    <a:lnTo>
                      <a:pt x="693" y="265"/>
                    </a:lnTo>
                    <a:lnTo>
                      <a:pt x="669" y="274"/>
                    </a:lnTo>
                    <a:lnTo>
                      <a:pt x="641" y="282"/>
                    </a:lnTo>
                    <a:lnTo>
                      <a:pt x="617" y="290"/>
                    </a:lnTo>
                    <a:lnTo>
                      <a:pt x="589" y="299"/>
                    </a:lnTo>
                    <a:lnTo>
                      <a:pt x="565" y="307"/>
                    </a:lnTo>
                    <a:lnTo>
                      <a:pt x="540" y="316"/>
                    </a:lnTo>
                    <a:lnTo>
                      <a:pt x="515" y="325"/>
                    </a:lnTo>
                    <a:lnTo>
                      <a:pt x="488" y="335"/>
                    </a:lnTo>
                    <a:lnTo>
                      <a:pt x="463" y="346"/>
                    </a:lnTo>
                    <a:lnTo>
                      <a:pt x="441" y="358"/>
                    </a:lnTo>
                    <a:lnTo>
                      <a:pt x="416" y="371"/>
                    </a:lnTo>
                    <a:lnTo>
                      <a:pt x="401" y="377"/>
                    </a:lnTo>
                    <a:lnTo>
                      <a:pt x="386" y="380"/>
                    </a:lnTo>
                    <a:lnTo>
                      <a:pt x="371" y="386"/>
                    </a:lnTo>
                    <a:lnTo>
                      <a:pt x="357" y="394"/>
                    </a:lnTo>
                    <a:lnTo>
                      <a:pt x="342" y="399"/>
                    </a:lnTo>
                    <a:lnTo>
                      <a:pt x="327" y="407"/>
                    </a:lnTo>
                    <a:lnTo>
                      <a:pt x="312" y="414"/>
                    </a:lnTo>
                    <a:lnTo>
                      <a:pt x="297" y="422"/>
                    </a:lnTo>
                    <a:lnTo>
                      <a:pt x="282" y="418"/>
                    </a:lnTo>
                    <a:lnTo>
                      <a:pt x="267" y="422"/>
                    </a:lnTo>
                    <a:lnTo>
                      <a:pt x="255" y="428"/>
                    </a:lnTo>
                    <a:lnTo>
                      <a:pt x="240" y="433"/>
                    </a:lnTo>
                    <a:lnTo>
                      <a:pt x="215" y="445"/>
                    </a:lnTo>
                    <a:lnTo>
                      <a:pt x="188" y="454"/>
                    </a:lnTo>
                    <a:lnTo>
                      <a:pt x="163" y="464"/>
                    </a:lnTo>
                    <a:lnTo>
                      <a:pt x="139" y="475"/>
                    </a:lnTo>
                    <a:lnTo>
                      <a:pt x="111" y="486"/>
                    </a:lnTo>
                    <a:lnTo>
                      <a:pt x="87" y="498"/>
                    </a:lnTo>
                    <a:lnTo>
                      <a:pt x="62" y="509"/>
                    </a:lnTo>
                    <a:lnTo>
                      <a:pt x="37" y="522"/>
                    </a:lnTo>
                    <a:lnTo>
                      <a:pt x="25" y="522"/>
                    </a:lnTo>
                    <a:lnTo>
                      <a:pt x="12" y="520"/>
                    </a:lnTo>
                    <a:lnTo>
                      <a:pt x="5" y="515"/>
                    </a:lnTo>
                    <a:lnTo>
                      <a:pt x="0" y="505"/>
                    </a:lnTo>
                    <a:lnTo>
                      <a:pt x="12" y="498"/>
                    </a:lnTo>
                    <a:lnTo>
                      <a:pt x="25" y="490"/>
                    </a:lnTo>
                    <a:lnTo>
                      <a:pt x="40" y="483"/>
                    </a:lnTo>
                    <a:lnTo>
                      <a:pt x="54" y="477"/>
                    </a:lnTo>
                    <a:lnTo>
                      <a:pt x="69" y="469"/>
                    </a:lnTo>
                    <a:lnTo>
                      <a:pt x="84" y="464"/>
                    </a:lnTo>
                    <a:lnTo>
                      <a:pt x="99" y="460"/>
                    </a:lnTo>
                    <a:lnTo>
                      <a:pt x="114" y="454"/>
                    </a:lnTo>
                    <a:lnTo>
                      <a:pt x="161" y="437"/>
                    </a:lnTo>
                    <a:lnTo>
                      <a:pt x="208" y="420"/>
                    </a:lnTo>
                    <a:lnTo>
                      <a:pt x="255" y="403"/>
                    </a:lnTo>
                    <a:lnTo>
                      <a:pt x="302" y="384"/>
                    </a:lnTo>
                    <a:lnTo>
                      <a:pt x="349" y="367"/>
                    </a:lnTo>
                    <a:lnTo>
                      <a:pt x="396" y="350"/>
                    </a:lnTo>
                    <a:lnTo>
                      <a:pt x="446" y="331"/>
                    </a:lnTo>
                    <a:lnTo>
                      <a:pt x="493" y="314"/>
                    </a:lnTo>
                    <a:lnTo>
                      <a:pt x="540" y="295"/>
                    </a:lnTo>
                    <a:lnTo>
                      <a:pt x="587" y="276"/>
                    </a:lnTo>
                    <a:lnTo>
                      <a:pt x="634" y="259"/>
                    </a:lnTo>
                    <a:lnTo>
                      <a:pt x="681" y="240"/>
                    </a:lnTo>
                    <a:lnTo>
                      <a:pt x="726" y="221"/>
                    </a:lnTo>
                    <a:lnTo>
                      <a:pt x="773" y="202"/>
                    </a:lnTo>
                    <a:lnTo>
                      <a:pt x="820" y="184"/>
                    </a:lnTo>
                    <a:lnTo>
                      <a:pt x="864" y="165"/>
                    </a:lnTo>
                    <a:lnTo>
                      <a:pt x="889" y="155"/>
                    </a:lnTo>
                    <a:lnTo>
                      <a:pt x="916" y="146"/>
                    </a:lnTo>
                    <a:lnTo>
                      <a:pt x="941" y="134"/>
                    </a:lnTo>
                    <a:lnTo>
                      <a:pt x="968" y="125"/>
                    </a:lnTo>
                    <a:lnTo>
                      <a:pt x="993" y="114"/>
                    </a:lnTo>
                    <a:lnTo>
                      <a:pt x="1020" y="102"/>
                    </a:lnTo>
                    <a:lnTo>
                      <a:pt x="1045" y="91"/>
                    </a:lnTo>
                    <a:lnTo>
                      <a:pt x="1072" y="81"/>
                    </a:lnTo>
                    <a:lnTo>
                      <a:pt x="1097" y="70"/>
                    </a:lnTo>
                    <a:lnTo>
                      <a:pt x="1124" y="59"/>
                    </a:lnTo>
                    <a:lnTo>
                      <a:pt x="1152" y="49"/>
                    </a:lnTo>
                    <a:lnTo>
                      <a:pt x="1176" y="38"/>
                    </a:lnTo>
                    <a:lnTo>
                      <a:pt x="1204" y="28"/>
                    </a:lnTo>
                    <a:lnTo>
                      <a:pt x="1231" y="19"/>
                    </a:lnTo>
                    <a:lnTo>
                      <a:pt x="1256" y="10"/>
                    </a:lnTo>
                    <a:lnTo>
                      <a:pt x="1283" y="0"/>
                    </a:lnTo>
                    <a:lnTo>
                      <a:pt x="1295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78" name="Freeform 50"/>
              <p:cNvSpPr>
                <a:spLocks/>
              </p:cNvSpPr>
              <p:nvPr/>
            </p:nvSpPr>
            <p:spPr bwMode="auto">
              <a:xfrm>
                <a:off x="3085" y="1156"/>
                <a:ext cx="1441" cy="571"/>
              </a:xfrm>
              <a:custGeom>
                <a:avLst/>
                <a:gdLst/>
                <a:ahLst/>
                <a:cxnLst>
                  <a:cxn ang="0">
                    <a:pos x="1428" y="22"/>
                  </a:cxn>
                  <a:cxn ang="0">
                    <a:pos x="1404" y="34"/>
                  </a:cxn>
                  <a:cxn ang="0">
                    <a:pos x="1371" y="43"/>
                  </a:cxn>
                  <a:cxn ang="0">
                    <a:pos x="1344" y="56"/>
                  </a:cxn>
                  <a:cxn ang="0">
                    <a:pos x="1297" y="72"/>
                  </a:cxn>
                  <a:cxn ang="0">
                    <a:pos x="1233" y="92"/>
                  </a:cxn>
                  <a:cxn ang="0">
                    <a:pos x="1171" y="113"/>
                  </a:cxn>
                  <a:cxn ang="0">
                    <a:pos x="1111" y="138"/>
                  </a:cxn>
                  <a:cxn ang="0">
                    <a:pos x="1050" y="164"/>
                  </a:cxn>
                  <a:cxn ang="0">
                    <a:pos x="990" y="191"/>
                  </a:cxn>
                  <a:cxn ang="0">
                    <a:pos x="931" y="215"/>
                  </a:cxn>
                  <a:cxn ang="0">
                    <a:pos x="869" y="242"/>
                  </a:cxn>
                  <a:cxn ang="0">
                    <a:pos x="802" y="266"/>
                  </a:cxn>
                  <a:cxn ang="0">
                    <a:pos x="725" y="297"/>
                  </a:cxn>
                  <a:cxn ang="0">
                    <a:pos x="651" y="327"/>
                  </a:cxn>
                  <a:cxn ang="0">
                    <a:pos x="579" y="359"/>
                  </a:cxn>
                  <a:cxn ang="0">
                    <a:pos x="505" y="391"/>
                  </a:cxn>
                  <a:cxn ang="0">
                    <a:pos x="430" y="422"/>
                  </a:cxn>
                  <a:cxn ang="0">
                    <a:pos x="354" y="452"/>
                  </a:cxn>
                  <a:cxn ang="0">
                    <a:pos x="277" y="478"/>
                  </a:cxn>
                  <a:cxn ang="0">
                    <a:pos x="210" y="503"/>
                  </a:cxn>
                  <a:cxn ang="0">
                    <a:pos x="153" y="528"/>
                  </a:cxn>
                  <a:cxn ang="0">
                    <a:pos x="96" y="548"/>
                  </a:cxn>
                  <a:cxn ang="0">
                    <a:pos x="37" y="565"/>
                  </a:cxn>
                  <a:cxn ang="0">
                    <a:pos x="0" y="569"/>
                  </a:cxn>
                  <a:cxn ang="0">
                    <a:pos x="2" y="563"/>
                  </a:cxn>
                  <a:cxn ang="0">
                    <a:pos x="34" y="546"/>
                  </a:cxn>
                  <a:cxn ang="0">
                    <a:pos x="99" y="522"/>
                  </a:cxn>
                  <a:cxn ang="0">
                    <a:pos x="163" y="497"/>
                  </a:cxn>
                  <a:cxn ang="0">
                    <a:pos x="227" y="473"/>
                  </a:cxn>
                  <a:cxn ang="0">
                    <a:pos x="292" y="450"/>
                  </a:cxn>
                  <a:cxn ang="0">
                    <a:pos x="356" y="423"/>
                  </a:cxn>
                  <a:cxn ang="0">
                    <a:pos x="418" y="399"/>
                  </a:cxn>
                  <a:cxn ang="0">
                    <a:pos x="482" y="370"/>
                  </a:cxn>
                  <a:cxn ang="0">
                    <a:pos x="529" y="355"/>
                  </a:cxn>
                  <a:cxn ang="0">
                    <a:pos x="557" y="340"/>
                  </a:cxn>
                  <a:cxn ang="0">
                    <a:pos x="621" y="312"/>
                  </a:cxn>
                  <a:cxn ang="0">
                    <a:pos x="728" y="270"/>
                  </a:cxn>
                  <a:cxn ang="0">
                    <a:pos x="832" y="227"/>
                  </a:cxn>
                  <a:cxn ang="0">
                    <a:pos x="936" y="183"/>
                  </a:cxn>
                  <a:cxn ang="0">
                    <a:pos x="1042" y="138"/>
                  </a:cxn>
                  <a:cxn ang="0">
                    <a:pos x="1146" y="96"/>
                  </a:cxn>
                  <a:cxn ang="0">
                    <a:pos x="1253" y="55"/>
                  </a:cxn>
                  <a:cxn ang="0">
                    <a:pos x="1362" y="17"/>
                  </a:cxn>
                  <a:cxn ang="0">
                    <a:pos x="1423" y="0"/>
                  </a:cxn>
                  <a:cxn ang="0">
                    <a:pos x="1438" y="7"/>
                  </a:cxn>
                </a:cxnLst>
                <a:rect l="0" t="0" r="r" b="b"/>
                <a:pathLst>
                  <a:path w="1441" h="571">
                    <a:moveTo>
                      <a:pt x="1441" y="13"/>
                    </a:moveTo>
                    <a:lnTo>
                      <a:pt x="1428" y="22"/>
                    </a:lnTo>
                    <a:lnTo>
                      <a:pt x="1416" y="28"/>
                    </a:lnTo>
                    <a:lnTo>
                      <a:pt x="1404" y="34"/>
                    </a:lnTo>
                    <a:lnTo>
                      <a:pt x="1389" y="39"/>
                    </a:lnTo>
                    <a:lnTo>
                      <a:pt x="1371" y="43"/>
                    </a:lnTo>
                    <a:lnTo>
                      <a:pt x="1357" y="49"/>
                    </a:lnTo>
                    <a:lnTo>
                      <a:pt x="1344" y="56"/>
                    </a:lnTo>
                    <a:lnTo>
                      <a:pt x="1329" y="64"/>
                    </a:lnTo>
                    <a:lnTo>
                      <a:pt x="1297" y="72"/>
                    </a:lnTo>
                    <a:lnTo>
                      <a:pt x="1265" y="81"/>
                    </a:lnTo>
                    <a:lnTo>
                      <a:pt x="1233" y="92"/>
                    </a:lnTo>
                    <a:lnTo>
                      <a:pt x="1203" y="102"/>
                    </a:lnTo>
                    <a:lnTo>
                      <a:pt x="1171" y="113"/>
                    </a:lnTo>
                    <a:lnTo>
                      <a:pt x="1141" y="126"/>
                    </a:lnTo>
                    <a:lnTo>
                      <a:pt x="1111" y="138"/>
                    </a:lnTo>
                    <a:lnTo>
                      <a:pt x="1082" y="151"/>
                    </a:lnTo>
                    <a:lnTo>
                      <a:pt x="1050" y="164"/>
                    </a:lnTo>
                    <a:lnTo>
                      <a:pt x="1020" y="177"/>
                    </a:lnTo>
                    <a:lnTo>
                      <a:pt x="990" y="191"/>
                    </a:lnTo>
                    <a:lnTo>
                      <a:pt x="960" y="204"/>
                    </a:lnTo>
                    <a:lnTo>
                      <a:pt x="931" y="215"/>
                    </a:lnTo>
                    <a:lnTo>
                      <a:pt x="901" y="229"/>
                    </a:lnTo>
                    <a:lnTo>
                      <a:pt x="869" y="242"/>
                    </a:lnTo>
                    <a:lnTo>
                      <a:pt x="839" y="253"/>
                    </a:lnTo>
                    <a:lnTo>
                      <a:pt x="802" y="266"/>
                    </a:lnTo>
                    <a:lnTo>
                      <a:pt x="765" y="282"/>
                    </a:lnTo>
                    <a:lnTo>
                      <a:pt x="725" y="297"/>
                    </a:lnTo>
                    <a:lnTo>
                      <a:pt x="688" y="312"/>
                    </a:lnTo>
                    <a:lnTo>
                      <a:pt x="651" y="327"/>
                    </a:lnTo>
                    <a:lnTo>
                      <a:pt x="614" y="344"/>
                    </a:lnTo>
                    <a:lnTo>
                      <a:pt x="579" y="359"/>
                    </a:lnTo>
                    <a:lnTo>
                      <a:pt x="542" y="376"/>
                    </a:lnTo>
                    <a:lnTo>
                      <a:pt x="505" y="391"/>
                    </a:lnTo>
                    <a:lnTo>
                      <a:pt x="468" y="406"/>
                    </a:lnTo>
                    <a:lnTo>
                      <a:pt x="430" y="422"/>
                    </a:lnTo>
                    <a:lnTo>
                      <a:pt x="391" y="437"/>
                    </a:lnTo>
                    <a:lnTo>
                      <a:pt x="354" y="452"/>
                    </a:lnTo>
                    <a:lnTo>
                      <a:pt x="314" y="465"/>
                    </a:lnTo>
                    <a:lnTo>
                      <a:pt x="277" y="478"/>
                    </a:lnTo>
                    <a:lnTo>
                      <a:pt x="237" y="490"/>
                    </a:lnTo>
                    <a:lnTo>
                      <a:pt x="210" y="503"/>
                    </a:lnTo>
                    <a:lnTo>
                      <a:pt x="180" y="516"/>
                    </a:lnTo>
                    <a:lnTo>
                      <a:pt x="153" y="528"/>
                    </a:lnTo>
                    <a:lnTo>
                      <a:pt x="126" y="539"/>
                    </a:lnTo>
                    <a:lnTo>
                      <a:pt x="96" y="548"/>
                    </a:lnTo>
                    <a:lnTo>
                      <a:pt x="66" y="558"/>
                    </a:lnTo>
                    <a:lnTo>
                      <a:pt x="37" y="565"/>
                    </a:lnTo>
                    <a:lnTo>
                      <a:pt x="4" y="571"/>
                    </a:lnTo>
                    <a:lnTo>
                      <a:pt x="0" y="569"/>
                    </a:lnTo>
                    <a:lnTo>
                      <a:pt x="0" y="567"/>
                    </a:lnTo>
                    <a:lnTo>
                      <a:pt x="2" y="563"/>
                    </a:lnTo>
                    <a:lnTo>
                      <a:pt x="2" y="560"/>
                    </a:lnTo>
                    <a:lnTo>
                      <a:pt x="34" y="546"/>
                    </a:lnTo>
                    <a:lnTo>
                      <a:pt x="66" y="533"/>
                    </a:lnTo>
                    <a:lnTo>
                      <a:pt x="99" y="522"/>
                    </a:lnTo>
                    <a:lnTo>
                      <a:pt x="131" y="509"/>
                    </a:lnTo>
                    <a:lnTo>
                      <a:pt x="163" y="497"/>
                    </a:lnTo>
                    <a:lnTo>
                      <a:pt x="195" y="484"/>
                    </a:lnTo>
                    <a:lnTo>
                      <a:pt x="227" y="473"/>
                    </a:lnTo>
                    <a:lnTo>
                      <a:pt x="260" y="461"/>
                    </a:lnTo>
                    <a:lnTo>
                      <a:pt x="292" y="450"/>
                    </a:lnTo>
                    <a:lnTo>
                      <a:pt x="324" y="437"/>
                    </a:lnTo>
                    <a:lnTo>
                      <a:pt x="356" y="423"/>
                    </a:lnTo>
                    <a:lnTo>
                      <a:pt x="388" y="412"/>
                    </a:lnTo>
                    <a:lnTo>
                      <a:pt x="418" y="399"/>
                    </a:lnTo>
                    <a:lnTo>
                      <a:pt x="450" y="384"/>
                    </a:lnTo>
                    <a:lnTo>
                      <a:pt x="482" y="370"/>
                    </a:lnTo>
                    <a:lnTo>
                      <a:pt x="512" y="355"/>
                    </a:lnTo>
                    <a:lnTo>
                      <a:pt x="529" y="355"/>
                    </a:lnTo>
                    <a:lnTo>
                      <a:pt x="544" y="348"/>
                    </a:lnTo>
                    <a:lnTo>
                      <a:pt x="557" y="340"/>
                    </a:lnTo>
                    <a:lnTo>
                      <a:pt x="569" y="333"/>
                    </a:lnTo>
                    <a:lnTo>
                      <a:pt x="621" y="312"/>
                    </a:lnTo>
                    <a:lnTo>
                      <a:pt x="676" y="291"/>
                    </a:lnTo>
                    <a:lnTo>
                      <a:pt x="728" y="270"/>
                    </a:lnTo>
                    <a:lnTo>
                      <a:pt x="780" y="249"/>
                    </a:lnTo>
                    <a:lnTo>
                      <a:pt x="832" y="227"/>
                    </a:lnTo>
                    <a:lnTo>
                      <a:pt x="884" y="204"/>
                    </a:lnTo>
                    <a:lnTo>
                      <a:pt x="936" y="183"/>
                    </a:lnTo>
                    <a:lnTo>
                      <a:pt x="990" y="160"/>
                    </a:lnTo>
                    <a:lnTo>
                      <a:pt x="1042" y="138"/>
                    </a:lnTo>
                    <a:lnTo>
                      <a:pt x="1094" y="117"/>
                    </a:lnTo>
                    <a:lnTo>
                      <a:pt x="1146" y="96"/>
                    </a:lnTo>
                    <a:lnTo>
                      <a:pt x="1201" y="75"/>
                    </a:lnTo>
                    <a:lnTo>
                      <a:pt x="1253" y="55"/>
                    </a:lnTo>
                    <a:lnTo>
                      <a:pt x="1307" y="36"/>
                    </a:lnTo>
                    <a:lnTo>
                      <a:pt x="1362" y="17"/>
                    </a:lnTo>
                    <a:lnTo>
                      <a:pt x="1416" y="0"/>
                    </a:lnTo>
                    <a:lnTo>
                      <a:pt x="1423" y="0"/>
                    </a:lnTo>
                    <a:lnTo>
                      <a:pt x="1433" y="3"/>
                    </a:lnTo>
                    <a:lnTo>
                      <a:pt x="1438" y="7"/>
                    </a:lnTo>
                    <a:lnTo>
                      <a:pt x="1441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79" name="Freeform 51"/>
              <p:cNvSpPr>
                <a:spLocks/>
              </p:cNvSpPr>
              <p:nvPr/>
            </p:nvSpPr>
            <p:spPr bwMode="auto">
              <a:xfrm>
                <a:off x="3045" y="1176"/>
                <a:ext cx="448" cy="212"/>
              </a:xfrm>
              <a:custGeom>
                <a:avLst/>
                <a:gdLst/>
                <a:ahLst/>
                <a:cxnLst>
                  <a:cxn ang="0">
                    <a:pos x="349" y="103"/>
                  </a:cxn>
                  <a:cxn ang="0">
                    <a:pos x="309" y="118"/>
                  </a:cxn>
                  <a:cxn ang="0">
                    <a:pos x="267" y="133"/>
                  </a:cxn>
                  <a:cxn ang="0">
                    <a:pos x="228" y="146"/>
                  </a:cxn>
                  <a:cxn ang="0">
                    <a:pos x="186" y="157"/>
                  </a:cxn>
                  <a:cxn ang="0">
                    <a:pos x="146" y="171"/>
                  </a:cxn>
                  <a:cxn ang="0">
                    <a:pos x="104" y="184"/>
                  </a:cxn>
                  <a:cxn ang="0">
                    <a:pos x="64" y="197"/>
                  </a:cxn>
                  <a:cxn ang="0">
                    <a:pos x="22" y="212"/>
                  </a:cxn>
                  <a:cxn ang="0">
                    <a:pos x="0" y="190"/>
                  </a:cxn>
                  <a:cxn ang="0">
                    <a:pos x="30" y="176"/>
                  </a:cxn>
                  <a:cxn ang="0">
                    <a:pos x="57" y="163"/>
                  </a:cxn>
                  <a:cxn ang="0">
                    <a:pos x="89" y="150"/>
                  </a:cxn>
                  <a:cxn ang="0">
                    <a:pos x="119" y="139"/>
                  </a:cxn>
                  <a:cxn ang="0">
                    <a:pos x="151" y="127"/>
                  </a:cxn>
                  <a:cxn ang="0">
                    <a:pos x="181" y="116"/>
                  </a:cxn>
                  <a:cxn ang="0">
                    <a:pos x="213" y="103"/>
                  </a:cxn>
                  <a:cxn ang="0">
                    <a:pos x="243" y="89"/>
                  </a:cxn>
                  <a:cxn ang="0">
                    <a:pos x="260" y="84"/>
                  </a:cxn>
                  <a:cxn ang="0">
                    <a:pos x="277" y="78"/>
                  </a:cxn>
                  <a:cxn ang="0">
                    <a:pos x="292" y="70"/>
                  </a:cxn>
                  <a:cxn ang="0">
                    <a:pos x="309" y="61"/>
                  </a:cxn>
                  <a:cxn ang="0">
                    <a:pos x="327" y="53"/>
                  </a:cxn>
                  <a:cxn ang="0">
                    <a:pos x="344" y="46"/>
                  </a:cxn>
                  <a:cxn ang="0">
                    <a:pos x="364" y="40"/>
                  </a:cxn>
                  <a:cxn ang="0">
                    <a:pos x="381" y="35"/>
                  </a:cxn>
                  <a:cxn ang="0">
                    <a:pos x="448" y="0"/>
                  </a:cxn>
                  <a:cxn ang="0">
                    <a:pos x="443" y="14"/>
                  </a:cxn>
                  <a:cxn ang="0">
                    <a:pos x="433" y="27"/>
                  </a:cxn>
                  <a:cxn ang="0">
                    <a:pos x="421" y="38"/>
                  </a:cxn>
                  <a:cxn ang="0">
                    <a:pos x="406" y="52"/>
                  </a:cxn>
                  <a:cxn ang="0">
                    <a:pos x="391" y="65"/>
                  </a:cxn>
                  <a:cxn ang="0">
                    <a:pos x="376" y="76"/>
                  </a:cxn>
                  <a:cxn ang="0">
                    <a:pos x="361" y="89"/>
                  </a:cxn>
                  <a:cxn ang="0">
                    <a:pos x="349" y="103"/>
                  </a:cxn>
                </a:cxnLst>
                <a:rect l="0" t="0" r="r" b="b"/>
                <a:pathLst>
                  <a:path w="448" h="212">
                    <a:moveTo>
                      <a:pt x="349" y="103"/>
                    </a:moveTo>
                    <a:lnTo>
                      <a:pt x="309" y="118"/>
                    </a:lnTo>
                    <a:lnTo>
                      <a:pt x="267" y="133"/>
                    </a:lnTo>
                    <a:lnTo>
                      <a:pt x="228" y="146"/>
                    </a:lnTo>
                    <a:lnTo>
                      <a:pt x="186" y="157"/>
                    </a:lnTo>
                    <a:lnTo>
                      <a:pt x="146" y="171"/>
                    </a:lnTo>
                    <a:lnTo>
                      <a:pt x="104" y="184"/>
                    </a:lnTo>
                    <a:lnTo>
                      <a:pt x="64" y="197"/>
                    </a:lnTo>
                    <a:lnTo>
                      <a:pt x="22" y="212"/>
                    </a:lnTo>
                    <a:lnTo>
                      <a:pt x="0" y="190"/>
                    </a:lnTo>
                    <a:lnTo>
                      <a:pt x="30" y="176"/>
                    </a:lnTo>
                    <a:lnTo>
                      <a:pt x="57" y="163"/>
                    </a:lnTo>
                    <a:lnTo>
                      <a:pt x="89" y="150"/>
                    </a:lnTo>
                    <a:lnTo>
                      <a:pt x="119" y="139"/>
                    </a:lnTo>
                    <a:lnTo>
                      <a:pt x="151" y="127"/>
                    </a:lnTo>
                    <a:lnTo>
                      <a:pt x="181" y="116"/>
                    </a:lnTo>
                    <a:lnTo>
                      <a:pt x="213" y="103"/>
                    </a:lnTo>
                    <a:lnTo>
                      <a:pt x="243" y="89"/>
                    </a:lnTo>
                    <a:lnTo>
                      <a:pt x="260" y="84"/>
                    </a:lnTo>
                    <a:lnTo>
                      <a:pt x="277" y="78"/>
                    </a:lnTo>
                    <a:lnTo>
                      <a:pt x="292" y="70"/>
                    </a:lnTo>
                    <a:lnTo>
                      <a:pt x="309" y="61"/>
                    </a:lnTo>
                    <a:lnTo>
                      <a:pt x="327" y="53"/>
                    </a:lnTo>
                    <a:lnTo>
                      <a:pt x="344" y="46"/>
                    </a:lnTo>
                    <a:lnTo>
                      <a:pt x="364" y="40"/>
                    </a:lnTo>
                    <a:lnTo>
                      <a:pt x="381" y="35"/>
                    </a:lnTo>
                    <a:lnTo>
                      <a:pt x="448" y="0"/>
                    </a:lnTo>
                    <a:lnTo>
                      <a:pt x="443" y="14"/>
                    </a:lnTo>
                    <a:lnTo>
                      <a:pt x="433" y="27"/>
                    </a:lnTo>
                    <a:lnTo>
                      <a:pt x="421" y="38"/>
                    </a:lnTo>
                    <a:lnTo>
                      <a:pt x="406" y="52"/>
                    </a:lnTo>
                    <a:lnTo>
                      <a:pt x="391" y="65"/>
                    </a:lnTo>
                    <a:lnTo>
                      <a:pt x="376" y="76"/>
                    </a:lnTo>
                    <a:lnTo>
                      <a:pt x="361" y="89"/>
                    </a:lnTo>
                    <a:lnTo>
                      <a:pt x="349" y="1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80" name="Freeform 52"/>
              <p:cNvSpPr>
                <a:spLocks/>
              </p:cNvSpPr>
              <p:nvPr/>
            </p:nvSpPr>
            <p:spPr bwMode="auto">
              <a:xfrm>
                <a:off x="4261" y="1195"/>
                <a:ext cx="493" cy="224"/>
              </a:xfrm>
              <a:custGeom>
                <a:avLst/>
                <a:gdLst/>
                <a:ahLst/>
                <a:cxnLst>
                  <a:cxn ang="0">
                    <a:pos x="493" y="8"/>
                  </a:cxn>
                  <a:cxn ang="0">
                    <a:pos x="493" y="17"/>
                  </a:cxn>
                  <a:cxn ang="0">
                    <a:pos x="460" y="27"/>
                  </a:cxn>
                  <a:cxn ang="0">
                    <a:pos x="428" y="38"/>
                  </a:cxn>
                  <a:cxn ang="0">
                    <a:pos x="398" y="51"/>
                  </a:cxn>
                  <a:cxn ang="0">
                    <a:pos x="369" y="65"/>
                  </a:cxn>
                  <a:cxn ang="0">
                    <a:pos x="339" y="80"/>
                  </a:cxn>
                  <a:cxn ang="0">
                    <a:pos x="309" y="93"/>
                  </a:cxn>
                  <a:cxn ang="0">
                    <a:pos x="280" y="110"/>
                  </a:cxn>
                  <a:cxn ang="0">
                    <a:pos x="250" y="125"/>
                  </a:cxn>
                  <a:cxn ang="0">
                    <a:pos x="223" y="140"/>
                  </a:cxn>
                  <a:cxn ang="0">
                    <a:pos x="193" y="156"/>
                  </a:cxn>
                  <a:cxn ang="0">
                    <a:pos x="163" y="169"/>
                  </a:cxn>
                  <a:cxn ang="0">
                    <a:pos x="134" y="182"/>
                  </a:cxn>
                  <a:cxn ang="0">
                    <a:pos x="101" y="195"/>
                  </a:cxn>
                  <a:cxn ang="0">
                    <a:pos x="72" y="207"/>
                  </a:cxn>
                  <a:cxn ang="0">
                    <a:pos x="37" y="216"/>
                  </a:cxn>
                  <a:cxn ang="0">
                    <a:pos x="5" y="224"/>
                  </a:cxn>
                  <a:cxn ang="0">
                    <a:pos x="0" y="212"/>
                  </a:cxn>
                  <a:cxn ang="0">
                    <a:pos x="0" y="201"/>
                  </a:cxn>
                  <a:cxn ang="0">
                    <a:pos x="7" y="191"/>
                  </a:cxn>
                  <a:cxn ang="0">
                    <a:pos x="22" y="188"/>
                  </a:cxn>
                  <a:cxn ang="0">
                    <a:pos x="64" y="169"/>
                  </a:cxn>
                  <a:cxn ang="0">
                    <a:pos x="106" y="152"/>
                  </a:cxn>
                  <a:cxn ang="0">
                    <a:pos x="151" y="133"/>
                  </a:cxn>
                  <a:cxn ang="0">
                    <a:pos x="193" y="114"/>
                  </a:cxn>
                  <a:cxn ang="0">
                    <a:pos x="235" y="95"/>
                  </a:cxn>
                  <a:cxn ang="0">
                    <a:pos x="277" y="74"/>
                  </a:cxn>
                  <a:cxn ang="0">
                    <a:pos x="317" y="55"/>
                  </a:cxn>
                  <a:cxn ang="0">
                    <a:pos x="359" y="36"/>
                  </a:cxn>
                  <a:cxn ang="0">
                    <a:pos x="379" y="36"/>
                  </a:cxn>
                  <a:cxn ang="0">
                    <a:pos x="396" y="31"/>
                  </a:cxn>
                  <a:cxn ang="0">
                    <a:pos x="413" y="23"/>
                  </a:cxn>
                  <a:cxn ang="0">
                    <a:pos x="431" y="14"/>
                  </a:cxn>
                  <a:cxn ang="0">
                    <a:pos x="446" y="6"/>
                  </a:cxn>
                  <a:cxn ang="0">
                    <a:pos x="460" y="0"/>
                  </a:cxn>
                  <a:cxn ang="0">
                    <a:pos x="475" y="0"/>
                  </a:cxn>
                  <a:cxn ang="0">
                    <a:pos x="493" y="8"/>
                  </a:cxn>
                </a:cxnLst>
                <a:rect l="0" t="0" r="r" b="b"/>
                <a:pathLst>
                  <a:path w="493" h="224">
                    <a:moveTo>
                      <a:pt x="493" y="8"/>
                    </a:moveTo>
                    <a:lnTo>
                      <a:pt x="493" y="17"/>
                    </a:lnTo>
                    <a:lnTo>
                      <a:pt x="460" y="27"/>
                    </a:lnTo>
                    <a:lnTo>
                      <a:pt x="428" y="38"/>
                    </a:lnTo>
                    <a:lnTo>
                      <a:pt x="398" y="51"/>
                    </a:lnTo>
                    <a:lnTo>
                      <a:pt x="369" y="65"/>
                    </a:lnTo>
                    <a:lnTo>
                      <a:pt x="339" y="80"/>
                    </a:lnTo>
                    <a:lnTo>
                      <a:pt x="309" y="93"/>
                    </a:lnTo>
                    <a:lnTo>
                      <a:pt x="280" y="110"/>
                    </a:lnTo>
                    <a:lnTo>
                      <a:pt x="250" y="125"/>
                    </a:lnTo>
                    <a:lnTo>
                      <a:pt x="223" y="140"/>
                    </a:lnTo>
                    <a:lnTo>
                      <a:pt x="193" y="156"/>
                    </a:lnTo>
                    <a:lnTo>
                      <a:pt x="163" y="169"/>
                    </a:lnTo>
                    <a:lnTo>
                      <a:pt x="134" y="182"/>
                    </a:lnTo>
                    <a:lnTo>
                      <a:pt x="101" y="195"/>
                    </a:lnTo>
                    <a:lnTo>
                      <a:pt x="72" y="207"/>
                    </a:lnTo>
                    <a:lnTo>
                      <a:pt x="37" y="216"/>
                    </a:lnTo>
                    <a:lnTo>
                      <a:pt x="5" y="224"/>
                    </a:lnTo>
                    <a:lnTo>
                      <a:pt x="0" y="212"/>
                    </a:lnTo>
                    <a:lnTo>
                      <a:pt x="0" y="201"/>
                    </a:lnTo>
                    <a:lnTo>
                      <a:pt x="7" y="191"/>
                    </a:lnTo>
                    <a:lnTo>
                      <a:pt x="22" y="188"/>
                    </a:lnTo>
                    <a:lnTo>
                      <a:pt x="64" y="169"/>
                    </a:lnTo>
                    <a:lnTo>
                      <a:pt x="106" y="152"/>
                    </a:lnTo>
                    <a:lnTo>
                      <a:pt x="151" y="133"/>
                    </a:lnTo>
                    <a:lnTo>
                      <a:pt x="193" y="114"/>
                    </a:lnTo>
                    <a:lnTo>
                      <a:pt x="235" y="95"/>
                    </a:lnTo>
                    <a:lnTo>
                      <a:pt x="277" y="74"/>
                    </a:lnTo>
                    <a:lnTo>
                      <a:pt x="317" y="55"/>
                    </a:lnTo>
                    <a:lnTo>
                      <a:pt x="359" y="36"/>
                    </a:lnTo>
                    <a:lnTo>
                      <a:pt x="379" y="36"/>
                    </a:lnTo>
                    <a:lnTo>
                      <a:pt x="396" y="31"/>
                    </a:lnTo>
                    <a:lnTo>
                      <a:pt x="413" y="23"/>
                    </a:lnTo>
                    <a:lnTo>
                      <a:pt x="431" y="14"/>
                    </a:lnTo>
                    <a:lnTo>
                      <a:pt x="446" y="6"/>
                    </a:lnTo>
                    <a:lnTo>
                      <a:pt x="460" y="0"/>
                    </a:lnTo>
                    <a:lnTo>
                      <a:pt x="475" y="0"/>
                    </a:lnTo>
                    <a:lnTo>
                      <a:pt x="493" y="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81" name="Freeform 53"/>
              <p:cNvSpPr>
                <a:spLocks/>
              </p:cNvSpPr>
              <p:nvPr/>
            </p:nvSpPr>
            <p:spPr bwMode="auto">
              <a:xfrm>
                <a:off x="4924" y="1212"/>
                <a:ext cx="107" cy="27"/>
              </a:xfrm>
              <a:custGeom>
                <a:avLst/>
                <a:gdLst/>
                <a:ahLst/>
                <a:cxnLst>
                  <a:cxn ang="0">
                    <a:pos x="107" y="19"/>
                  </a:cxn>
                  <a:cxn ang="0">
                    <a:pos x="92" y="21"/>
                  </a:cxn>
                  <a:cxn ang="0">
                    <a:pos x="80" y="25"/>
                  </a:cxn>
                  <a:cxn ang="0">
                    <a:pos x="65" y="27"/>
                  </a:cxn>
                  <a:cxn ang="0">
                    <a:pos x="50" y="27"/>
                  </a:cxn>
                  <a:cxn ang="0">
                    <a:pos x="35" y="27"/>
                  </a:cxn>
                  <a:cxn ang="0">
                    <a:pos x="23" y="23"/>
                  </a:cxn>
                  <a:cxn ang="0">
                    <a:pos x="10" y="19"/>
                  </a:cxn>
                  <a:cxn ang="0">
                    <a:pos x="0" y="12"/>
                  </a:cxn>
                  <a:cxn ang="0">
                    <a:pos x="13" y="8"/>
                  </a:cxn>
                  <a:cxn ang="0">
                    <a:pos x="28" y="4"/>
                  </a:cxn>
                  <a:cxn ang="0">
                    <a:pos x="43" y="0"/>
                  </a:cxn>
                  <a:cxn ang="0">
                    <a:pos x="60" y="0"/>
                  </a:cxn>
                  <a:cxn ang="0">
                    <a:pos x="77" y="0"/>
                  </a:cxn>
                  <a:cxn ang="0">
                    <a:pos x="90" y="4"/>
                  </a:cxn>
                  <a:cxn ang="0">
                    <a:pos x="100" y="10"/>
                  </a:cxn>
                  <a:cxn ang="0">
                    <a:pos x="107" y="19"/>
                  </a:cxn>
                </a:cxnLst>
                <a:rect l="0" t="0" r="r" b="b"/>
                <a:pathLst>
                  <a:path w="107" h="27">
                    <a:moveTo>
                      <a:pt x="107" y="19"/>
                    </a:moveTo>
                    <a:lnTo>
                      <a:pt x="92" y="21"/>
                    </a:lnTo>
                    <a:lnTo>
                      <a:pt x="80" y="25"/>
                    </a:lnTo>
                    <a:lnTo>
                      <a:pt x="65" y="27"/>
                    </a:lnTo>
                    <a:lnTo>
                      <a:pt x="50" y="27"/>
                    </a:lnTo>
                    <a:lnTo>
                      <a:pt x="35" y="27"/>
                    </a:lnTo>
                    <a:lnTo>
                      <a:pt x="23" y="23"/>
                    </a:lnTo>
                    <a:lnTo>
                      <a:pt x="10" y="19"/>
                    </a:lnTo>
                    <a:lnTo>
                      <a:pt x="0" y="12"/>
                    </a:lnTo>
                    <a:lnTo>
                      <a:pt x="13" y="8"/>
                    </a:lnTo>
                    <a:lnTo>
                      <a:pt x="28" y="4"/>
                    </a:lnTo>
                    <a:lnTo>
                      <a:pt x="43" y="0"/>
                    </a:lnTo>
                    <a:lnTo>
                      <a:pt x="60" y="0"/>
                    </a:lnTo>
                    <a:lnTo>
                      <a:pt x="77" y="0"/>
                    </a:lnTo>
                    <a:lnTo>
                      <a:pt x="90" y="4"/>
                    </a:lnTo>
                    <a:lnTo>
                      <a:pt x="100" y="10"/>
                    </a:lnTo>
                    <a:lnTo>
                      <a:pt x="107" y="1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82" name="Freeform 54"/>
              <p:cNvSpPr>
                <a:spLocks/>
              </p:cNvSpPr>
              <p:nvPr/>
            </p:nvSpPr>
            <p:spPr bwMode="auto">
              <a:xfrm>
                <a:off x="4295" y="1254"/>
                <a:ext cx="444" cy="231"/>
              </a:xfrm>
              <a:custGeom>
                <a:avLst/>
                <a:gdLst/>
                <a:ahLst/>
                <a:cxnLst>
                  <a:cxn ang="0">
                    <a:pos x="444" y="15"/>
                  </a:cxn>
                  <a:cxn ang="0">
                    <a:pos x="421" y="30"/>
                  </a:cxn>
                  <a:cxn ang="0">
                    <a:pos x="397" y="45"/>
                  </a:cxn>
                  <a:cxn ang="0">
                    <a:pos x="372" y="61"/>
                  </a:cxn>
                  <a:cxn ang="0">
                    <a:pos x="347" y="74"/>
                  </a:cxn>
                  <a:cxn ang="0">
                    <a:pos x="322" y="89"/>
                  </a:cxn>
                  <a:cxn ang="0">
                    <a:pos x="295" y="102"/>
                  </a:cxn>
                  <a:cxn ang="0">
                    <a:pos x="270" y="115"/>
                  </a:cxn>
                  <a:cxn ang="0">
                    <a:pos x="243" y="129"/>
                  </a:cxn>
                  <a:cxn ang="0">
                    <a:pos x="218" y="140"/>
                  </a:cxn>
                  <a:cxn ang="0">
                    <a:pos x="191" y="153"/>
                  </a:cxn>
                  <a:cxn ang="0">
                    <a:pos x="164" y="167"/>
                  </a:cxn>
                  <a:cxn ang="0">
                    <a:pos x="137" y="178"/>
                  </a:cxn>
                  <a:cxn ang="0">
                    <a:pos x="112" y="191"/>
                  </a:cxn>
                  <a:cxn ang="0">
                    <a:pos x="85" y="204"/>
                  </a:cxn>
                  <a:cxn ang="0">
                    <a:pos x="57" y="218"/>
                  </a:cxn>
                  <a:cxn ang="0">
                    <a:pos x="33" y="231"/>
                  </a:cxn>
                  <a:cxn ang="0">
                    <a:pos x="23" y="231"/>
                  </a:cxn>
                  <a:cxn ang="0">
                    <a:pos x="15" y="229"/>
                  </a:cxn>
                  <a:cxn ang="0">
                    <a:pos x="8" y="225"/>
                  </a:cxn>
                  <a:cxn ang="0">
                    <a:pos x="3" y="221"/>
                  </a:cxn>
                  <a:cxn ang="0">
                    <a:pos x="0" y="210"/>
                  </a:cxn>
                  <a:cxn ang="0">
                    <a:pos x="8" y="204"/>
                  </a:cxn>
                  <a:cxn ang="0">
                    <a:pos x="18" y="199"/>
                  </a:cxn>
                  <a:cxn ang="0">
                    <a:pos x="25" y="193"/>
                  </a:cxn>
                  <a:cxn ang="0">
                    <a:pos x="55" y="184"/>
                  </a:cxn>
                  <a:cxn ang="0">
                    <a:pos x="82" y="172"/>
                  </a:cxn>
                  <a:cxn ang="0">
                    <a:pos x="109" y="159"/>
                  </a:cxn>
                  <a:cxn ang="0">
                    <a:pos x="137" y="144"/>
                  </a:cxn>
                  <a:cxn ang="0">
                    <a:pos x="164" y="131"/>
                  </a:cxn>
                  <a:cxn ang="0">
                    <a:pos x="191" y="115"/>
                  </a:cxn>
                  <a:cxn ang="0">
                    <a:pos x="218" y="104"/>
                  </a:cxn>
                  <a:cxn ang="0">
                    <a:pos x="246" y="93"/>
                  </a:cxn>
                  <a:cxn ang="0">
                    <a:pos x="265" y="78"/>
                  </a:cxn>
                  <a:cxn ang="0">
                    <a:pos x="288" y="66"/>
                  </a:cxn>
                  <a:cxn ang="0">
                    <a:pos x="312" y="57"/>
                  </a:cxn>
                  <a:cxn ang="0">
                    <a:pos x="335" y="47"/>
                  </a:cxn>
                  <a:cxn ang="0">
                    <a:pos x="360" y="38"/>
                  </a:cxn>
                  <a:cxn ang="0">
                    <a:pos x="382" y="28"/>
                  </a:cxn>
                  <a:cxn ang="0">
                    <a:pos x="404" y="15"/>
                  </a:cxn>
                  <a:cxn ang="0">
                    <a:pos x="421" y="0"/>
                  </a:cxn>
                  <a:cxn ang="0">
                    <a:pos x="429" y="2"/>
                  </a:cxn>
                  <a:cxn ang="0">
                    <a:pos x="436" y="4"/>
                  </a:cxn>
                  <a:cxn ang="0">
                    <a:pos x="439" y="9"/>
                  </a:cxn>
                  <a:cxn ang="0">
                    <a:pos x="444" y="15"/>
                  </a:cxn>
                </a:cxnLst>
                <a:rect l="0" t="0" r="r" b="b"/>
                <a:pathLst>
                  <a:path w="444" h="231">
                    <a:moveTo>
                      <a:pt x="444" y="15"/>
                    </a:moveTo>
                    <a:lnTo>
                      <a:pt x="421" y="30"/>
                    </a:lnTo>
                    <a:lnTo>
                      <a:pt x="397" y="45"/>
                    </a:lnTo>
                    <a:lnTo>
                      <a:pt x="372" y="61"/>
                    </a:lnTo>
                    <a:lnTo>
                      <a:pt x="347" y="74"/>
                    </a:lnTo>
                    <a:lnTo>
                      <a:pt x="322" y="89"/>
                    </a:lnTo>
                    <a:lnTo>
                      <a:pt x="295" y="102"/>
                    </a:lnTo>
                    <a:lnTo>
                      <a:pt x="270" y="115"/>
                    </a:lnTo>
                    <a:lnTo>
                      <a:pt x="243" y="129"/>
                    </a:lnTo>
                    <a:lnTo>
                      <a:pt x="218" y="140"/>
                    </a:lnTo>
                    <a:lnTo>
                      <a:pt x="191" y="153"/>
                    </a:lnTo>
                    <a:lnTo>
                      <a:pt x="164" y="167"/>
                    </a:lnTo>
                    <a:lnTo>
                      <a:pt x="137" y="178"/>
                    </a:lnTo>
                    <a:lnTo>
                      <a:pt x="112" y="191"/>
                    </a:lnTo>
                    <a:lnTo>
                      <a:pt x="85" y="204"/>
                    </a:lnTo>
                    <a:lnTo>
                      <a:pt x="57" y="218"/>
                    </a:lnTo>
                    <a:lnTo>
                      <a:pt x="33" y="231"/>
                    </a:lnTo>
                    <a:lnTo>
                      <a:pt x="23" y="231"/>
                    </a:lnTo>
                    <a:lnTo>
                      <a:pt x="15" y="229"/>
                    </a:lnTo>
                    <a:lnTo>
                      <a:pt x="8" y="225"/>
                    </a:lnTo>
                    <a:lnTo>
                      <a:pt x="3" y="221"/>
                    </a:lnTo>
                    <a:lnTo>
                      <a:pt x="0" y="210"/>
                    </a:lnTo>
                    <a:lnTo>
                      <a:pt x="8" y="204"/>
                    </a:lnTo>
                    <a:lnTo>
                      <a:pt x="18" y="199"/>
                    </a:lnTo>
                    <a:lnTo>
                      <a:pt x="25" y="193"/>
                    </a:lnTo>
                    <a:lnTo>
                      <a:pt x="55" y="184"/>
                    </a:lnTo>
                    <a:lnTo>
                      <a:pt x="82" y="172"/>
                    </a:lnTo>
                    <a:lnTo>
                      <a:pt x="109" y="159"/>
                    </a:lnTo>
                    <a:lnTo>
                      <a:pt x="137" y="144"/>
                    </a:lnTo>
                    <a:lnTo>
                      <a:pt x="164" y="131"/>
                    </a:lnTo>
                    <a:lnTo>
                      <a:pt x="191" y="115"/>
                    </a:lnTo>
                    <a:lnTo>
                      <a:pt x="218" y="104"/>
                    </a:lnTo>
                    <a:lnTo>
                      <a:pt x="246" y="93"/>
                    </a:lnTo>
                    <a:lnTo>
                      <a:pt x="265" y="78"/>
                    </a:lnTo>
                    <a:lnTo>
                      <a:pt x="288" y="66"/>
                    </a:lnTo>
                    <a:lnTo>
                      <a:pt x="312" y="57"/>
                    </a:lnTo>
                    <a:lnTo>
                      <a:pt x="335" y="47"/>
                    </a:lnTo>
                    <a:lnTo>
                      <a:pt x="360" y="38"/>
                    </a:lnTo>
                    <a:lnTo>
                      <a:pt x="382" y="28"/>
                    </a:lnTo>
                    <a:lnTo>
                      <a:pt x="404" y="15"/>
                    </a:lnTo>
                    <a:lnTo>
                      <a:pt x="421" y="0"/>
                    </a:lnTo>
                    <a:lnTo>
                      <a:pt x="429" y="2"/>
                    </a:lnTo>
                    <a:lnTo>
                      <a:pt x="436" y="4"/>
                    </a:lnTo>
                    <a:lnTo>
                      <a:pt x="439" y="9"/>
                    </a:lnTo>
                    <a:lnTo>
                      <a:pt x="444" y="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83" name="Freeform 55"/>
              <p:cNvSpPr>
                <a:spLocks/>
              </p:cNvSpPr>
              <p:nvPr/>
            </p:nvSpPr>
            <p:spPr bwMode="auto">
              <a:xfrm>
                <a:off x="1440" y="1277"/>
                <a:ext cx="107" cy="36"/>
              </a:xfrm>
              <a:custGeom>
                <a:avLst/>
                <a:gdLst/>
                <a:ahLst/>
                <a:cxnLst>
                  <a:cxn ang="0">
                    <a:pos x="107" y="0"/>
                  </a:cxn>
                  <a:cxn ang="0">
                    <a:pos x="94" y="5"/>
                  </a:cxn>
                  <a:cxn ang="0">
                    <a:pos x="82" y="11"/>
                  </a:cxn>
                  <a:cxn ang="0">
                    <a:pos x="70" y="17"/>
                  </a:cxn>
                  <a:cxn ang="0">
                    <a:pos x="55" y="21"/>
                  </a:cxn>
                  <a:cxn ang="0">
                    <a:pos x="42" y="24"/>
                  </a:cxn>
                  <a:cxn ang="0">
                    <a:pos x="27" y="28"/>
                  </a:cxn>
                  <a:cxn ang="0">
                    <a:pos x="15" y="32"/>
                  </a:cxn>
                  <a:cxn ang="0">
                    <a:pos x="0" y="36"/>
                  </a:cxn>
                  <a:cxn ang="0">
                    <a:pos x="10" y="26"/>
                  </a:cxn>
                  <a:cxn ang="0">
                    <a:pos x="20" y="19"/>
                  </a:cxn>
                  <a:cxn ang="0">
                    <a:pos x="35" y="11"/>
                  </a:cxn>
                  <a:cxn ang="0">
                    <a:pos x="47" y="5"/>
                  </a:cxn>
                  <a:cxn ang="0">
                    <a:pos x="62" y="4"/>
                  </a:cxn>
                  <a:cxn ang="0">
                    <a:pos x="77" y="0"/>
                  </a:cxn>
                  <a:cxn ang="0">
                    <a:pos x="92" y="0"/>
                  </a:cxn>
                  <a:cxn ang="0">
                    <a:pos x="107" y="0"/>
                  </a:cxn>
                </a:cxnLst>
                <a:rect l="0" t="0" r="r" b="b"/>
                <a:pathLst>
                  <a:path w="107" h="36">
                    <a:moveTo>
                      <a:pt x="107" y="0"/>
                    </a:moveTo>
                    <a:lnTo>
                      <a:pt x="94" y="5"/>
                    </a:lnTo>
                    <a:lnTo>
                      <a:pt x="82" y="11"/>
                    </a:lnTo>
                    <a:lnTo>
                      <a:pt x="70" y="17"/>
                    </a:lnTo>
                    <a:lnTo>
                      <a:pt x="55" y="21"/>
                    </a:lnTo>
                    <a:lnTo>
                      <a:pt x="42" y="24"/>
                    </a:lnTo>
                    <a:lnTo>
                      <a:pt x="27" y="28"/>
                    </a:lnTo>
                    <a:lnTo>
                      <a:pt x="15" y="32"/>
                    </a:lnTo>
                    <a:lnTo>
                      <a:pt x="0" y="36"/>
                    </a:lnTo>
                    <a:lnTo>
                      <a:pt x="10" y="26"/>
                    </a:lnTo>
                    <a:lnTo>
                      <a:pt x="20" y="19"/>
                    </a:lnTo>
                    <a:lnTo>
                      <a:pt x="35" y="11"/>
                    </a:lnTo>
                    <a:lnTo>
                      <a:pt x="47" y="5"/>
                    </a:lnTo>
                    <a:lnTo>
                      <a:pt x="62" y="4"/>
                    </a:lnTo>
                    <a:lnTo>
                      <a:pt x="77" y="0"/>
                    </a:lnTo>
                    <a:lnTo>
                      <a:pt x="92" y="0"/>
                    </a:lnTo>
                    <a:lnTo>
                      <a:pt x="10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84" name="Freeform 56"/>
              <p:cNvSpPr>
                <a:spLocks/>
              </p:cNvSpPr>
              <p:nvPr/>
            </p:nvSpPr>
            <p:spPr bwMode="auto">
              <a:xfrm>
                <a:off x="4917" y="1290"/>
                <a:ext cx="131" cy="30"/>
              </a:xfrm>
              <a:custGeom>
                <a:avLst/>
                <a:gdLst/>
                <a:ahLst/>
                <a:cxnLst>
                  <a:cxn ang="0">
                    <a:pos x="129" y="13"/>
                  </a:cxn>
                  <a:cxn ang="0">
                    <a:pos x="131" y="19"/>
                  </a:cxn>
                  <a:cxn ang="0">
                    <a:pos x="129" y="25"/>
                  </a:cxn>
                  <a:cxn ang="0">
                    <a:pos x="124" y="28"/>
                  </a:cxn>
                  <a:cxn ang="0">
                    <a:pos x="116" y="30"/>
                  </a:cxn>
                  <a:cxn ang="0">
                    <a:pos x="102" y="28"/>
                  </a:cxn>
                  <a:cxn ang="0">
                    <a:pos x="87" y="26"/>
                  </a:cxn>
                  <a:cxn ang="0">
                    <a:pos x="72" y="26"/>
                  </a:cxn>
                  <a:cxn ang="0">
                    <a:pos x="57" y="26"/>
                  </a:cxn>
                  <a:cxn ang="0">
                    <a:pos x="42" y="28"/>
                  </a:cxn>
                  <a:cxn ang="0">
                    <a:pos x="27" y="30"/>
                  </a:cxn>
                  <a:cxn ang="0">
                    <a:pos x="12" y="30"/>
                  </a:cxn>
                  <a:cxn ang="0">
                    <a:pos x="0" y="30"/>
                  </a:cxn>
                  <a:cxn ang="0">
                    <a:pos x="3" y="13"/>
                  </a:cxn>
                  <a:cxn ang="0">
                    <a:pos x="12" y="2"/>
                  </a:cxn>
                  <a:cxn ang="0">
                    <a:pos x="27" y="0"/>
                  </a:cxn>
                  <a:cxn ang="0">
                    <a:pos x="47" y="0"/>
                  </a:cxn>
                  <a:cxn ang="0">
                    <a:pos x="67" y="4"/>
                  </a:cxn>
                  <a:cxn ang="0">
                    <a:pos x="87" y="6"/>
                  </a:cxn>
                  <a:cxn ang="0">
                    <a:pos x="109" y="8"/>
                  </a:cxn>
                  <a:cxn ang="0">
                    <a:pos x="126" y="6"/>
                  </a:cxn>
                  <a:cxn ang="0">
                    <a:pos x="129" y="13"/>
                  </a:cxn>
                </a:cxnLst>
                <a:rect l="0" t="0" r="r" b="b"/>
                <a:pathLst>
                  <a:path w="131" h="30">
                    <a:moveTo>
                      <a:pt x="129" y="13"/>
                    </a:moveTo>
                    <a:lnTo>
                      <a:pt x="131" y="19"/>
                    </a:lnTo>
                    <a:lnTo>
                      <a:pt x="129" y="25"/>
                    </a:lnTo>
                    <a:lnTo>
                      <a:pt x="124" y="28"/>
                    </a:lnTo>
                    <a:lnTo>
                      <a:pt x="116" y="30"/>
                    </a:lnTo>
                    <a:lnTo>
                      <a:pt x="102" y="28"/>
                    </a:lnTo>
                    <a:lnTo>
                      <a:pt x="87" y="26"/>
                    </a:lnTo>
                    <a:lnTo>
                      <a:pt x="72" y="26"/>
                    </a:lnTo>
                    <a:lnTo>
                      <a:pt x="57" y="26"/>
                    </a:lnTo>
                    <a:lnTo>
                      <a:pt x="42" y="28"/>
                    </a:lnTo>
                    <a:lnTo>
                      <a:pt x="27" y="30"/>
                    </a:lnTo>
                    <a:lnTo>
                      <a:pt x="12" y="30"/>
                    </a:lnTo>
                    <a:lnTo>
                      <a:pt x="0" y="30"/>
                    </a:lnTo>
                    <a:lnTo>
                      <a:pt x="3" y="13"/>
                    </a:lnTo>
                    <a:lnTo>
                      <a:pt x="12" y="2"/>
                    </a:lnTo>
                    <a:lnTo>
                      <a:pt x="27" y="0"/>
                    </a:lnTo>
                    <a:lnTo>
                      <a:pt x="47" y="0"/>
                    </a:lnTo>
                    <a:lnTo>
                      <a:pt x="67" y="4"/>
                    </a:lnTo>
                    <a:lnTo>
                      <a:pt x="87" y="6"/>
                    </a:lnTo>
                    <a:lnTo>
                      <a:pt x="109" y="8"/>
                    </a:lnTo>
                    <a:lnTo>
                      <a:pt x="126" y="6"/>
                    </a:lnTo>
                    <a:lnTo>
                      <a:pt x="129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85" name="Freeform 57"/>
              <p:cNvSpPr>
                <a:spLocks/>
              </p:cNvSpPr>
              <p:nvPr/>
            </p:nvSpPr>
            <p:spPr bwMode="auto">
              <a:xfrm>
                <a:off x="1336" y="1296"/>
                <a:ext cx="255" cy="128"/>
              </a:xfrm>
              <a:custGeom>
                <a:avLst/>
                <a:gdLst/>
                <a:ahLst/>
                <a:cxnLst>
                  <a:cxn ang="0">
                    <a:pos x="255" y="28"/>
                  </a:cxn>
                  <a:cxn ang="0">
                    <a:pos x="0" y="128"/>
                  </a:cxn>
                  <a:cxn ang="0">
                    <a:pos x="3" y="115"/>
                  </a:cxn>
                  <a:cxn ang="0">
                    <a:pos x="10" y="102"/>
                  </a:cxn>
                  <a:cxn ang="0">
                    <a:pos x="23" y="89"/>
                  </a:cxn>
                  <a:cxn ang="0">
                    <a:pos x="37" y="75"/>
                  </a:cxn>
                  <a:cxn ang="0">
                    <a:pos x="65" y="66"/>
                  </a:cxn>
                  <a:cxn ang="0">
                    <a:pos x="89" y="56"/>
                  </a:cxn>
                  <a:cxn ang="0">
                    <a:pos x="117" y="47"/>
                  </a:cxn>
                  <a:cxn ang="0">
                    <a:pos x="141" y="37"/>
                  </a:cxn>
                  <a:cxn ang="0">
                    <a:pos x="169" y="28"/>
                  </a:cxn>
                  <a:cxn ang="0">
                    <a:pos x="193" y="17"/>
                  </a:cxn>
                  <a:cxn ang="0">
                    <a:pos x="221" y="9"/>
                  </a:cxn>
                  <a:cxn ang="0">
                    <a:pos x="248" y="0"/>
                  </a:cxn>
                  <a:cxn ang="0">
                    <a:pos x="255" y="28"/>
                  </a:cxn>
                </a:cxnLst>
                <a:rect l="0" t="0" r="r" b="b"/>
                <a:pathLst>
                  <a:path w="255" h="128">
                    <a:moveTo>
                      <a:pt x="255" y="28"/>
                    </a:moveTo>
                    <a:lnTo>
                      <a:pt x="0" y="128"/>
                    </a:lnTo>
                    <a:lnTo>
                      <a:pt x="3" y="115"/>
                    </a:lnTo>
                    <a:lnTo>
                      <a:pt x="10" y="102"/>
                    </a:lnTo>
                    <a:lnTo>
                      <a:pt x="23" y="89"/>
                    </a:lnTo>
                    <a:lnTo>
                      <a:pt x="37" y="75"/>
                    </a:lnTo>
                    <a:lnTo>
                      <a:pt x="65" y="66"/>
                    </a:lnTo>
                    <a:lnTo>
                      <a:pt x="89" y="56"/>
                    </a:lnTo>
                    <a:lnTo>
                      <a:pt x="117" y="47"/>
                    </a:lnTo>
                    <a:lnTo>
                      <a:pt x="141" y="37"/>
                    </a:lnTo>
                    <a:lnTo>
                      <a:pt x="169" y="28"/>
                    </a:lnTo>
                    <a:lnTo>
                      <a:pt x="193" y="17"/>
                    </a:lnTo>
                    <a:lnTo>
                      <a:pt x="221" y="9"/>
                    </a:lnTo>
                    <a:lnTo>
                      <a:pt x="248" y="0"/>
                    </a:lnTo>
                    <a:lnTo>
                      <a:pt x="255" y="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86" name="Freeform 58"/>
              <p:cNvSpPr>
                <a:spLocks/>
              </p:cNvSpPr>
              <p:nvPr/>
            </p:nvSpPr>
            <p:spPr bwMode="auto">
              <a:xfrm>
                <a:off x="3117" y="1341"/>
                <a:ext cx="193" cy="74"/>
              </a:xfrm>
              <a:custGeom>
                <a:avLst/>
                <a:gdLst/>
                <a:ahLst/>
                <a:cxnLst>
                  <a:cxn ang="0">
                    <a:pos x="193" y="0"/>
                  </a:cxn>
                  <a:cxn ang="0">
                    <a:pos x="173" y="15"/>
                  </a:cxn>
                  <a:cxn ang="0">
                    <a:pos x="151" y="30"/>
                  </a:cxn>
                  <a:cxn ang="0">
                    <a:pos x="128" y="44"/>
                  </a:cxn>
                  <a:cxn ang="0">
                    <a:pos x="104" y="55"/>
                  </a:cxn>
                  <a:cxn ang="0">
                    <a:pos x="81" y="64"/>
                  </a:cxn>
                  <a:cxn ang="0">
                    <a:pos x="54" y="72"/>
                  </a:cxn>
                  <a:cxn ang="0">
                    <a:pos x="27" y="74"/>
                  </a:cxn>
                  <a:cxn ang="0">
                    <a:pos x="0" y="72"/>
                  </a:cxn>
                  <a:cxn ang="0">
                    <a:pos x="0" y="64"/>
                  </a:cxn>
                  <a:cxn ang="0">
                    <a:pos x="143" y="6"/>
                  </a:cxn>
                  <a:cxn ang="0">
                    <a:pos x="156" y="10"/>
                  </a:cxn>
                  <a:cxn ang="0">
                    <a:pos x="168" y="6"/>
                  </a:cxn>
                  <a:cxn ang="0">
                    <a:pos x="178" y="2"/>
                  </a:cxn>
                  <a:cxn ang="0">
                    <a:pos x="193" y="0"/>
                  </a:cxn>
                </a:cxnLst>
                <a:rect l="0" t="0" r="r" b="b"/>
                <a:pathLst>
                  <a:path w="193" h="74">
                    <a:moveTo>
                      <a:pt x="193" y="0"/>
                    </a:moveTo>
                    <a:lnTo>
                      <a:pt x="173" y="15"/>
                    </a:lnTo>
                    <a:lnTo>
                      <a:pt x="151" y="30"/>
                    </a:lnTo>
                    <a:lnTo>
                      <a:pt x="128" y="44"/>
                    </a:lnTo>
                    <a:lnTo>
                      <a:pt x="104" y="55"/>
                    </a:lnTo>
                    <a:lnTo>
                      <a:pt x="81" y="64"/>
                    </a:lnTo>
                    <a:lnTo>
                      <a:pt x="54" y="72"/>
                    </a:lnTo>
                    <a:lnTo>
                      <a:pt x="27" y="74"/>
                    </a:lnTo>
                    <a:lnTo>
                      <a:pt x="0" y="72"/>
                    </a:lnTo>
                    <a:lnTo>
                      <a:pt x="0" y="64"/>
                    </a:lnTo>
                    <a:lnTo>
                      <a:pt x="143" y="6"/>
                    </a:lnTo>
                    <a:lnTo>
                      <a:pt x="156" y="10"/>
                    </a:lnTo>
                    <a:lnTo>
                      <a:pt x="168" y="6"/>
                    </a:lnTo>
                    <a:lnTo>
                      <a:pt x="178" y="2"/>
                    </a:lnTo>
                    <a:lnTo>
                      <a:pt x="19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87" name="Freeform 59"/>
              <p:cNvSpPr>
                <a:spLocks/>
              </p:cNvSpPr>
              <p:nvPr/>
            </p:nvSpPr>
            <p:spPr bwMode="auto">
              <a:xfrm>
                <a:off x="1252" y="1347"/>
                <a:ext cx="389" cy="172"/>
              </a:xfrm>
              <a:custGeom>
                <a:avLst/>
                <a:gdLst/>
                <a:ahLst/>
                <a:cxnLst>
                  <a:cxn ang="0">
                    <a:pos x="389" y="32"/>
                  </a:cxn>
                  <a:cxn ang="0">
                    <a:pos x="344" y="49"/>
                  </a:cxn>
                  <a:cxn ang="0">
                    <a:pos x="297" y="64"/>
                  </a:cxn>
                  <a:cxn ang="0">
                    <a:pos x="250" y="79"/>
                  </a:cxn>
                  <a:cxn ang="0">
                    <a:pos x="206" y="96"/>
                  </a:cxn>
                  <a:cxn ang="0">
                    <a:pos x="159" y="113"/>
                  </a:cxn>
                  <a:cxn ang="0">
                    <a:pos x="114" y="130"/>
                  </a:cxn>
                  <a:cxn ang="0">
                    <a:pos x="69" y="149"/>
                  </a:cxn>
                  <a:cxn ang="0">
                    <a:pos x="25" y="170"/>
                  </a:cxn>
                  <a:cxn ang="0">
                    <a:pos x="0" y="172"/>
                  </a:cxn>
                  <a:cxn ang="0">
                    <a:pos x="15" y="144"/>
                  </a:cxn>
                  <a:cxn ang="0">
                    <a:pos x="35" y="121"/>
                  </a:cxn>
                  <a:cxn ang="0">
                    <a:pos x="62" y="104"/>
                  </a:cxn>
                  <a:cxn ang="0">
                    <a:pos x="94" y="92"/>
                  </a:cxn>
                  <a:cxn ang="0">
                    <a:pos x="126" y="81"/>
                  </a:cxn>
                  <a:cxn ang="0">
                    <a:pos x="161" y="72"/>
                  </a:cxn>
                  <a:cxn ang="0">
                    <a:pos x="193" y="60"/>
                  </a:cxn>
                  <a:cxn ang="0">
                    <a:pos x="223" y="45"/>
                  </a:cxn>
                  <a:cxn ang="0">
                    <a:pos x="240" y="47"/>
                  </a:cxn>
                  <a:cxn ang="0">
                    <a:pos x="255" y="45"/>
                  </a:cxn>
                  <a:cxn ang="0">
                    <a:pos x="270" y="39"/>
                  </a:cxn>
                  <a:cxn ang="0">
                    <a:pos x="282" y="32"/>
                  </a:cxn>
                  <a:cxn ang="0">
                    <a:pos x="297" y="26"/>
                  </a:cxn>
                  <a:cxn ang="0">
                    <a:pos x="312" y="21"/>
                  </a:cxn>
                  <a:cxn ang="0">
                    <a:pos x="327" y="17"/>
                  </a:cxn>
                  <a:cxn ang="0">
                    <a:pos x="344" y="19"/>
                  </a:cxn>
                  <a:cxn ang="0">
                    <a:pos x="359" y="0"/>
                  </a:cxn>
                  <a:cxn ang="0">
                    <a:pos x="369" y="5"/>
                  </a:cxn>
                  <a:cxn ang="0">
                    <a:pos x="376" y="15"/>
                  </a:cxn>
                  <a:cxn ang="0">
                    <a:pos x="384" y="24"/>
                  </a:cxn>
                  <a:cxn ang="0">
                    <a:pos x="389" y="32"/>
                  </a:cxn>
                </a:cxnLst>
                <a:rect l="0" t="0" r="r" b="b"/>
                <a:pathLst>
                  <a:path w="389" h="172">
                    <a:moveTo>
                      <a:pt x="389" y="32"/>
                    </a:moveTo>
                    <a:lnTo>
                      <a:pt x="344" y="49"/>
                    </a:lnTo>
                    <a:lnTo>
                      <a:pt x="297" y="64"/>
                    </a:lnTo>
                    <a:lnTo>
                      <a:pt x="250" y="79"/>
                    </a:lnTo>
                    <a:lnTo>
                      <a:pt x="206" y="96"/>
                    </a:lnTo>
                    <a:lnTo>
                      <a:pt x="159" y="113"/>
                    </a:lnTo>
                    <a:lnTo>
                      <a:pt x="114" y="130"/>
                    </a:lnTo>
                    <a:lnTo>
                      <a:pt x="69" y="149"/>
                    </a:lnTo>
                    <a:lnTo>
                      <a:pt x="25" y="170"/>
                    </a:lnTo>
                    <a:lnTo>
                      <a:pt x="0" y="172"/>
                    </a:lnTo>
                    <a:lnTo>
                      <a:pt x="15" y="144"/>
                    </a:lnTo>
                    <a:lnTo>
                      <a:pt x="35" y="121"/>
                    </a:lnTo>
                    <a:lnTo>
                      <a:pt x="62" y="104"/>
                    </a:lnTo>
                    <a:lnTo>
                      <a:pt x="94" y="92"/>
                    </a:lnTo>
                    <a:lnTo>
                      <a:pt x="126" y="81"/>
                    </a:lnTo>
                    <a:lnTo>
                      <a:pt x="161" y="72"/>
                    </a:lnTo>
                    <a:lnTo>
                      <a:pt x="193" y="60"/>
                    </a:lnTo>
                    <a:lnTo>
                      <a:pt x="223" y="45"/>
                    </a:lnTo>
                    <a:lnTo>
                      <a:pt x="240" y="47"/>
                    </a:lnTo>
                    <a:lnTo>
                      <a:pt x="255" y="45"/>
                    </a:lnTo>
                    <a:lnTo>
                      <a:pt x="270" y="39"/>
                    </a:lnTo>
                    <a:lnTo>
                      <a:pt x="282" y="32"/>
                    </a:lnTo>
                    <a:lnTo>
                      <a:pt x="297" y="26"/>
                    </a:lnTo>
                    <a:lnTo>
                      <a:pt x="312" y="21"/>
                    </a:lnTo>
                    <a:lnTo>
                      <a:pt x="327" y="17"/>
                    </a:lnTo>
                    <a:lnTo>
                      <a:pt x="344" y="19"/>
                    </a:lnTo>
                    <a:lnTo>
                      <a:pt x="359" y="0"/>
                    </a:lnTo>
                    <a:lnTo>
                      <a:pt x="369" y="5"/>
                    </a:lnTo>
                    <a:lnTo>
                      <a:pt x="376" y="15"/>
                    </a:lnTo>
                    <a:lnTo>
                      <a:pt x="384" y="24"/>
                    </a:lnTo>
                    <a:lnTo>
                      <a:pt x="389" y="3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88" name="Freeform 60"/>
              <p:cNvSpPr>
                <a:spLocks/>
              </p:cNvSpPr>
              <p:nvPr/>
            </p:nvSpPr>
            <p:spPr bwMode="auto">
              <a:xfrm>
                <a:off x="2807" y="1366"/>
                <a:ext cx="161" cy="68"/>
              </a:xfrm>
              <a:custGeom>
                <a:avLst/>
                <a:gdLst/>
                <a:ahLst/>
                <a:cxnLst>
                  <a:cxn ang="0">
                    <a:pos x="161" y="9"/>
                  </a:cxn>
                  <a:cxn ang="0">
                    <a:pos x="161" y="17"/>
                  </a:cxn>
                  <a:cxn ang="0">
                    <a:pos x="141" y="22"/>
                  </a:cxn>
                  <a:cxn ang="0">
                    <a:pos x="122" y="30"/>
                  </a:cxn>
                  <a:cxn ang="0">
                    <a:pos x="102" y="36"/>
                  </a:cxn>
                  <a:cxn ang="0">
                    <a:pos x="82" y="41"/>
                  </a:cxn>
                  <a:cxn ang="0">
                    <a:pos x="60" y="49"/>
                  </a:cxn>
                  <a:cxn ang="0">
                    <a:pos x="40" y="55"/>
                  </a:cxn>
                  <a:cxn ang="0">
                    <a:pos x="20" y="62"/>
                  </a:cxn>
                  <a:cxn ang="0">
                    <a:pos x="0" y="68"/>
                  </a:cxn>
                  <a:cxn ang="0">
                    <a:pos x="13" y="53"/>
                  </a:cxn>
                  <a:cxn ang="0">
                    <a:pos x="30" y="41"/>
                  </a:cxn>
                  <a:cxn ang="0">
                    <a:pos x="47" y="30"/>
                  </a:cxn>
                  <a:cxn ang="0">
                    <a:pos x="67" y="22"/>
                  </a:cxn>
                  <a:cxn ang="0">
                    <a:pos x="87" y="15"/>
                  </a:cxn>
                  <a:cxn ang="0">
                    <a:pos x="109" y="9"/>
                  </a:cxn>
                  <a:cxn ang="0">
                    <a:pos x="129" y="3"/>
                  </a:cxn>
                  <a:cxn ang="0">
                    <a:pos x="151" y="0"/>
                  </a:cxn>
                  <a:cxn ang="0">
                    <a:pos x="161" y="9"/>
                  </a:cxn>
                </a:cxnLst>
                <a:rect l="0" t="0" r="r" b="b"/>
                <a:pathLst>
                  <a:path w="161" h="68">
                    <a:moveTo>
                      <a:pt x="161" y="9"/>
                    </a:moveTo>
                    <a:lnTo>
                      <a:pt x="161" y="17"/>
                    </a:lnTo>
                    <a:lnTo>
                      <a:pt x="141" y="22"/>
                    </a:lnTo>
                    <a:lnTo>
                      <a:pt x="122" y="30"/>
                    </a:lnTo>
                    <a:lnTo>
                      <a:pt x="102" y="36"/>
                    </a:lnTo>
                    <a:lnTo>
                      <a:pt x="82" y="41"/>
                    </a:lnTo>
                    <a:lnTo>
                      <a:pt x="60" y="49"/>
                    </a:lnTo>
                    <a:lnTo>
                      <a:pt x="40" y="55"/>
                    </a:lnTo>
                    <a:lnTo>
                      <a:pt x="20" y="62"/>
                    </a:lnTo>
                    <a:lnTo>
                      <a:pt x="0" y="68"/>
                    </a:lnTo>
                    <a:lnTo>
                      <a:pt x="13" y="53"/>
                    </a:lnTo>
                    <a:lnTo>
                      <a:pt x="30" y="41"/>
                    </a:lnTo>
                    <a:lnTo>
                      <a:pt x="47" y="30"/>
                    </a:lnTo>
                    <a:lnTo>
                      <a:pt x="67" y="22"/>
                    </a:lnTo>
                    <a:lnTo>
                      <a:pt x="87" y="15"/>
                    </a:lnTo>
                    <a:lnTo>
                      <a:pt x="109" y="9"/>
                    </a:lnTo>
                    <a:lnTo>
                      <a:pt x="129" y="3"/>
                    </a:lnTo>
                    <a:lnTo>
                      <a:pt x="151" y="0"/>
                    </a:lnTo>
                    <a:lnTo>
                      <a:pt x="161" y="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89" name="Freeform 61"/>
              <p:cNvSpPr>
                <a:spLocks/>
              </p:cNvSpPr>
              <p:nvPr/>
            </p:nvSpPr>
            <p:spPr bwMode="auto">
              <a:xfrm>
                <a:off x="4900" y="1366"/>
                <a:ext cx="121" cy="26"/>
              </a:xfrm>
              <a:custGeom>
                <a:avLst/>
                <a:gdLst/>
                <a:ahLst/>
                <a:cxnLst>
                  <a:cxn ang="0">
                    <a:pos x="121" y="9"/>
                  </a:cxn>
                  <a:cxn ang="0">
                    <a:pos x="114" y="20"/>
                  </a:cxn>
                  <a:cxn ang="0">
                    <a:pos x="101" y="24"/>
                  </a:cxn>
                  <a:cxn ang="0">
                    <a:pos x="89" y="26"/>
                  </a:cxn>
                  <a:cxn ang="0">
                    <a:pos x="72" y="26"/>
                  </a:cxn>
                  <a:cxn ang="0">
                    <a:pos x="52" y="24"/>
                  </a:cxn>
                  <a:cxn ang="0">
                    <a:pos x="34" y="22"/>
                  </a:cxn>
                  <a:cxn ang="0">
                    <a:pos x="15" y="22"/>
                  </a:cxn>
                  <a:cxn ang="0">
                    <a:pos x="0" y="26"/>
                  </a:cxn>
                  <a:cxn ang="0">
                    <a:pos x="0" y="0"/>
                  </a:cxn>
                  <a:cxn ang="0">
                    <a:pos x="15" y="0"/>
                  </a:cxn>
                  <a:cxn ang="0">
                    <a:pos x="32" y="0"/>
                  </a:cxn>
                  <a:cxn ang="0">
                    <a:pos x="47" y="0"/>
                  </a:cxn>
                  <a:cxn ang="0">
                    <a:pos x="62" y="0"/>
                  </a:cxn>
                  <a:cxn ang="0">
                    <a:pos x="76" y="2"/>
                  </a:cxn>
                  <a:cxn ang="0">
                    <a:pos x="91" y="3"/>
                  </a:cxn>
                  <a:cxn ang="0">
                    <a:pos x="106" y="5"/>
                  </a:cxn>
                  <a:cxn ang="0">
                    <a:pos x="121" y="9"/>
                  </a:cxn>
                </a:cxnLst>
                <a:rect l="0" t="0" r="r" b="b"/>
                <a:pathLst>
                  <a:path w="121" h="26">
                    <a:moveTo>
                      <a:pt x="121" y="9"/>
                    </a:moveTo>
                    <a:lnTo>
                      <a:pt x="114" y="20"/>
                    </a:lnTo>
                    <a:lnTo>
                      <a:pt x="101" y="24"/>
                    </a:lnTo>
                    <a:lnTo>
                      <a:pt x="89" y="26"/>
                    </a:lnTo>
                    <a:lnTo>
                      <a:pt x="72" y="26"/>
                    </a:lnTo>
                    <a:lnTo>
                      <a:pt x="52" y="24"/>
                    </a:lnTo>
                    <a:lnTo>
                      <a:pt x="34" y="22"/>
                    </a:lnTo>
                    <a:lnTo>
                      <a:pt x="15" y="22"/>
                    </a:lnTo>
                    <a:lnTo>
                      <a:pt x="0" y="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32" y="0"/>
                    </a:lnTo>
                    <a:lnTo>
                      <a:pt x="47" y="0"/>
                    </a:lnTo>
                    <a:lnTo>
                      <a:pt x="62" y="0"/>
                    </a:lnTo>
                    <a:lnTo>
                      <a:pt x="76" y="2"/>
                    </a:lnTo>
                    <a:lnTo>
                      <a:pt x="91" y="3"/>
                    </a:lnTo>
                    <a:lnTo>
                      <a:pt x="106" y="5"/>
                    </a:lnTo>
                    <a:lnTo>
                      <a:pt x="121" y="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90" name="Freeform 62"/>
              <p:cNvSpPr>
                <a:spLocks/>
              </p:cNvSpPr>
              <p:nvPr/>
            </p:nvSpPr>
            <p:spPr bwMode="auto">
              <a:xfrm>
                <a:off x="2257" y="1371"/>
                <a:ext cx="496" cy="190"/>
              </a:xfrm>
              <a:custGeom>
                <a:avLst/>
                <a:gdLst/>
                <a:ahLst/>
                <a:cxnLst>
                  <a:cxn ang="0">
                    <a:pos x="496" y="0"/>
                  </a:cxn>
                  <a:cxn ang="0">
                    <a:pos x="471" y="42"/>
                  </a:cxn>
                  <a:cxn ang="0">
                    <a:pos x="436" y="72"/>
                  </a:cxn>
                  <a:cxn ang="0">
                    <a:pos x="394" y="97"/>
                  </a:cxn>
                  <a:cxn ang="0">
                    <a:pos x="345" y="116"/>
                  </a:cxn>
                  <a:cxn ang="0">
                    <a:pos x="295" y="133"/>
                  </a:cxn>
                  <a:cxn ang="0">
                    <a:pos x="243" y="150"/>
                  </a:cxn>
                  <a:cxn ang="0">
                    <a:pos x="194" y="167"/>
                  </a:cxn>
                  <a:cxn ang="0">
                    <a:pos x="149" y="190"/>
                  </a:cxn>
                  <a:cxn ang="0">
                    <a:pos x="0" y="186"/>
                  </a:cxn>
                  <a:cxn ang="0">
                    <a:pos x="174" y="110"/>
                  </a:cxn>
                  <a:cxn ang="0">
                    <a:pos x="201" y="108"/>
                  </a:cxn>
                  <a:cxn ang="0">
                    <a:pos x="228" y="102"/>
                  </a:cxn>
                  <a:cxn ang="0">
                    <a:pos x="255" y="93"/>
                  </a:cxn>
                  <a:cxn ang="0">
                    <a:pos x="280" y="82"/>
                  </a:cxn>
                  <a:cxn ang="0">
                    <a:pos x="305" y="70"/>
                  </a:cxn>
                  <a:cxn ang="0">
                    <a:pos x="330" y="57"/>
                  </a:cxn>
                  <a:cxn ang="0">
                    <a:pos x="355" y="48"/>
                  </a:cxn>
                  <a:cxn ang="0">
                    <a:pos x="382" y="38"/>
                  </a:cxn>
                  <a:cxn ang="0">
                    <a:pos x="394" y="34"/>
                  </a:cxn>
                  <a:cxn ang="0">
                    <a:pos x="409" y="31"/>
                  </a:cxn>
                  <a:cxn ang="0">
                    <a:pos x="424" y="27"/>
                  </a:cxn>
                  <a:cxn ang="0">
                    <a:pos x="439" y="23"/>
                  </a:cxn>
                  <a:cxn ang="0">
                    <a:pos x="454" y="19"/>
                  </a:cxn>
                  <a:cxn ang="0">
                    <a:pos x="468" y="14"/>
                  </a:cxn>
                  <a:cxn ang="0">
                    <a:pos x="483" y="8"/>
                  </a:cxn>
                  <a:cxn ang="0">
                    <a:pos x="496" y="0"/>
                  </a:cxn>
                </a:cxnLst>
                <a:rect l="0" t="0" r="r" b="b"/>
                <a:pathLst>
                  <a:path w="496" h="190">
                    <a:moveTo>
                      <a:pt x="496" y="0"/>
                    </a:moveTo>
                    <a:lnTo>
                      <a:pt x="471" y="42"/>
                    </a:lnTo>
                    <a:lnTo>
                      <a:pt x="436" y="72"/>
                    </a:lnTo>
                    <a:lnTo>
                      <a:pt x="394" y="97"/>
                    </a:lnTo>
                    <a:lnTo>
                      <a:pt x="345" y="116"/>
                    </a:lnTo>
                    <a:lnTo>
                      <a:pt x="295" y="133"/>
                    </a:lnTo>
                    <a:lnTo>
                      <a:pt x="243" y="150"/>
                    </a:lnTo>
                    <a:lnTo>
                      <a:pt x="194" y="167"/>
                    </a:lnTo>
                    <a:lnTo>
                      <a:pt x="149" y="190"/>
                    </a:lnTo>
                    <a:lnTo>
                      <a:pt x="0" y="186"/>
                    </a:lnTo>
                    <a:lnTo>
                      <a:pt x="174" y="110"/>
                    </a:lnTo>
                    <a:lnTo>
                      <a:pt x="201" y="108"/>
                    </a:lnTo>
                    <a:lnTo>
                      <a:pt x="228" y="102"/>
                    </a:lnTo>
                    <a:lnTo>
                      <a:pt x="255" y="93"/>
                    </a:lnTo>
                    <a:lnTo>
                      <a:pt x="280" y="82"/>
                    </a:lnTo>
                    <a:lnTo>
                      <a:pt x="305" y="70"/>
                    </a:lnTo>
                    <a:lnTo>
                      <a:pt x="330" y="57"/>
                    </a:lnTo>
                    <a:lnTo>
                      <a:pt x="355" y="48"/>
                    </a:lnTo>
                    <a:lnTo>
                      <a:pt x="382" y="38"/>
                    </a:lnTo>
                    <a:lnTo>
                      <a:pt x="394" y="34"/>
                    </a:lnTo>
                    <a:lnTo>
                      <a:pt x="409" y="31"/>
                    </a:lnTo>
                    <a:lnTo>
                      <a:pt x="424" y="27"/>
                    </a:lnTo>
                    <a:lnTo>
                      <a:pt x="439" y="23"/>
                    </a:lnTo>
                    <a:lnTo>
                      <a:pt x="454" y="19"/>
                    </a:lnTo>
                    <a:lnTo>
                      <a:pt x="468" y="14"/>
                    </a:lnTo>
                    <a:lnTo>
                      <a:pt x="483" y="8"/>
                    </a:lnTo>
                    <a:lnTo>
                      <a:pt x="49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91" name="Freeform 63"/>
              <p:cNvSpPr>
                <a:spLocks/>
              </p:cNvSpPr>
              <p:nvPr/>
            </p:nvSpPr>
            <p:spPr bwMode="auto">
              <a:xfrm>
                <a:off x="4382" y="1388"/>
                <a:ext cx="225" cy="131"/>
              </a:xfrm>
              <a:custGeom>
                <a:avLst/>
                <a:gdLst/>
                <a:ahLst/>
                <a:cxnLst>
                  <a:cxn ang="0">
                    <a:pos x="216" y="31"/>
                  </a:cxn>
                  <a:cxn ang="0">
                    <a:pos x="191" y="46"/>
                  </a:cxn>
                  <a:cxn ang="0">
                    <a:pos x="166" y="59"/>
                  </a:cxn>
                  <a:cxn ang="0">
                    <a:pos x="141" y="72"/>
                  </a:cxn>
                  <a:cxn ang="0">
                    <a:pos x="117" y="85"/>
                  </a:cxn>
                  <a:cxn ang="0">
                    <a:pos x="89" y="97"/>
                  </a:cxn>
                  <a:cxn ang="0">
                    <a:pos x="65" y="108"/>
                  </a:cxn>
                  <a:cxn ang="0">
                    <a:pos x="37" y="120"/>
                  </a:cxn>
                  <a:cxn ang="0">
                    <a:pos x="10" y="131"/>
                  </a:cxn>
                  <a:cxn ang="0">
                    <a:pos x="5" y="125"/>
                  </a:cxn>
                  <a:cxn ang="0">
                    <a:pos x="3" y="120"/>
                  </a:cxn>
                  <a:cxn ang="0">
                    <a:pos x="0" y="112"/>
                  </a:cxn>
                  <a:cxn ang="0">
                    <a:pos x="0" y="104"/>
                  </a:cxn>
                  <a:cxn ang="0">
                    <a:pos x="27" y="91"/>
                  </a:cxn>
                  <a:cxn ang="0">
                    <a:pos x="55" y="76"/>
                  </a:cxn>
                  <a:cxn ang="0">
                    <a:pos x="82" y="63"/>
                  </a:cxn>
                  <a:cxn ang="0">
                    <a:pos x="107" y="48"/>
                  </a:cxn>
                  <a:cxn ang="0">
                    <a:pos x="134" y="34"/>
                  </a:cxn>
                  <a:cxn ang="0">
                    <a:pos x="161" y="21"/>
                  </a:cxn>
                  <a:cxn ang="0">
                    <a:pos x="188" y="10"/>
                  </a:cxn>
                  <a:cxn ang="0">
                    <a:pos x="216" y="0"/>
                  </a:cxn>
                  <a:cxn ang="0">
                    <a:pos x="223" y="8"/>
                  </a:cxn>
                  <a:cxn ang="0">
                    <a:pos x="225" y="15"/>
                  </a:cxn>
                  <a:cxn ang="0">
                    <a:pos x="223" y="23"/>
                  </a:cxn>
                  <a:cxn ang="0">
                    <a:pos x="216" y="31"/>
                  </a:cxn>
                </a:cxnLst>
                <a:rect l="0" t="0" r="r" b="b"/>
                <a:pathLst>
                  <a:path w="225" h="131">
                    <a:moveTo>
                      <a:pt x="216" y="31"/>
                    </a:moveTo>
                    <a:lnTo>
                      <a:pt x="191" y="46"/>
                    </a:lnTo>
                    <a:lnTo>
                      <a:pt x="166" y="59"/>
                    </a:lnTo>
                    <a:lnTo>
                      <a:pt x="141" y="72"/>
                    </a:lnTo>
                    <a:lnTo>
                      <a:pt x="117" y="85"/>
                    </a:lnTo>
                    <a:lnTo>
                      <a:pt x="89" y="97"/>
                    </a:lnTo>
                    <a:lnTo>
                      <a:pt x="65" y="108"/>
                    </a:lnTo>
                    <a:lnTo>
                      <a:pt x="37" y="120"/>
                    </a:lnTo>
                    <a:lnTo>
                      <a:pt x="10" y="131"/>
                    </a:lnTo>
                    <a:lnTo>
                      <a:pt x="5" y="125"/>
                    </a:lnTo>
                    <a:lnTo>
                      <a:pt x="3" y="120"/>
                    </a:lnTo>
                    <a:lnTo>
                      <a:pt x="0" y="112"/>
                    </a:lnTo>
                    <a:lnTo>
                      <a:pt x="0" y="104"/>
                    </a:lnTo>
                    <a:lnTo>
                      <a:pt x="27" y="91"/>
                    </a:lnTo>
                    <a:lnTo>
                      <a:pt x="55" y="76"/>
                    </a:lnTo>
                    <a:lnTo>
                      <a:pt x="82" y="63"/>
                    </a:lnTo>
                    <a:lnTo>
                      <a:pt x="107" y="48"/>
                    </a:lnTo>
                    <a:lnTo>
                      <a:pt x="134" y="34"/>
                    </a:lnTo>
                    <a:lnTo>
                      <a:pt x="161" y="21"/>
                    </a:lnTo>
                    <a:lnTo>
                      <a:pt x="188" y="10"/>
                    </a:lnTo>
                    <a:lnTo>
                      <a:pt x="216" y="0"/>
                    </a:lnTo>
                    <a:lnTo>
                      <a:pt x="223" y="8"/>
                    </a:lnTo>
                    <a:lnTo>
                      <a:pt x="225" y="15"/>
                    </a:lnTo>
                    <a:lnTo>
                      <a:pt x="223" y="23"/>
                    </a:lnTo>
                    <a:lnTo>
                      <a:pt x="216" y="3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92" name="Freeform 64"/>
              <p:cNvSpPr>
                <a:spLocks/>
              </p:cNvSpPr>
              <p:nvPr/>
            </p:nvSpPr>
            <p:spPr bwMode="auto">
              <a:xfrm>
                <a:off x="3543" y="1405"/>
                <a:ext cx="535" cy="231"/>
              </a:xfrm>
              <a:custGeom>
                <a:avLst/>
                <a:gdLst/>
                <a:ahLst/>
                <a:cxnLst>
                  <a:cxn ang="0">
                    <a:pos x="535" y="4"/>
                  </a:cxn>
                  <a:cxn ang="0">
                    <a:pos x="495" y="27"/>
                  </a:cxn>
                  <a:cxn ang="0">
                    <a:pos x="453" y="46"/>
                  </a:cxn>
                  <a:cxn ang="0">
                    <a:pos x="408" y="65"/>
                  </a:cxn>
                  <a:cxn ang="0">
                    <a:pos x="366" y="84"/>
                  </a:cxn>
                  <a:cxn ang="0">
                    <a:pos x="322" y="101"/>
                  </a:cxn>
                  <a:cxn ang="0">
                    <a:pos x="277" y="120"/>
                  </a:cxn>
                  <a:cxn ang="0">
                    <a:pos x="235" y="140"/>
                  </a:cxn>
                  <a:cxn ang="0">
                    <a:pos x="193" y="163"/>
                  </a:cxn>
                  <a:cxn ang="0">
                    <a:pos x="173" y="169"/>
                  </a:cxn>
                  <a:cxn ang="0">
                    <a:pos x="151" y="174"/>
                  </a:cxn>
                  <a:cxn ang="0">
                    <a:pos x="131" y="182"/>
                  </a:cxn>
                  <a:cxn ang="0">
                    <a:pos x="111" y="191"/>
                  </a:cxn>
                  <a:cxn ang="0">
                    <a:pos x="94" y="199"/>
                  </a:cxn>
                  <a:cxn ang="0">
                    <a:pos x="74" y="210"/>
                  </a:cxn>
                  <a:cxn ang="0">
                    <a:pos x="57" y="220"/>
                  </a:cxn>
                  <a:cxn ang="0">
                    <a:pos x="37" y="231"/>
                  </a:cxn>
                  <a:cxn ang="0">
                    <a:pos x="24" y="226"/>
                  </a:cxn>
                  <a:cxn ang="0">
                    <a:pos x="10" y="224"/>
                  </a:cxn>
                  <a:cxn ang="0">
                    <a:pos x="0" y="220"/>
                  </a:cxn>
                  <a:cxn ang="0">
                    <a:pos x="0" y="210"/>
                  </a:cxn>
                  <a:cxn ang="0">
                    <a:pos x="29" y="197"/>
                  </a:cxn>
                  <a:cxn ang="0">
                    <a:pos x="59" y="184"/>
                  </a:cxn>
                  <a:cxn ang="0">
                    <a:pos x="86" y="173"/>
                  </a:cxn>
                  <a:cxn ang="0">
                    <a:pos x="116" y="159"/>
                  </a:cxn>
                  <a:cxn ang="0">
                    <a:pos x="146" y="148"/>
                  </a:cxn>
                  <a:cxn ang="0">
                    <a:pos x="175" y="135"/>
                  </a:cxn>
                  <a:cxn ang="0">
                    <a:pos x="203" y="123"/>
                  </a:cxn>
                  <a:cxn ang="0">
                    <a:pos x="232" y="110"/>
                  </a:cxn>
                  <a:cxn ang="0">
                    <a:pos x="262" y="99"/>
                  </a:cxn>
                  <a:cxn ang="0">
                    <a:pos x="289" y="86"/>
                  </a:cxn>
                  <a:cxn ang="0">
                    <a:pos x="319" y="74"/>
                  </a:cxn>
                  <a:cxn ang="0">
                    <a:pos x="346" y="61"/>
                  </a:cxn>
                  <a:cxn ang="0">
                    <a:pos x="376" y="48"/>
                  </a:cxn>
                  <a:cxn ang="0">
                    <a:pos x="406" y="34"/>
                  </a:cxn>
                  <a:cxn ang="0">
                    <a:pos x="433" y="21"/>
                  </a:cxn>
                  <a:cxn ang="0">
                    <a:pos x="463" y="8"/>
                  </a:cxn>
                  <a:cxn ang="0">
                    <a:pos x="480" y="6"/>
                  </a:cxn>
                  <a:cxn ang="0">
                    <a:pos x="497" y="2"/>
                  </a:cxn>
                  <a:cxn ang="0">
                    <a:pos x="515" y="0"/>
                  </a:cxn>
                  <a:cxn ang="0">
                    <a:pos x="535" y="4"/>
                  </a:cxn>
                </a:cxnLst>
                <a:rect l="0" t="0" r="r" b="b"/>
                <a:pathLst>
                  <a:path w="535" h="231">
                    <a:moveTo>
                      <a:pt x="535" y="4"/>
                    </a:moveTo>
                    <a:lnTo>
                      <a:pt x="495" y="27"/>
                    </a:lnTo>
                    <a:lnTo>
                      <a:pt x="453" y="46"/>
                    </a:lnTo>
                    <a:lnTo>
                      <a:pt x="408" y="65"/>
                    </a:lnTo>
                    <a:lnTo>
                      <a:pt x="366" y="84"/>
                    </a:lnTo>
                    <a:lnTo>
                      <a:pt x="322" y="101"/>
                    </a:lnTo>
                    <a:lnTo>
                      <a:pt x="277" y="120"/>
                    </a:lnTo>
                    <a:lnTo>
                      <a:pt x="235" y="140"/>
                    </a:lnTo>
                    <a:lnTo>
                      <a:pt x="193" y="163"/>
                    </a:lnTo>
                    <a:lnTo>
                      <a:pt x="173" y="169"/>
                    </a:lnTo>
                    <a:lnTo>
                      <a:pt x="151" y="174"/>
                    </a:lnTo>
                    <a:lnTo>
                      <a:pt x="131" y="182"/>
                    </a:lnTo>
                    <a:lnTo>
                      <a:pt x="111" y="191"/>
                    </a:lnTo>
                    <a:lnTo>
                      <a:pt x="94" y="199"/>
                    </a:lnTo>
                    <a:lnTo>
                      <a:pt x="74" y="210"/>
                    </a:lnTo>
                    <a:lnTo>
                      <a:pt x="57" y="220"/>
                    </a:lnTo>
                    <a:lnTo>
                      <a:pt x="37" y="231"/>
                    </a:lnTo>
                    <a:lnTo>
                      <a:pt x="24" y="226"/>
                    </a:lnTo>
                    <a:lnTo>
                      <a:pt x="10" y="224"/>
                    </a:lnTo>
                    <a:lnTo>
                      <a:pt x="0" y="220"/>
                    </a:lnTo>
                    <a:lnTo>
                      <a:pt x="0" y="210"/>
                    </a:lnTo>
                    <a:lnTo>
                      <a:pt x="29" y="197"/>
                    </a:lnTo>
                    <a:lnTo>
                      <a:pt x="59" y="184"/>
                    </a:lnTo>
                    <a:lnTo>
                      <a:pt x="86" y="173"/>
                    </a:lnTo>
                    <a:lnTo>
                      <a:pt x="116" y="159"/>
                    </a:lnTo>
                    <a:lnTo>
                      <a:pt x="146" y="148"/>
                    </a:lnTo>
                    <a:lnTo>
                      <a:pt x="175" y="135"/>
                    </a:lnTo>
                    <a:lnTo>
                      <a:pt x="203" y="123"/>
                    </a:lnTo>
                    <a:lnTo>
                      <a:pt x="232" y="110"/>
                    </a:lnTo>
                    <a:lnTo>
                      <a:pt x="262" y="99"/>
                    </a:lnTo>
                    <a:lnTo>
                      <a:pt x="289" y="86"/>
                    </a:lnTo>
                    <a:lnTo>
                      <a:pt x="319" y="74"/>
                    </a:lnTo>
                    <a:lnTo>
                      <a:pt x="346" y="61"/>
                    </a:lnTo>
                    <a:lnTo>
                      <a:pt x="376" y="48"/>
                    </a:lnTo>
                    <a:lnTo>
                      <a:pt x="406" y="34"/>
                    </a:lnTo>
                    <a:lnTo>
                      <a:pt x="433" y="21"/>
                    </a:lnTo>
                    <a:lnTo>
                      <a:pt x="463" y="8"/>
                    </a:lnTo>
                    <a:lnTo>
                      <a:pt x="480" y="6"/>
                    </a:lnTo>
                    <a:lnTo>
                      <a:pt x="497" y="2"/>
                    </a:lnTo>
                    <a:lnTo>
                      <a:pt x="515" y="0"/>
                    </a:lnTo>
                    <a:lnTo>
                      <a:pt x="53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93" name="Freeform 65"/>
              <p:cNvSpPr>
                <a:spLocks/>
              </p:cNvSpPr>
              <p:nvPr/>
            </p:nvSpPr>
            <p:spPr bwMode="auto">
              <a:xfrm>
                <a:off x="2656" y="1426"/>
                <a:ext cx="357" cy="142"/>
              </a:xfrm>
              <a:custGeom>
                <a:avLst/>
                <a:gdLst/>
                <a:ahLst/>
                <a:cxnLst>
                  <a:cxn ang="0">
                    <a:pos x="357" y="15"/>
                  </a:cxn>
                  <a:cxn ang="0">
                    <a:pos x="342" y="23"/>
                  </a:cxn>
                  <a:cxn ang="0">
                    <a:pos x="325" y="27"/>
                  </a:cxn>
                  <a:cxn ang="0">
                    <a:pos x="307" y="30"/>
                  </a:cxn>
                  <a:cxn ang="0">
                    <a:pos x="290" y="32"/>
                  </a:cxn>
                  <a:cxn ang="0">
                    <a:pos x="258" y="49"/>
                  </a:cxn>
                  <a:cxn ang="0">
                    <a:pos x="223" y="65"/>
                  </a:cxn>
                  <a:cxn ang="0">
                    <a:pos x="188" y="78"/>
                  </a:cxn>
                  <a:cxn ang="0">
                    <a:pos x="151" y="91"/>
                  </a:cxn>
                  <a:cxn ang="0">
                    <a:pos x="117" y="102"/>
                  </a:cxn>
                  <a:cxn ang="0">
                    <a:pos x="79" y="116"/>
                  </a:cxn>
                  <a:cxn ang="0">
                    <a:pos x="42" y="129"/>
                  </a:cxn>
                  <a:cxn ang="0">
                    <a:pos x="8" y="142"/>
                  </a:cxn>
                  <a:cxn ang="0">
                    <a:pos x="5" y="138"/>
                  </a:cxn>
                  <a:cxn ang="0">
                    <a:pos x="3" y="135"/>
                  </a:cxn>
                  <a:cxn ang="0">
                    <a:pos x="0" y="129"/>
                  </a:cxn>
                  <a:cxn ang="0">
                    <a:pos x="0" y="125"/>
                  </a:cxn>
                  <a:cxn ang="0">
                    <a:pos x="45" y="112"/>
                  </a:cxn>
                  <a:cxn ang="0">
                    <a:pos x="87" y="97"/>
                  </a:cxn>
                  <a:cxn ang="0">
                    <a:pos x="129" y="82"/>
                  </a:cxn>
                  <a:cxn ang="0">
                    <a:pos x="173" y="65"/>
                  </a:cxn>
                  <a:cxn ang="0">
                    <a:pos x="216" y="47"/>
                  </a:cxn>
                  <a:cxn ang="0">
                    <a:pos x="258" y="30"/>
                  </a:cxn>
                  <a:cxn ang="0">
                    <a:pos x="300" y="15"/>
                  </a:cxn>
                  <a:cxn ang="0">
                    <a:pos x="344" y="0"/>
                  </a:cxn>
                  <a:cxn ang="0">
                    <a:pos x="347" y="4"/>
                  </a:cxn>
                  <a:cxn ang="0">
                    <a:pos x="349" y="8"/>
                  </a:cxn>
                  <a:cxn ang="0">
                    <a:pos x="352" y="12"/>
                  </a:cxn>
                  <a:cxn ang="0">
                    <a:pos x="357" y="15"/>
                  </a:cxn>
                </a:cxnLst>
                <a:rect l="0" t="0" r="r" b="b"/>
                <a:pathLst>
                  <a:path w="357" h="142">
                    <a:moveTo>
                      <a:pt x="357" y="15"/>
                    </a:moveTo>
                    <a:lnTo>
                      <a:pt x="342" y="23"/>
                    </a:lnTo>
                    <a:lnTo>
                      <a:pt x="325" y="27"/>
                    </a:lnTo>
                    <a:lnTo>
                      <a:pt x="307" y="30"/>
                    </a:lnTo>
                    <a:lnTo>
                      <a:pt x="290" y="32"/>
                    </a:lnTo>
                    <a:lnTo>
                      <a:pt x="258" y="49"/>
                    </a:lnTo>
                    <a:lnTo>
                      <a:pt x="223" y="65"/>
                    </a:lnTo>
                    <a:lnTo>
                      <a:pt x="188" y="78"/>
                    </a:lnTo>
                    <a:lnTo>
                      <a:pt x="151" y="91"/>
                    </a:lnTo>
                    <a:lnTo>
                      <a:pt x="117" y="102"/>
                    </a:lnTo>
                    <a:lnTo>
                      <a:pt x="79" y="116"/>
                    </a:lnTo>
                    <a:lnTo>
                      <a:pt x="42" y="129"/>
                    </a:lnTo>
                    <a:lnTo>
                      <a:pt x="8" y="142"/>
                    </a:lnTo>
                    <a:lnTo>
                      <a:pt x="5" y="138"/>
                    </a:lnTo>
                    <a:lnTo>
                      <a:pt x="3" y="135"/>
                    </a:lnTo>
                    <a:lnTo>
                      <a:pt x="0" y="129"/>
                    </a:lnTo>
                    <a:lnTo>
                      <a:pt x="0" y="125"/>
                    </a:lnTo>
                    <a:lnTo>
                      <a:pt x="45" y="112"/>
                    </a:lnTo>
                    <a:lnTo>
                      <a:pt x="87" y="97"/>
                    </a:lnTo>
                    <a:lnTo>
                      <a:pt x="129" y="82"/>
                    </a:lnTo>
                    <a:lnTo>
                      <a:pt x="173" y="65"/>
                    </a:lnTo>
                    <a:lnTo>
                      <a:pt x="216" y="47"/>
                    </a:lnTo>
                    <a:lnTo>
                      <a:pt x="258" y="30"/>
                    </a:lnTo>
                    <a:lnTo>
                      <a:pt x="300" y="15"/>
                    </a:lnTo>
                    <a:lnTo>
                      <a:pt x="344" y="0"/>
                    </a:lnTo>
                    <a:lnTo>
                      <a:pt x="347" y="4"/>
                    </a:lnTo>
                    <a:lnTo>
                      <a:pt x="349" y="8"/>
                    </a:lnTo>
                    <a:lnTo>
                      <a:pt x="352" y="12"/>
                    </a:lnTo>
                    <a:lnTo>
                      <a:pt x="357" y="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94" name="Freeform 66"/>
              <p:cNvSpPr>
                <a:spLocks/>
              </p:cNvSpPr>
              <p:nvPr/>
            </p:nvSpPr>
            <p:spPr bwMode="auto">
              <a:xfrm>
                <a:off x="4840" y="1434"/>
                <a:ext cx="117" cy="30"/>
              </a:xfrm>
              <a:custGeom>
                <a:avLst/>
                <a:gdLst/>
                <a:ahLst/>
                <a:cxnLst>
                  <a:cxn ang="0">
                    <a:pos x="117" y="13"/>
                  </a:cxn>
                  <a:cxn ang="0">
                    <a:pos x="109" y="21"/>
                  </a:cxn>
                  <a:cxn ang="0">
                    <a:pos x="97" y="26"/>
                  </a:cxn>
                  <a:cxn ang="0">
                    <a:pos x="82" y="28"/>
                  </a:cxn>
                  <a:cxn ang="0">
                    <a:pos x="65" y="28"/>
                  </a:cxn>
                  <a:cxn ang="0">
                    <a:pos x="47" y="26"/>
                  </a:cxn>
                  <a:cxn ang="0">
                    <a:pos x="30" y="26"/>
                  </a:cxn>
                  <a:cxn ang="0">
                    <a:pos x="15" y="28"/>
                  </a:cxn>
                  <a:cxn ang="0">
                    <a:pos x="0" y="30"/>
                  </a:cxn>
                  <a:cxn ang="0">
                    <a:pos x="5" y="0"/>
                  </a:cxn>
                  <a:cxn ang="0">
                    <a:pos x="20" y="2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2" y="4"/>
                  </a:cxn>
                  <a:cxn ang="0">
                    <a:pos x="77" y="5"/>
                  </a:cxn>
                  <a:cxn ang="0">
                    <a:pos x="89" y="7"/>
                  </a:cxn>
                  <a:cxn ang="0">
                    <a:pos x="102" y="9"/>
                  </a:cxn>
                  <a:cxn ang="0">
                    <a:pos x="117" y="13"/>
                  </a:cxn>
                </a:cxnLst>
                <a:rect l="0" t="0" r="r" b="b"/>
                <a:pathLst>
                  <a:path w="117" h="30">
                    <a:moveTo>
                      <a:pt x="117" y="13"/>
                    </a:moveTo>
                    <a:lnTo>
                      <a:pt x="109" y="21"/>
                    </a:lnTo>
                    <a:lnTo>
                      <a:pt x="97" y="26"/>
                    </a:lnTo>
                    <a:lnTo>
                      <a:pt x="82" y="28"/>
                    </a:lnTo>
                    <a:lnTo>
                      <a:pt x="65" y="28"/>
                    </a:lnTo>
                    <a:lnTo>
                      <a:pt x="47" y="26"/>
                    </a:lnTo>
                    <a:lnTo>
                      <a:pt x="30" y="26"/>
                    </a:lnTo>
                    <a:lnTo>
                      <a:pt x="15" y="28"/>
                    </a:lnTo>
                    <a:lnTo>
                      <a:pt x="0" y="30"/>
                    </a:lnTo>
                    <a:lnTo>
                      <a:pt x="5" y="0"/>
                    </a:lnTo>
                    <a:lnTo>
                      <a:pt x="20" y="2"/>
                    </a:lnTo>
                    <a:lnTo>
                      <a:pt x="35" y="4"/>
                    </a:lnTo>
                    <a:lnTo>
                      <a:pt x="50" y="4"/>
                    </a:lnTo>
                    <a:lnTo>
                      <a:pt x="62" y="4"/>
                    </a:lnTo>
                    <a:lnTo>
                      <a:pt x="77" y="5"/>
                    </a:lnTo>
                    <a:lnTo>
                      <a:pt x="89" y="7"/>
                    </a:lnTo>
                    <a:lnTo>
                      <a:pt x="102" y="9"/>
                    </a:lnTo>
                    <a:lnTo>
                      <a:pt x="117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95" name="Freeform 67"/>
              <p:cNvSpPr>
                <a:spLocks/>
              </p:cNvSpPr>
              <p:nvPr/>
            </p:nvSpPr>
            <p:spPr bwMode="auto">
              <a:xfrm>
                <a:off x="2852" y="1475"/>
                <a:ext cx="247" cy="99"/>
              </a:xfrm>
              <a:custGeom>
                <a:avLst/>
                <a:gdLst/>
                <a:ahLst/>
                <a:cxnLst>
                  <a:cxn ang="0">
                    <a:pos x="247" y="6"/>
                  </a:cxn>
                  <a:cxn ang="0">
                    <a:pos x="237" y="14"/>
                  </a:cxn>
                  <a:cxn ang="0">
                    <a:pos x="228" y="19"/>
                  </a:cxn>
                  <a:cxn ang="0">
                    <a:pos x="218" y="23"/>
                  </a:cxn>
                  <a:cxn ang="0">
                    <a:pos x="208" y="27"/>
                  </a:cxn>
                  <a:cxn ang="0">
                    <a:pos x="195" y="31"/>
                  </a:cxn>
                  <a:cxn ang="0">
                    <a:pos x="185" y="33"/>
                  </a:cxn>
                  <a:cxn ang="0">
                    <a:pos x="176" y="36"/>
                  </a:cxn>
                  <a:cxn ang="0">
                    <a:pos x="166" y="42"/>
                  </a:cxn>
                  <a:cxn ang="0">
                    <a:pos x="17" y="99"/>
                  </a:cxn>
                  <a:cxn ang="0">
                    <a:pos x="0" y="95"/>
                  </a:cxn>
                  <a:cxn ang="0">
                    <a:pos x="22" y="80"/>
                  </a:cxn>
                  <a:cxn ang="0">
                    <a:pos x="47" y="65"/>
                  </a:cxn>
                  <a:cxn ang="0">
                    <a:pos x="72" y="53"/>
                  </a:cxn>
                  <a:cxn ang="0">
                    <a:pos x="99" y="42"/>
                  </a:cxn>
                  <a:cxn ang="0">
                    <a:pos x="129" y="33"/>
                  </a:cxn>
                  <a:cxn ang="0">
                    <a:pos x="156" y="21"/>
                  </a:cxn>
                  <a:cxn ang="0">
                    <a:pos x="183" y="12"/>
                  </a:cxn>
                  <a:cxn ang="0">
                    <a:pos x="210" y="0"/>
                  </a:cxn>
                  <a:cxn ang="0">
                    <a:pos x="218" y="4"/>
                  </a:cxn>
                  <a:cxn ang="0">
                    <a:pos x="228" y="6"/>
                  </a:cxn>
                  <a:cxn ang="0">
                    <a:pos x="237" y="6"/>
                  </a:cxn>
                  <a:cxn ang="0">
                    <a:pos x="247" y="6"/>
                  </a:cxn>
                </a:cxnLst>
                <a:rect l="0" t="0" r="r" b="b"/>
                <a:pathLst>
                  <a:path w="247" h="99">
                    <a:moveTo>
                      <a:pt x="247" y="6"/>
                    </a:moveTo>
                    <a:lnTo>
                      <a:pt x="237" y="14"/>
                    </a:lnTo>
                    <a:lnTo>
                      <a:pt x="228" y="19"/>
                    </a:lnTo>
                    <a:lnTo>
                      <a:pt x="218" y="23"/>
                    </a:lnTo>
                    <a:lnTo>
                      <a:pt x="208" y="27"/>
                    </a:lnTo>
                    <a:lnTo>
                      <a:pt x="195" y="31"/>
                    </a:lnTo>
                    <a:lnTo>
                      <a:pt x="185" y="33"/>
                    </a:lnTo>
                    <a:lnTo>
                      <a:pt x="176" y="36"/>
                    </a:lnTo>
                    <a:lnTo>
                      <a:pt x="166" y="42"/>
                    </a:lnTo>
                    <a:lnTo>
                      <a:pt x="17" y="99"/>
                    </a:lnTo>
                    <a:lnTo>
                      <a:pt x="0" y="95"/>
                    </a:lnTo>
                    <a:lnTo>
                      <a:pt x="22" y="80"/>
                    </a:lnTo>
                    <a:lnTo>
                      <a:pt x="47" y="65"/>
                    </a:lnTo>
                    <a:lnTo>
                      <a:pt x="72" y="53"/>
                    </a:lnTo>
                    <a:lnTo>
                      <a:pt x="99" y="42"/>
                    </a:lnTo>
                    <a:lnTo>
                      <a:pt x="129" y="33"/>
                    </a:lnTo>
                    <a:lnTo>
                      <a:pt x="156" y="21"/>
                    </a:lnTo>
                    <a:lnTo>
                      <a:pt x="183" y="12"/>
                    </a:lnTo>
                    <a:lnTo>
                      <a:pt x="210" y="0"/>
                    </a:lnTo>
                    <a:lnTo>
                      <a:pt x="218" y="4"/>
                    </a:lnTo>
                    <a:lnTo>
                      <a:pt x="228" y="6"/>
                    </a:lnTo>
                    <a:lnTo>
                      <a:pt x="237" y="6"/>
                    </a:lnTo>
                    <a:lnTo>
                      <a:pt x="247" y="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96" name="Freeform 68"/>
              <p:cNvSpPr>
                <a:spLocks/>
              </p:cNvSpPr>
              <p:nvPr/>
            </p:nvSpPr>
            <p:spPr bwMode="auto">
              <a:xfrm>
                <a:off x="4764" y="1498"/>
                <a:ext cx="126" cy="25"/>
              </a:xfrm>
              <a:custGeom>
                <a:avLst/>
                <a:gdLst/>
                <a:ahLst/>
                <a:cxnLst>
                  <a:cxn ang="0">
                    <a:pos x="126" y="19"/>
                  </a:cxn>
                  <a:cxn ang="0">
                    <a:pos x="108" y="15"/>
                  </a:cxn>
                  <a:cxn ang="0">
                    <a:pos x="91" y="17"/>
                  </a:cxn>
                  <a:cxn ang="0">
                    <a:pos x="74" y="19"/>
                  </a:cxn>
                  <a:cxn ang="0">
                    <a:pos x="56" y="23"/>
                  </a:cxn>
                  <a:cxn ang="0">
                    <a:pos x="39" y="25"/>
                  </a:cxn>
                  <a:cxn ang="0">
                    <a:pos x="22" y="25"/>
                  </a:cxn>
                  <a:cxn ang="0">
                    <a:pos x="9" y="19"/>
                  </a:cxn>
                  <a:cxn ang="0">
                    <a:pos x="0" y="8"/>
                  </a:cxn>
                  <a:cxn ang="0">
                    <a:pos x="14" y="4"/>
                  </a:cxn>
                  <a:cxn ang="0">
                    <a:pos x="32" y="2"/>
                  </a:cxn>
                  <a:cxn ang="0">
                    <a:pos x="47" y="0"/>
                  </a:cxn>
                  <a:cxn ang="0">
                    <a:pos x="61" y="0"/>
                  </a:cxn>
                  <a:cxn ang="0">
                    <a:pos x="76" y="0"/>
                  </a:cxn>
                  <a:cxn ang="0">
                    <a:pos x="91" y="2"/>
                  </a:cxn>
                  <a:cxn ang="0">
                    <a:pos x="106" y="2"/>
                  </a:cxn>
                  <a:cxn ang="0">
                    <a:pos x="121" y="2"/>
                  </a:cxn>
                  <a:cxn ang="0">
                    <a:pos x="123" y="6"/>
                  </a:cxn>
                  <a:cxn ang="0">
                    <a:pos x="126" y="10"/>
                  </a:cxn>
                  <a:cxn ang="0">
                    <a:pos x="126" y="13"/>
                  </a:cxn>
                  <a:cxn ang="0">
                    <a:pos x="126" y="19"/>
                  </a:cxn>
                </a:cxnLst>
                <a:rect l="0" t="0" r="r" b="b"/>
                <a:pathLst>
                  <a:path w="126" h="25">
                    <a:moveTo>
                      <a:pt x="126" y="19"/>
                    </a:moveTo>
                    <a:lnTo>
                      <a:pt x="108" y="15"/>
                    </a:lnTo>
                    <a:lnTo>
                      <a:pt x="91" y="17"/>
                    </a:lnTo>
                    <a:lnTo>
                      <a:pt x="74" y="19"/>
                    </a:lnTo>
                    <a:lnTo>
                      <a:pt x="56" y="23"/>
                    </a:lnTo>
                    <a:lnTo>
                      <a:pt x="39" y="25"/>
                    </a:lnTo>
                    <a:lnTo>
                      <a:pt x="22" y="25"/>
                    </a:lnTo>
                    <a:lnTo>
                      <a:pt x="9" y="19"/>
                    </a:lnTo>
                    <a:lnTo>
                      <a:pt x="0" y="8"/>
                    </a:lnTo>
                    <a:lnTo>
                      <a:pt x="14" y="4"/>
                    </a:lnTo>
                    <a:lnTo>
                      <a:pt x="32" y="2"/>
                    </a:lnTo>
                    <a:lnTo>
                      <a:pt x="47" y="0"/>
                    </a:lnTo>
                    <a:lnTo>
                      <a:pt x="61" y="0"/>
                    </a:lnTo>
                    <a:lnTo>
                      <a:pt x="76" y="0"/>
                    </a:lnTo>
                    <a:lnTo>
                      <a:pt x="91" y="2"/>
                    </a:lnTo>
                    <a:lnTo>
                      <a:pt x="106" y="2"/>
                    </a:lnTo>
                    <a:lnTo>
                      <a:pt x="121" y="2"/>
                    </a:lnTo>
                    <a:lnTo>
                      <a:pt x="123" y="6"/>
                    </a:lnTo>
                    <a:lnTo>
                      <a:pt x="126" y="10"/>
                    </a:lnTo>
                    <a:lnTo>
                      <a:pt x="126" y="13"/>
                    </a:lnTo>
                    <a:lnTo>
                      <a:pt x="126" y="1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97" name="Freeform 69"/>
              <p:cNvSpPr>
                <a:spLocks/>
              </p:cNvSpPr>
              <p:nvPr/>
            </p:nvSpPr>
            <p:spPr bwMode="auto">
              <a:xfrm>
                <a:off x="2483" y="1500"/>
                <a:ext cx="161" cy="72"/>
              </a:xfrm>
              <a:custGeom>
                <a:avLst/>
                <a:gdLst/>
                <a:ahLst/>
                <a:cxnLst>
                  <a:cxn ang="0">
                    <a:pos x="39" y="68"/>
                  </a:cxn>
                  <a:cxn ang="0">
                    <a:pos x="32" y="62"/>
                  </a:cxn>
                  <a:cxn ang="0">
                    <a:pos x="22" y="61"/>
                  </a:cxn>
                  <a:cxn ang="0">
                    <a:pos x="10" y="61"/>
                  </a:cxn>
                  <a:cxn ang="0">
                    <a:pos x="0" y="61"/>
                  </a:cxn>
                  <a:cxn ang="0">
                    <a:pos x="161" y="0"/>
                  </a:cxn>
                  <a:cxn ang="0">
                    <a:pos x="146" y="9"/>
                  </a:cxn>
                  <a:cxn ang="0">
                    <a:pos x="133" y="23"/>
                  </a:cxn>
                  <a:cxn ang="0">
                    <a:pos x="121" y="36"/>
                  </a:cxn>
                  <a:cxn ang="0">
                    <a:pos x="109" y="49"/>
                  </a:cxn>
                  <a:cxn ang="0">
                    <a:pos x="96" y="61"/>
                  </a:cxn>
                  <a:cxn ang="0">
                    <a:pos x="81" y="68"/>
                  </a:cxn>
                  <a:cxn ang="0">
                    <a:pos x="62" y="72"/>
                  </a:cxn>
                  <a:cxn ang="0">
                    <a:pos x="39" y="68"/>
                  </a:cxn>
                </a:cxnLst>
                <a:rect l="0" t="0" r="r" b="b"/>
                <a:pathLst>
                  <a:path w="161" h="72">
                    <a:moveTo>
                      <a:pt x="39" y="68"/>
                    </a:moveTo>
                    <a:lnTo>
                      <a:pt x="32" y="62"/>
                    </a:lnTo>
                    <a:lnTo>
                      <a:pt x="22" y="61"/>
                    </a:lnTo>
                    <a:lnTo>
                      <a:pt x="10" y="61"/>
                    </a:lnTo>
                    <a:lnTo>
                      <a:pt x="0" y="61"/>
                    </a:lnTo>
                    <a:lnTo>
                      <a:pt x="161" y="0"/>
                    </a:lnTo>
                    <a:lnTo>
                      <a:pt x="146" y="9"/>
                    </a:lnTo>
                    <a:lnTo>
                      <a:pt x="133" y="23"/>
                    </a:lnTo>
                    <a:lnTo>
                      <a:pt x="121" y="36"/>
                    </a:lnTo>
                    <a:lnTo>
                      <a:pt x="109" y="49"/>
                    </a:lnTo>
                    <a:lnTo>
                      <a:pt x="96" y="61"/>
                    </a:lnTo>
                    <a:lnTo>
                      <a:pt x="81" y="68"/>
                    </a:lnTo>
                    <a:lnTo>
                      <a:pt x="62" y="72"/>
                    </a:lnTo>
                    <a:lnTo>
                      <a:pt x="39" y="6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98" name="Freeform 70"/>
              <p:cNvSpPr>
                <a:spLocks/>
              </p:cNvSpPr>
              <p:nvPr/>
            </p:nvSpPr>
            <p:spPr bwMode="auto">
              <a:xfrm>
                <a:off x="3681" y="1509"/>
                <a:ext cx="297" cy="148"/>
              </a:xfrm>
              <a:custGeom>
                <a:avLst/>
                <a:gdLst/>
                <a:ahLst/>
                <a:cxnLst>
                  <a:cxn ang="0">
                    <a:pos x="297" y="14"/>
                  </a:cxn>
                  <a:cxn ang="0">
                    <a:pos x="273" y="33"/>
                  </a:cxn>
                  <a:cxn ang="0">
                    <a:pos x="245" y="46"/>
                  </a:cxn>
                  <a:cxn ang="0">
                    <a:pos x="218" y="57"/>
                  </a:cxn>
                  <a:cxn ang="0">
                    <a:pos x="189" y="67"/>
                  </a:cxn>
                  <a:cxn ang="0">
                    <a:pos x="156" y="78"/>
                  </a:cxn>
                  <a:cxn ang="0">
                    <a:pos x="127" y="89"/>
                  </a:cxn>
                  <a:cxn ang="0">
                    <a:pos x="99" y="103"/>
                  </a:cxn>
                  <a:cxn ang="0">
                    <a:pos x="72" y="120"/>
                  </a:cxn>
                  <a:cxn ang="0">
                    <a:pos x="62" y="127"/>
                  </a:cxn>
                  <a:cxn ang="0">
                    <a:pos x="47" y="131"/>
                  </a:cxn>
                  <a:cxn ang="0">
                    <a:pos x="33" y="137"/>
                  </a:cxn>
                  <a:cxn ang="0">
                    <a:pos x="25" y="148"/>
                  </a:cxn>
                  <a:cxn ang="0">
                    <a:pos x="15" y="142"/>
                  </a:cxn>
                  <a:cxn ang="0">
                    <a:pos x="8" y="137"/>
                  </a:cxn>
                  <a:cxn ang="0">
                    <a:pos x="0" y="129"/>
                  </a:cxn>
                  <a:cxn ang="0">
                    <a:pos x="3" y="120"/>
                  </a:cxn>
                  <a:cxn ang="0">
                    <a:pos x="13" y="114"/>
                  </a:cxn>
                  <a:cxn ang="0">
                    <a:pos x="25" y="108"/>
                  </a:cxn>
                  <a:cxn ang="0">
                    <a:pos x="35" y="101"/>
                  </a:cxn>
                  <a:cxn ang="0">
                    <a:pos x="47" y="93"/>
                  </a:cxn>
                  <a:cxn ang="0">
                    <a:pos x="60" y="87"/>
                  </a:cxn>
                  <a:cxn ang="0">
                    <a:pos x="72" y="82"/>
                  </a:cxn>
                  <a:cxn ang="0">
                    <a:pos x="87" y="80"/>
                  </a:cxn>
                  <a:cxn ang="0">
                    <a:pos x="102" y="78"/>
                  </a:cxn>
                  <a:cxn ang="0">
                    <a:pos x="265" y="0"/>
                  </a:cxn>
                  <a:cxn ang="0">
                    <a:pos x="278" y="0"/>
                  </a:cxn>
                  <a:cxn ang="0">
                    <a:pos x="288" y="0"/>
                  </a:cxn>
                  <a:cxn ang="0">
                    <a:pos x="295" y="6"/>
                  </a:cxn>
                  <a:cxn ang="0">
                    <a:pos x="297" y="14"/>
                  </a:cxn>
                </a:cxnLst>
                <a:rect l="0" t="0" r="r" b="b"/>
                <a:pathLst>
                  <a:path w="297" h="148">
                    <a:moveTo>
                      <a:pt x="297" y="14"/>
                    </a:moveTo>
                    <a:lnTo>
                      <a:pt x="273" y="33"/>
                    </a:lnTo>
                    <a:lnTo>
                      <a:pt x="245" y="46"/>
                    </a:lnTo>
                    <a:lnTo>
                      <a:pt x="218" y="57"/>
                    </a:lnTo>
                    <a:lnTo>
                      <a:pt x="189" y="67"/>
                    </a:lnTo>
                    <a:lnTo>
                      <a:pt x="156" y="78"/>
                    </a:lnTo>
                    <a:lnTo>
                      <a:pt x="127" y="89"/>
                    </a:lnTo>
                    <a:lnTo>
                      <a:pt x="99" y="103"/>
                    </a:lnTo>
                    <a:lnTo>
                      <a:pt x="72" y="120"/>
                    </a:lnTo>
                    <a:lnTo>
                      <a:pt x="62" y="127"/>
                    </a:lnTo>
                    <a:lnTo>
                      <a:pt x="47" y="131"/>
                    </a:lnTo>
                    <a:lnTo>
                      <a:pt x="33" y="137"/>
                    </a:lnTo>
                    <a:lnTo>
                      <a:pt x="25" y="148"/>
                    </a:lnTo>
                    <a:lnTo>
                      <a:pt x="15" y="142"/>
                    </a:lnTo>
                    <a:lnTo>
                      <a:pt x="8" y="137"/>
                    </a:lnTo>
                    <a:lnTo>
                      <a:pt x="0" y="129"/>
                    </a:lnTo>
                    <a:lnTo>
                      <a:pt x="3" y="120"/>
                    </a:lnTo>
                    <a:lnTo>
                      <a:pt x="13" y="114"/>
                    </a:lnTo>
                    <a:lnTo>
                      <a:pt x="25" y="108"/>
                    </a:lnTo>
                    <a:lnTo>
                      <a:pt x="35" y="101"/>
                    </a:lnTo>
                    <a:lnTo>
                      <a:pt x="47" y="93"/>
                    </a:lnTo>
                    <a:lnTo>
                      <a:pt x="60" y="87"/>
                    </a:lnTo>
                    <a:lnTo>
                      <a:pt x="72" y="82"/>
                    </a:lnTo>
                    <a:lnTo>
                      <a:pt x="87" y="80"/>
                    </a:lnTo>
                    <a:lnTo>
                      <a:pt x="102" y="78"/>
                    </a:lnTo>
                    <a:lnTo>
                      <a:pt x="265" y="0"/>
                    </a:lnTo>
                    <a:lnTo>
                      <a:pt x="278" y="0"/>
                    </a:lnTo>
                    <a:lnTo>
                      <a:pt x="288" y="0"/>
                    </a:lnTo>
                    <a:lnTo>
                      <a:pt x="295" y="6"/>
                    </a:lnTo>
                    <a:lnTo>
                      <a:pt x="297" y="1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00" name="Freeform 72"/>
              <p:cNvSpPr>
                <a:spLocks/>
              </p:cNvSpPr>
              <p:nvPr/>
            </p:nvSpPr>
            <p:spPr bwMode="auto">
              <a:xfrm>
                <a:off x="4679" y="1561"/>
                <a:ext cx="129" cy="26"/>
              </a:xfrm>
              <a:custGeom>
                <a:avLst/>
                <a:gdLst/>
                <a:ahLst/>
                <a:cxnLst>
                  <a:cxn ang="0">
                    <a:pos x="127" y="20"/>
                  </a:cxn>
                  <a:cxn ang="0">
                    <a:pos x="15" y="26"/>
                  </a:cxn>
                  <a:cxn ang="0">
                    <a:pos x="10" y="22"/>
                  </a:cxn>
                  <a:cxn ang="0">
                    <a:pos x="3" y="17"/>
                  </a:cxn>
                  <a:cxn ang="0">
                    <a:pos x="0" y="13"/>
                  </a:cxn>
                  <a:cxn ang="0">
                    <a:pos x="0" y="7"/>
                  </a:cxn>
                  <a:cxn ang="0">
                    <a:pos x="15" y="3"/>
                  </a:cxn>
                  <a:cxn ang="0">
                    <a:pos x="30" y="1"/>
                  </a:cxn>
                  <a:cxn ang="0">
                    <a:pos x="47" y="0"/>
                  </a:cxn>
                  <a:cxn ang="0">
                    <a:pos x="65" y="0"/>
                  </a:cxn>
                  <a:cxn ang="0">
                    <a:pos x="82" y="0"/>
                  </a:cxn>
                  <a:cxn ang="0">
                    <a:pos x="99" y="0"/>
                  </a:cxn>
                  <a:cxn ang="0">
                    <a:pos x="114" y="0"/>
                  </a:cxn>
                  <a:cxn ang="0">
                    <a:pos x="129" y="0"/>
                  </a:cxn>
                  <a:cxn ang="0">
                    <a:pos x="127" y="20"/>
                  </a:cxn>
                </a:cxnLst>
                <a:rect l="0" t="0" r="r" b="b"/>
                <a:pathLst>
                  <a:path w="129" h="26">
                    <a:moveTo>
                      <a:pt x="127" y="20"/>
                    </a:moveTo>
                    <a:lnTo>
                      <a:pt x="15" y="26"/>
                    </a:lnTo>
                    <a:lnTo>
                      <a:pt x="10" y="22"/>
                    </a:lnTo>
                    <a:lnTo>
                      <a:pt x="3" y="17"/>
                    </a:lnTo>
                    <a:lnTo>
                      <a:pt x="0" y="13"/>
                    </a:lnTo>
                    <a:lnTo>
                      <a:pt x="0" y="7"/>
                    </a:lnTo>
                    <a:lnTo>
                      <a:pt x="15" y="3"/>
                    </a:lnTo>
                    <a:lnTo>
                      <a:pt x="30" y="1"/>
                    </a:lnTo>
                    <a:lnTo>
                      <a:pt x="47" y="0"/>
                    </a:lnTo>
                    <a:lnTo>
                      <a:pt x="65" y="0"/>
                    </a:lnTo>
                    <a:lnTo>
                      <a:pt x="82" y="0"/>
                    </a:lnTo>
                    <a:lnTo>
                      <a:pt x="99" y="0"/>
                    </a:lnTo>
                    <a:lnTo>
                      <a:pt x="114" y="0"/>
                    </a:lnTo>
                    <a:lnTo>
                      <a:pt x="129" y="0"/>
                    </a:lnTo>
                    <a:lnTo>
                      <a:pt x="127" y="2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01" name="Freeform 73"/>
              <p:cNvSpPr>
                <a:spLocks/>
              </p:cNvSpPr>
              <p:nvPr/>
            </p:nvSpPr>
            <p:spPr bwMode="auto">
              <a:xfrm>
                <a:off x="4283" y="1591"/>
                <a:ext cx="112" cy="30"/>
              </a:xfrm>
              <a:custGeom>
                <a:avLst/>
                <a:gdLst/>
                <a:ahLst/>
                <a:cxnLst>
                  <a:cxn ang="0">
                    <a:pos x="112" y="11"/>
                  </a:cxn>
                  <a:cxn ang="0">
                    <a:pos x="104" y="19"/>
                  </a:cxn>
                  <a:cxn ang="0">
                    <a:pos x="97" y="24"/>
                  </a:cxn>
                  <a:cxn ang="0">
                    <a:pos x="89" y="28"/>
                  </a:cxn>
                  <a:cxn ang="0">
                    <a:pos x="79" y="30"/>
                  </a:cxn>
                  <a:cxn ang="0">
                    <a:pos x="69" y="30"/>
                  </a:cxn>
                  <a:cxn ang="0">
                    <a:pos x="60" y="30"/>
                  </a:cxn>
                  <a:cxn ang="0">
                    <a:pos x="47" y="28"/>
                  </a:cxn>
                  <a:cxn ang="0">
                    <a:pos x="37" y="28"/>
                  </a:cxn>
                  <a:cxn ang="0">
                    <a:pos x="27" y="19"/>
                  </a:cxn>
                  <a:cxn ang="0">
                    <a:pos x="15" y="15"/>
                  </a:cxn>
                  <a:cxn ang="0">
                    <a:pos x="3" y="9"/>
                  </a:cxn>
                  <a:cxn ang="0">
                    <a:pos x="0" y="0"/>
                  </a:cxn>
                  <a:cxn ang="0">
                    <a:pos x="12" y="4"/>
                  </a:cxn>
                  <a:cxn ang="0">
                    <a:pos x="27" y="7"/>
                  </a:cxn>
                  <a:cxn ang="0">
                    <a:pos x="40" y="11"/>
                  </a:cxn>
                  <a:cxn ang="0">
                    <a:pos x="55" y="13"/>
                  </a:cxn>
                  <a:cxn ang="0">
                    <a:pos x="69" y="15"/>
                  </a:cxn>
                  <a:cxn ang="0">
                    <a:pos x="84" y="15"/>
                  </a:cxn>
                  <a:cxn ang="0">
                    <a:pos x="97" y="13"/>
                  </a:cxn>
                  <a:cxn ang="0">
                    <a:pos x="112" y="11"/>
                  </a:cxn>
                </a:cxnLst>
                <a:rect l="0" t="0" r="r" b="b"/>
                <a:pathLst>
                  <a:path w="112" h="30">
                    <a:moveTo>
                      <a:pt x="112" y="11"/>
                    </a:moveTo>
                    <a:lnTo>
                      <a:pt x="104" y="19"/>
                    </a:lnTo>
                    <a:lnTo>
                      <a:pt x="97" y="24"/>
                    </a:lnTo>
                    <a:lnTo>
                      <a:pt x="89" y="28"/>
                    </a:lnTo>
                    <a:lnTo>
                      <a:pt x="79" y="30"/>
                    </a:lnTo>
                    <a:lnTo>
                      <a:pt x="69" y="30"/>
                    </a:lnTo>
                    <a:lnTo>
                      <a:pt x="60" y="30"/>
                    </a:lnTo>
                    <a:lnTo>
                      <a:pt x="47" y="28"/>
                    </a:lnTo>
                    <a:lnTo>
                      <a:pt x="37" y="28"/>
                    </a:lnTo>
                    <a:lnTo>
                      <a:pt x="27" y="19"/>
                    </a:lnTo>
                    <a:lnTo>
                      <a:pt x="15" y="15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12" y="4"/>
                    </a:lnTo>
                    <a:lnTo>
                      <a:pt x="27" y="7"/>
                    </a:lnTo>
                    <a:lnTo>
                      <a:pt x="40" y="11"/>
                    </a:lnTo>
                    <a:lnTo>
                      <a:pt x="55" y="13"/>
                    </a:lnTo>
                    <a:lnTo>
                      <a:pt x="69" y="15"/>
                    </a:lnTo>
                    <a:lnTo>
                      <a:pt x="84" y="15"/>
                    </a:lnTo>
                    <a:lnTo>
                      <a:pt x="97" y="13"/>
                    </a:lnTo>
                    <a:lnTo>
                      <a:pt x="112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02" name="Freeform 74"/>
              <p:cNvSpPr>
                <a:spLocks/>
              </p:cNvSpPr>
              <p:nvPr/>
            </p:nvSpPr>
            <p:spPr bwMode="auto">
              <a:xfrm>
                <a:off x="1435" y="1598"/>
                <a:ext cx="476" cy="205"/>
              </a:xfrm>
              <a:custGeom>
                <a:avLst/>
                <a:gdLst/>
                <a:ahLst/>
                <a:cxnLst>
                  <a:cxn ang="0">
                    <a:pos x="476" y="48"/>
                  </a:cxn>
                  <a:cxn ang="0">
                    <a:pos x="448" y="59"/>
                  </a:cxn>
                  <a:cxn ang="0">
                    <a:pos x="424" y="68"/>
                  </a:cxn>
                  <a:cxn ang="0">
                    <a:pos x="396" y="80"/>
                  </a:cxn>
                  <a:cxn ang="0">
                    <a:pos x="369" y="89"/>
                  </a:cxn>
                  <a:cxn ang="0">
                    <a:pos x="342" y="101"/>
                  </a:cxn>
                  <a:cxn ang="0">
                    <a:pos x="315" y="110"/>
                  </a:cxn>
                  <a:cxn ang="0">
                    <a:pos x="288" y="120"/>
                  </a:cxn>
                  <a:cxn ang="0">
                    <a:pos x="260" y="129"/>
                  </a:cxn>
                  <a:cxn ang="0">
                    <a:pos x="233" y="138"/>
                  </a:cxn>
                  <a:cxn ang="0">
                    <a:pos x="208" y="148"/>
                  </a:cxn>
                  <a:cxn ang="0">
                    <a:pos x="181" y="157"/>
                  </a:cxn>
                  <a:cxn ang="0">
                    <a:pos x="154" y="167"/>
                  </a:cxn>
                  <a:cxn ang="0">
                    <a:pos x="127" y="176"/>
                  </a:cxn>
                  <a:cxn ang="0">
                    <a:pos x="99" y="186"/>
                  </a:cxn>
                  <a:cxn ang="0">
                    <a:pos x="72" y="195"/>
                  </a:cxn>
                  <a:cxn ang="0">
                    <a:pos x="45" y="205"/>
                  </a:cxn>
                  <a:cxn ang="0">
                    <a:pos x="32" y="203"/>
                  </a:cxn>
                  <a:cxn ang="0">
                    <a:pos x="20" y="199"/>
                  </a:cxn>
                  <a:cxn ang="0">
                    <a:pos x="10" y="193"/>
                  </a:cxn>
                  <a:cxn ang="0">
                    <a:pos x="0" y="186"/>
                  </a:cxn>
                  <a:cxn ang="0">
                    <a:pos x="30" y="173"/>
                  </a:cxn>
                  <a:cxn ang="0">
                    <a:pos x="57" y="161"/>
                  </a:cxn>
                  <a:cxn ang="0">
                    <a:pos x="87" y="150"/>
                  </a:cxn>
                  <a:cxn ang="0">
                    <a:pos x="117" y="138"/>
                  </a:cxn>
                  <a:cxn ang="0">
                    <a:pos x="146" y="127"/>
                  </a:cxn>
                  <a:cxn ang="0">
                    <a:pos x="176" y="116"/>
                  </a:cxn>
                  <a:cxn ang="0">
                    <a:pos x="206" y="104"/>
                  </a:cxn>
                  <a:cxn ang="0">
                    <a:pos x="236" y="95"/>
                  </a:cxn>
                  <a:cxn ang="0">
                    <a:pos x="265" y="84"/>
                  </a:cxn>
                  <a:cxn ang="0">
                    <a:pos x="295" y="72"/>
                  </a:cxn>
                  <a:cxn ang="0">
                    <a:pos x="325" y="61"/>
                  </a:cxn>
                  <a:cxn ang="0">
                    <a:pos x="354" y="50"/>
                  </a:cxn>
                  <a:cxn ang="0">
                    <a:pos x="384" y="38"/>
                  </a:cxn>
                  <a:cxn ang="0">
                    <a:pos x="414" y="27"/>
                  </a:cxn>
                  <a:cxn ang="0">
                    <a:pos x="441" y="14"/>
                  </a:cxn>
                  <a:cxn ang="0">
                    <a:pos x="471" y="0"/>
                  </a:cxn>
                  <a:cxn ang="0">
                    <a:pos x="471" y="10"/>
                  </a:cxn>
                  <a:cxn ang="0">
                    <a:pos x="473" y="21"/>
                  </a:cxn>
                  <a:cxn ang="0">
                    <a:pos x="476" y="33"/>
                  </a:cxn>
                  <a:cxn ang="0">
                    <a:pos x="476" y="48"/>
                  </a:cxn>
                </a:cxnLst>
                <a:rect l="0" t="0" r="r" b="b"/>
                <a:pathLst>
                  <a:path w="476" h="205">
                    <a:moveTo>
                      <a:pt x="476" y="48"/>
                    </a:moveTo>
                    <a:lnTo>
                      <a:pt x="448" y="59"/>
                    </a:lnTo>
                    <a:lnTo>
                      <a:pt x="424" y="68"/>
                    </a:lnTo>
                    <a:lnTo>
                      <a:pt x="396" y="80"/>
                    </a:lnTo>
                    <a:lnTo>
                      <a:pt x="369" y="89"/>
                    </a:lnTo>
                    <a:lnTo>
                      <a:pt x="342" y="101"/>
                    </a:lnTo>
                    <a:lnTo>
                      <a:pt x="315" y="110"/>
                    </a:lnTo>
                    <a:lnTo>
                      <a:pt x="288" y="120"/>
                    </a:lnTo>
                    <a:lnTo>
                      <a:pt x="260" y="129"/>
                    </a:lnTo>
                    <a:lnTo>
                      <a:pt x="233" y="138"/>
                    </a:lnTo>
                    <a:lnTo>
                      <a:pt x="208" y="148"/>
                    </a:lnTo>
                    <a:lnTo>
                      <a:pt x="181" y="157"/>
                    </a:lnTo>
                    <a:lnTo>
                      <a:pt x="154" y="167"/>
                    </a:lnTo>
                    <a:lnTo>
                      <a:pt x="127" y="176"/>
                    </a:lnTo>
                    <a:lnTo>
                      <a:pt x="99" y="186"/>
                    </a:lnTo>
                    <a:lnTo>
                      <a:pt x="72" y="195"/>
                    </a:lnTo>
                    <a:lnTo>
                      <a:pt x="45" y="205"/>
                    </a:lnTo>
                    <a:lnTo>
                      <a:pt x="32" y="203"/>
                    </a:lnTo>
                    <a:lnTo>
                      <a:pt x="20" y="199"/>
                    </a:lnTo>
                    <a:lnTo>
                      <a:pt x="10" y="193"/>
                    </a:lnTo>
                    <a:lnTo>
                      <a:pt x="0" y="186"/>
                    </a:lnTo>
                    <a:lnTo>
                      <a:pt x="30" y="173"/>
                    </a:lnTo>
                    <a:lnTo>
                      <a:pt x="57" y="161"/>
                    </a:lnTo>
                    <a:lnTo>
                      <a:pt x="87" y="150"/>
                    </a:lnTo>
                    <a:lnTo>
                      <a:pt x="117" y="138"/>
                    </a:lnTo>
                    <a:lnTo>
                      <a:pt x="146" y="127"/>
                    </a:lnTo>
                    <a:lnTo>
                      <a:pt x="176" y="116"/>
                    </a:lnTo>
                    <a:lnTo>
                      <a:pt x="206" y="104"/>
                    </a:lnTo>
                    <a:lnTo>
                      <a:pt x="236" y="95"/>
                    </a:lnTo>
                    <a:lnTo>
                      <a:pt x="265" y="84"/>
                    </a:lnTo>
                    <a:lnTo>
                      <a:pt x="295" y="72"/>
                    </a:lnTo>
                    <a:lnTo>
                      <a:pt x="325" y="61"/>
                    </a:lnTo>
                    <a:lnTo>
                      <a:pt x="354" y="50"/>
                    </a:lnTo>
                    <a:lnTo>
                      <a:pt x="384" y="38"/>
                    </a:lnTo>
                    <a:lnTo>
                      <a:pt x="414" y="27"/>
                    </a:lnTo>
                    <a:lnTo>
                      <a:pt x="441" y="14"/>
                    </a:lnTo>
                    <a:lnTo>
                      <a:pt x="471" y="0"/>
                    </a:lnTo>
                    <a:lnTo>
                      <a:pt x="471" y="10"/>
                    </a:lnTo>
                    <a:lnTo>
                      <a:pt x="473" y="21"/>
                    </a:lnTo>
                    <a:lnTo>
                      <a:pt x="476" y="33"/>
                    </a:lnTo>
                    <a:lnTo>
                      <a:pt x="476" y="4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03" name="Freeform 75"/>
              <p:cNvSpPr>
                <a:spLocks/>
              </p:cNvSpPr>
              <p:nvPr/>
            </p:nvSpPr>
            <p:spPr bwMode="auto">
              <a:xfrm>
                <a:off x="4149" y="1598"/>
                <a:ext cx="55" cy="27"/>
              </a:xfrm>
              <a:custGeom>
                <a:avLst/>
                <a:gdLst/>
                <a:ahLst/>
                <a:cxnLst>
                  <a:cxn ang="0">
                    <a:pos x="55" y="6"/>
                  </a:cxn>
                  <a:cxn ang="0">
                    <a:pos x="55" y="12"/>
                  </a:cxn>
                  <a:cxn ang="0">
                    <a:pos x="55" y="17"/>
                  </a:cxn>
                  <a:cxn ang="0">
                    <a:pos x="50" y="23"/>
                  </a:cxn>
                  <a:cxn ang="0">
                    <a:pos x="45" y="27"/>
                  </a:cxn>
                  <a:cxn ang="0">
                    <a:pos x="35" y="23"/>
                  </a:cxn>
                  <a:cxn ang="0">
                    <a:pos x="23" y="21"/>
                  </a:cxn>
                  <a:cxn ang="0">
                    <a:pos x="13" y="16"/>
                  </a:cxn>
                  <a:cxn ang="0">
                    <a:pos x="0" y="10"/>
                  </a:cxn>
                  <a:cxn ang="0">
                    <a:pos x="13" y="4"/>
                  </a:cxn>
                  <a:cxn ang="0">
                    <a:pos x="28" y="0"/>
                  </a:cxn>
                  <a:cxn ang="0">
                    <a:pos x="42" y="0"/>
                  </a:cxn>
                  <a:cxn ang="0">
                    <a:pos x="55" y="6"/>
                  </a:cxn>
                </a:cxnLst>
                <a:rect l="0" t="0" r="r" b="b"/>
                <a:pathLst>
                  <a:path w="55" h="27">
                    <a:moveTo>
                      <a:pt x="55" y="6"/>
                    </a:moveTo>
                    <a:lnTo>
                      <a:pt x="55" y="12"/>
                    </a:lnTo>
                    <a:lnTo>
                      <a:pt x="55" y="17"/>
                    </a:lnTo>
                    <a:lnTo>
                      <a:pt x="50" y="23"/>
                    </a:lnTo>
                    <a:lnTo>
                      <a:pt x="45" y="27"/>
                    </a:lnTo>
                    <a:lnTo>
                      <a:pt x="35" y="23"/>
                    </a:lnTo>
                    <a:lnTo>
                      <a:pt x="23" y="21"/>
                    </a:lnTo>
                    <a:lnTo>
                      <a:pt x="13" y="16"/>
                    </a:lnTo>
                    <a:lnTo>
                      <a:pt x="0" y="10"/>
                    </a:lnTo>
                    <a:lnTo>
                      <a:pt x="13" y="4"/>
                    </a:lnTo>
                    <a:lnTo>
                      <a:pt x="28" y="0"/>
                    </a:lnTo>
                    <a:lnTo>
                      <a:pt x="42" y="0"/>
                    </a:lnTo>
                    <a:lnTo>
                      <a:pt x="55" y="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04" name="Freeform 76"/>
              <p:cNvSpPr>
                <a:spLocks/>
              </p:cNvSpPr>
              <p:nvPr/>
            </p:nvSpPr>
            <p:spPr bwMode="auto">
              <a:xfrm>
                <a:off x="2631" y="1608"/>
                <a:ext cx="372" cy="83"/>
              </a:xfrm>
              <a:custGeom>
                <a:avLst/>
                <a:gdLst/>
                <a:ahLst/>
                <a:cxnLst>
                  <a:cxn ang="0">
                    <a:pos x="25" y="4"/>
                  </a:cxn>
                  <a:cxn ang="0">
                    <a:pos x="15" y="9"/>
                  </a:cxn>
                  <a:cxn ang="0">
                    <a:pos x="15" y="19"/>
                  </a:cxn>
                  <a:cxn ang="0">
                    <a:pos x="18" y="26"/>
                  </a:cxn>
                  <a:cxn ang="0">
                    <a:pos x="20" y="34"/>
                  </a:cxn>
                  <a:cxn ang="0">
                    <a:pos x="28" y="40"/>
                  </a:cxn>
                  <a:cxn ang="0">
                    <a:pos x="38" y="43"/>
                  </a:cxn>
                  <a:cxn ang="0">
                    <a:pos x="47" y="45"/>
                  </a:cxn>
                  <a:cxn ang="0">
                    <a:pos x="60" y="47"/>
                  </a:cxn>
                  <a:cxn ang="0">
                    <a:pos x="72" y="47"/>
                  </a:cxn>
                  <a:cxn ang="0">
                    <a:pos x="85" y="49"/>
                  </a:cxn>
                  <a:cxn ang="0">
                    <a:pos x="97" y="51"/>
                  </a:cxn>
                  <a:cxn ang="0">
                    <a:pos x="109" y="55"/>
                  </a:cxn>
                  <a:cxn ang="0">
                    <a:pos x="119" y="49"/>
                  </a:cxn>
                  <a:cxn ang="0">
                    <a:pos x="122" y="40"/>
                  </a:cxn>
                  <a:cxn ang="0">
                    <a:pos x="122" y="32"/>
                  </a:cxn>
                  <a:cxn ang="0">
                    <a:pos x="119" y="24"/>
                  </a:cxn>
                  <a:cxn ang="0">
                    <a:pos x="45" y="4"/>
                  </a:cxn>
                  <a:cxn ang="0">
                    <a:pos x="90" y="6"/>
                  </a:cxn>
                  <a:cxn ang="0">
                    <a:pos x="132" y="9"/>
                  </a:cxn>
                  <a:cxn ang="0">
                    <a:pos x="176" y="13"/>
                  </a:cxn>
                  <a:cxn ang="0">
                    <a:pos x="216" y="19"/>
                  </a:cxn>
                  <a:cxn ang="0">
                    <a:pos x="258" y="26"/>
                  </a:cxn>
                  <a:cxn ang="0">
                    <a:pos x="298" y="34"/>
                  </a:cxn>
                  <a:cxn ang="0">
                    <a:pos x="335" y="45"/>
                  </a:cxn>
                  <a:cxn ang="0">
                    <a:pos x="372" y="58"/>
                  </a:cxn>
                  <a:cxn ang="0">
                    <a:pos x="369" y="83"/>
                  </a:cxn>
                  <a:cxn ang="0">
                    <a:pos x="330" y="79"/>
                  </a:cxn>
                  <a:cxn ang="0">
                    <a:pos x="288" y="76"/>
                  </a:cxn>
                  <a:cxn ang="0">
                    <a:pos x="246" y="72"/>
                  </a:cxn>
                  <a:cxn ang="0">
                    <a:pos x="201" y="68"/>
                  </a:cxn>
                  <a:cxn ang="0">
                    <a:pos x="156" y="66"/>
                  </a:cxn>
                  <a:cxn ang="0">
                    <a:pos x="112" y="64"/>
                  </a:cxn>
                  <a:cxn ang="0">
                    <a:pos x="67" y="60"/>
                  </a:cxn>
                  <a:cxn ang="0">
                    <a:pos x="25" y="58"/>
                  </a:cxn>
                  <a:cxn ang="0">
                    <a:pos x="18" y="43"/>
                  </a:cxn>
                  <a:cxn ang="0">
                    <a:pos x="8" y="30"/>
                  </a:cxn>
                  <a:cxn ang="0">
                    <a:pos x="0" y="15"/>
                  </a:cxn>
                  <a:cxn ang="0">
                    <a:pos x="3" y="0"/>
                  </a:cxn>
                  <a:cxn ang="0">
                    <a:pos x="25" y="4"/>
                  </a:cxn>
                </a:cxnLst>
                <a:rect l="0" t="0" r="r" b="b"/>
                <a:pathLst>
                  <a:path w="372" h="83">
                    <a:moveTo>
                      <a:pt x="25" y="4"/>
                    </a:moveTo>
                    <a:lnTo>
                      <a:pt x="15" y="9"/>
                    </a:lnTo>
                    <a:lnTo>
                      <a:pt x="15" y="19"/>
                    </a:lnTo>
                    <a:lnTo>
                      <a:pt x="18" y="26"/>
                    </a:lnTo>
                    <a:lnTo>
                      <a:pt x="20" y="34"/>
                    </a:lnTo>
                    <a:lnTo>
                      <a:pt x="28" y="40"/>
                    </a:lnTo>
                    <a:lnTo>
                      <a:pt x="38" y="43"/>
                    </a:lnTo>
                    <a:lnTo>
                      <a:pt x="47" y="45"/>
                    </a:lnTo>
                    <a:lnTo>
                      <a:pt x="60" y="47"/>
                    </a:lnTo>
                    <a:lnTo>
                      <a:pt x="72" y="47"/>
                    </a:lnTo>
                    <a:lnTo>
                      <a:pt x="85" y="49"/>
                    </a:lnTo>
                    <a:lnTo>
                      <a:pt x="97" y="51"/>
                    </a:lnTo>
                    <a:lnTo>
                      <a:pt x="109" y="55"/>
                    </a:lnTo>
                    <a:lnTo>
                      <a:pt x="119" y="49"/>
                    </a:lnTo>
                    <a:lnTo>
                      <a:pt x="122" y="40"/>
                    </a:lnTo>
                    <a:lnTo>
                      <a:pt x="122" y="32"/>
                    </a:lnTo>
                    <a:lnTo>
                      <a:pt x="119" y="24"/>
                    </a:lnTo>
                    <a:lnTo>
                      <a:pt x="45" y="4"/>
                    </a:lnTo>
                    <a:lnTo>
                      <a:pt x="90" y="6"/>
                    </a:lnTo>
                    <a:lnTo>
                      <a:pt x="132" y="9"/>
                    </a:lnTo>
                    <a:lnTo>
                      <a:pt x="176" y="13"/>
                    </a:lnTo>
                    <a:lnTo>
                      <a:pt x="216" y="19"/>
                    </a:lnTo>
                    <a:lnTo>
                      <a:pt x="258" y="26"/>
                    </a:lnTo>
                    <a:lnTo>
                      <a:pt x="298" y="34"/>
                    </a:lnTo>
                    <a:lnTo>
                      <a:pt x="335" y="45"/>
                    </a:lnTo>
                    <a:lnTo>
                      <a:pt x="372" y="58"/>
                    </a:lnTo>
                    <a:lnTo>
                      <a:pt x="369" y="83"/>
                    </a:lnTo>
                    <a:lnTo>
                      <a:pt x="330" y="79"/>
                    </a:lnTo>
                    <a:lnTo>
                      <a:pt x="288" y="76"/>
                    </a:lnTo>
                    <a:lnTo>
                      <a:pt x="246" y="72"/>
                    </a:lnTo>
                    <a:lnTo>
                      <a:pt x="201" y="68"/>
                    </a:lnTo>
                    <a:lnTo>
                      <a:pt x="156" y="66"/>
                    </a:lnTo>
                    <a:lnTo>
                      <a:pt x="112" y="64"/>
                    </a:lnTo>
                    <a:lnTo>
                      <a:pt x="67" y="60"/>
                    </a:lnTo>
                    <a:lnTo>
                      <a:pt x="25" y="58"/>
                    </a:lnTo>
                    <a:lnTo>
                      <a:pt x="18" y="43"/>
                    </a:lnTo>
                    <a:lnTo>
                      <a:pt x="8" y="30"/>
                    </a:lnTo>
                    <a:lnTo>
                      <a:pt x="0" y="15"/>
                    </a:lnTo>
                    <a:lnTo>
                      <a:pt x="3" y="0"/>
                    </a:lnTo>
                    <a:lnTo>
                      <a:pt x="2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05" name="Freeform 77"/>
              <p:cNvSpPr>
                <a:spLocks/>
              </p:cNvSpPr>
              <p:nvPr/>
            </p:nvSpPr>
            <p:spPr bwMode="auto">
              <a:xfrm>
                <a:off x="4558" y="1608"/>
                <a:ext cx="121" cy="28"/>
              </a:xfrm>
              <a:custGeom>
                <a:avLst/>
                <a:gdLst/>
                <a:ahLst/>
                <a:cxnLst>
                  <a:cxn ang="0">
                    <a:pos x="121" y="4"/>
                  </a:cxn>
                  <a:cxn ang="0">
                    <a:pos x="114" y="11"/>
                  </a:cxn>
                  <a:cxn ang="0">
                    <a:pos x="104" y="17"/>
                  </a:cxn>
                  <a:cxn ang="0">
                    <a:pos x="92" y="21"/>
                  </a:cxn>
                  <a:cxn ang="0">
                    <a:pos x="79" y="23"/>
                  </a:cxn>
                  <a:cxn ang="0">
                    <a:pos x="64" y="24"/>
                  </a:cxn>
                  <a:cxn ang="0">
                    <a:pos x="49" y="24"/>
                  </a:cxn>
                  <a:cxn ang="0">
                    <a:pos x="35" y="26"/>
                  </a:cxn>
                  <a:cxn ang="0">
                    <a:pos x="22" y="28"/>
                  </a:cxn>
                  <a:cxn ang="0">
                    <a:pos x="15" y="28"/>
                  </a:cxn>
                  <a:cxn ang="0">
                    <a:pos x="10" y="26"/>
                  </a:cxn>
                  <a:cxn ang="0">
                    <a:pos x="5" y="24"/>
                  </a:cxn>
                  <a:cxn ang="0">
                    <a:pos x="0" y="21"/>
                  </a:cxn>
                  <a:cxn ang="0">
                    <a:pos x="5" y="9"/>
                  </a:cxn>
                  <a:cxn ang="0">
                    <a:pos x="20" y="4"/>
                  </a:cxn>
                  <a:cxn ang="0">
                    <a:pos x="37" y="4"/>
                  </a:cxn>
                  <a:cxn ang="0">
                    <a:pos x="54" y="0"/>
                  </a:cxn>
                  <a:cxn ang="0">
                    <a:pos x="121" y="4"/>
                  </a:cxn>
                </a:cxnLst>
                <a:rect l="0" t="0" r="r" b="b"/>
                <a:pathLst>
                  <a:path w="121" h="28">
                    <a:moveTo>
                      <a:pt x="121" y="4"/>
                    </a:moveTo>
                    <a:lnTo>
                      <a:pt x="114" y="11"/>
                    </a:lnTo>
                    <a:lnTo>
                      <a:pt x="104" y="17"/>
                    </a:lnTo>
                    <a:lnTo>
                      <a:pt x="92" y="21"/>
                    </a:lnTo>
                    <a:lnTo>
                      <a:pt x="79" y="23"/>
                    </a:lnTo>
                    <a:lnTo>
                      <a:pt x="64" y="24"/>
                    </a:lnTo>
                    <a:lnTo>
                      <a:pt x="49" y="24"/>
                    </a:lnTo>
                    <a:lnTo>
                      <a:pt x="35" y="26"/>
                    </a:lnTo>
                    <a:lnTo>
                      <a:pt x="22" y="28"/>
                    </a:lnTo>
                    <a:lnTo>
                      <a:pt x="15" y="28"/>
                    </a:lnTo>
                    <a:lnTo>
                      <a:pt x="10" y="26"/>
                    </a:lnTo>
                    <a:lnTo>
                      <a:pt x="5" y="24"/>
                    </a:lnTo>
                    <a:lnTo>
                      <a:pt x="0" y="21"/>
                    </a:lnTo>
                    <a:lnTo>
                      <a:pt x="5" y="9"/>
                    </a:lnTo>
                    <a:lnTo>
                      <a:pt x="20" y="4"/>
                    </a:lnTo>
                    <a:lnTo>
                      <a:pt x="37" y="4"/>
                    </a:lnTo>
                    <a:lnTo>
                      <a:pt x="54" y="0"/>
                    </a:lnTo>
                    <a:lnTo>
                      <a:pt x="121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06" name="Freeform 78"/>
              <p:cNvSpPr>
                <a:spLocks/>
              </p:cNvSpPr>
              <p:nvPr/>
            </p:nvSpPr>
            <p:spPr bwMode="auto">
              <a:xfrm>
                <a:off x="3820" y="1615"/>
                <a:ext cx="69" cy="4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4" y="17"/>
                  </a:cxn>
                  <a:cxn ang="0">
                    <a:pos x="50" y="27"/>
                  </a:cxn>
                  <a:cxn ang="0">
                    <a:pos x="30" y="34"/>
                  </a:cxn>
                  <a:cxn ang="0">
                    <a:pos x="10" y="42"/>
                  </a:cxn>
                  <a:cxn ang="0">
                    <a:pos x="7" y="36"/>
                  </a:cxn>
                  <a:cxn ang="0">
                    <a:pos x="2" y="33"/>
                  </a:cxn>
                  <a:cxn ang="0">
                    <a:pos x="0" y="27"/>
                  </a:cxn>
                  <a:cxn ang="0">
                    <a:pos x="0" y="21"/>
                  </a:cxn>
                  <a:cxn ang="0">
                    <a:pos x="17" y="12"/>
                  </a:cxn>
                  <a:cxn ang="0">
                    <a:pos x="35" y="6"/>
                  </a:cxn>
                  <a:cxn ang="0">
                    <a:pos x="52" y="2"/>
                  </a:cxn>
                  <a:cxn ang="0">
                    <a:pos x="69" y="0"/>
                  </a:cxn>
                </a:cxnLst>
                <a:rect l="0" t="0" r="r" b="b"/>
                <a:pathLst>
                  <a:path w="69" h="42">
                    <a:moveTo>
                      <a:pt x="69" y="0"/>
                    </a:moveTo>
                    <a:lnTo>
                      <a:pt x="64" y="17"/>
                    </a:lnTo>
                    <a:lnTo>
                      <a:pt x="50" y="27"/>
                    </a:lnTo>
                    <a:lnTo>
                      <a:pt x="30" y="34"/>
                    </a:lnTo>
                    <a:lnTo>
                      <a:pt x="10" y="42"/>
                    </a:lnTo>
                    <a:lnTo>
                      <a:pt x="7" y="36"/>
                    </a:lnTo>
                    <a:lnTo>
                      <a:pt x="2" y="33"/>
                    </a:lnTo>
                    <a:lnTo>
                      <a:pt x="0" y="27"/>
                    </a:lnTo>
                    <a:lnTo>
                      <a:pt x="0" y="21"/>
                    </a:lnTo>
                    <a:lnTo>
                      <a:pt x="17" y="12"/>
                    </a:lnTo>
                    <a:lnTo>
                      <a:pt x="35" y="6"/>
                    </a:lnTo>
                    <a:lnTo>
                      <a:pt x="52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07" name="Freeform 79"/>
              <p:cNvSpPr>
                <a:spLocks/>
              </p:cNvSpPr>
              <p:nvPr/>
            </p:nvSpPr>
            <p:spPr bwMode="auto">
              <a:xfrm>
                <a:off x="2106" y="1625"/>
                <a:ext cx="335" cy="132"/>
              </a:xfrm>
              <a:custGeom>
                <a:avLst/>
                <a:gdLst/>
                <a:ahLst/>
                <a:cxnLst>
                  <a:cxn ang="0">
                    <a:pos x="332" y="15"/>
                  </a:cxn>
                  <a:cxn ang="0">
                    <a:pos x="293" y="30"/>
                  </a:cxn>
                  <a:cxn ang="0">
                    <a:pos x="250" y="45"/>
                  </a:cxn>
                  <a:cxn ang="0">
                    <a:pos x="211" y="60"/>
                  </a:cxn>
                  <a:cxn ang="0">
                    <a:pos x="171" y="76"/>
                  </a:cxn>
                  <a:cxn ang="0">
                    <a:pos x="129" y="91"/>
                  </a:cxn>
                  <a:cxn ang="0">
                    <a:pos x="90" y="106"/>
                  </a:cxn>
                  <a:cxn ang="0">
                    <a:pos x="47" y="119"/>
                  </a:cxn>
                  <a:cxn ang="0">
                    <a:pos x="8" y="132"/>
                  </a:cxn>
                  <a:cxn ang="0">
                    <a:pos x="10" y="125"/>
                  </a:cxn>
                  <a:cxn ang="0">
                    <a:pos x="5" y="119"/>
                  </a:cxn>
                  <a:cxn ang="0">
                    <a:pos x="0" y="113"/>
                  </a:cxn>
                  <a:cxn ang="0">
                    <a:pos x="3" y="110"/>
                  </a:cxn>
                  <a:cxn ang="0">
                    <a:pos x="45" y="96"/>
                  </a:cxn>
                  <a:cxn ang="0">
                    <a:pos x="87" y="83"/>
                  </a:cxn>
                  <a:cxn ang="0">
                    <a:pos x="127" y="68"/>
                  </a:cxn>
                  <a:cxn ang="0">
                    <a:pos x="169" y="55"/>
                  </a:cxn>
                  <a:cxn ang="0">
                    <a:pos x="211" y="40"/>
                  </a:cxn>
                  <a:cxn ang="0">
                    <a:pos x="250" y="24"/>
                  </a:cxn>
                  <a:cxn ang="0">
                    <a:pos x="293" y="11"/>
                  </a:cxn>
                  <a:cxn ang="0">
                    <a:pos x="335" y="0"/>
                  </a:cxn>
                  <a:cxn ang="0">
                    <a:pos x="332" y="15"/>
                  </a:cxn>
                </a:cxnLst>
                <a:rect l="0" t="0" r="r" b="b"/>
                <a:pathLst>
                  <a:path w="335" h="132">
                    <a:moveTo>
                      <a:pt x="332" y="15"/>
                    </a:moveTo>
                    <a:lnTo>
                      <a:pt x="293" y="30"/>
                    </a:lnTo>
                    <a:lnTo>
                      <a:pt x="250" y="45"/>
                    </a:lnTo>
                    <a:lnTo>
                      <a:pt x="211" y="60"/>
                    </a:lnTo>
                    <a:lnTo>
                      <a:pt x="171" y="76"/>
                    </a:lnTo>
                    <a:lnTo>
                      <a:pt x="129" y="91"/>
                    </a:lnTo>
                    <a:lnTo>
                      <a:pt x="90" y="106"/>
                    </a:lnTo>
                    <a:lnTo>
                      <a:pt x="47" y="119"/>
                    </a:lnTo>
                    <a:lnTo>
                      <a:pt x="8" y="132"/>
                    </a:lnTo>
                    <a:lnTo>
                      <a:pt x="10" y="125"/>
                    </a:lnTo>
                    <a:lnTo>
                      <a:pt x="5" y="119"/>
                    </a:lnTo>
                    <a:lnTo>
                      <a:pt x="0" y="113"/>
                    </a:lnTo>
                    <a:lnTo>
                      <a:pt x="3" y="110"/>
                    </a:lnTo>
                    <a:lnTo>
                      <a:pt x="45" y="96"/>
                    </a:lnTo>
                    <a:lnTo>
                      <a:pt x="87" y="83"/>
                    </a:lnTo>
                    <a:lnTo>
                      <a:pt x="127" y="68"/>
                    </a:lnTo>
                    <a:lnTo>
                      <a:pt x="169" y="55"/>
                    </a:lnTo>
                    <a:lnTo>
                      <a:pt x="211" y="40"/>
                    </a:lnTo>
                    <a:lnTo>
                      <a:pt x="250" y="24"/>
                    </a:lnTo>
                    <a:lnTo>
                      <a:pt x="293" y="11"/>
                    </a:lnTo>
                    <a:lnTo>
                      <a:pt x="335" y="0"/>
                    </a:lnTo>
                    <a:lnTo>
                      <a:pt x="332" y="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08" name="Freeform 80"/>
              <p:cNvSpPr>
                <a:spLocks/>
              </p:cNvSpPr>
              <p:nvPr/>
            </p:nvSpPr>
            <p:spPr bwMode="auto">
              <a:xfrm>
                <a:off x="4097" y="1649"/>
                <a:ext cx="119" cy="29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117" y="6"/>
                  </a:cxn>
                  <a:cxn ang="0">
                    <a:pos x="119" y="12"/>
                  </a:cxn>
                  <a:cxn ang="0">
                    <a:pos x="119" y="17"/>
                  </a:cxn>
                  <a:cxn ang="0">
                    <a:pos x="119" y="25"/>
                  </a:cxn>
                  <a:cxn ang="0">
                    <a:pos x="104" y="27"/>
                  </a:cxn>
                  <a:cxn ang="0">
                    <a:pos x="90" y="29"/>
                  </a:cxn>
                  <a:cxn ang="0">
                    <a:pos x="75" y="29"/>
                  </a:cxn>
                  <a:cxn ang="0">
                    <a:pos x="60" y="29"/>
                  </a:cxn>
                  <a:cxn ang="0">
                    <a:pos x="45" y="29"/>
                  </a:cxn>
                  <a:cxn ang="0">
                    <a:pos x="30" y="29"/>
                  </a:cxn>
                  <a:cxn ang="0">
                    <a:pos x="15" y="27"/>
                  </a:cxn>
                  <a:cxn ang="0">
                    <a:pos x="0" y="25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30" y="4"/>
                  </a:cxn>
                  <a:cxn ang="0">
                    <a:pos x="42" y="4"/>
                  </a:cxn>
                  <a:cxn ang="0">
                    <a:pos x="57" y="4"/>
                  </a:cxn>
                  <a:cxn ang="0">
                    <a:pos x="72" y="4"/>
                  </a:cxn>
                  <a:cxn ang="0">
                    <a:pos x="85" y="4"/>
                  </a:cxn>
                  <a:cxn ang="0">
                    <a:pos x="99" y="2"/>
                  </a:cxn>
                  <a:cxn ang="0">
                    <a:pos x="114" y="0"/>
                  </a:cxn>
                </a:cxnLst>
                <a:rect l="0" t="0" r="r" b="b"/>
                <a:pathLst>
                  <a:path w="119" h="29">
                    <a:moveTo>
                      <a:pt x="114" y="0"/>
                    </a:moveTo>
                    <a:lnTo>
                      <a:pt x="117" y="6"/>
                    </a:lnTo>
                    <a:lnTo>
                      <a:pt x="119" y="12"/>
                    </a:lnTo>
                    <a:lnTo>
                      <a:pt x="119" y="17"/>
                    </a:lnTo>
                    <a:lnTo>
                      <a:pt x="119" y="25"/>
                    </a:lnTo>
                    <a:lnTo>
                      <a:pt x="104" y="27"/>
                    </a:lnTo>
                    <a:lnTo>
                      <a:pt x="90" y="29"/>
                    </a:lnTo>
                    <a:lnTo>
                      <a:pt x="75" y="29"/>
                    </a:lnTo>
                    <a:lnTo>
                      <a:pt x="60" y="29"/>
                    </a:lnTo>
                    <a:lnTo>
                      <a:pt x="45" y="29"/>
                    </a:lnTo>
                    <a:lnTo>
                      <a:pt x="30" y="29"/>
                    </a:lnTo>
                    <a:lnTo>
                      <a:pt x="15" y="27"/>
                    </a:lnTo>
                    <a:lnTo>
                      <a:pt x="0" y="25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30" y="4"/>
                    </a:lnTo>
                    <a:lnTo>
                      <a:pt x="42" y="4"/>
                    </a:lnTo>
                    <a:lnTo>
                      <a:pt x="57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2"/>
                    </a:lnTo>
                    <a:lnTo>
                      <a:pt x="11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09" name="Freeform 81"/>
              <p:cNvSpPr>
                <a:spLocks/>
              </p:cNvSpPr>
              <p:nvPr/>
            </p:nvSpPr>
            <p:spPr bwMode="auto">
              <a:xfrm>
                <a:off x="1517" y="1670"/>
                <a:ext cx="453" cy="172"/>
              </a:xfrm>
              <a:custGeom>
                <a:avLst/>
                <a:gdLst/>
                <a:ahLst/>
                <a:cxnLst>
                  <a:cxn ang="0">
                    <a:pos x="453" y="40"/>
                  </a:cxn>
                  <a:cxn ang="0">
                    <a:pos x="409" y="55"/>
                  </a:cxn>
                  <a:cxn ang="0">
                    <a:pos x="362" y="72"/>
                  </a:cxn>
                  <a:cxn ang="0">
                    <a:pos x="317" y="87"/>
                  </a:cxn>
                  <a:cxn ang="0">
                    <a:pos x="272" y="104"/>
                  </a:cxn>
                  <a:cxn ang="0">
                    <a:pos x="228" y="121"/>
                  </a:cxn>
                  <a:cxn ang="0">
                    <a:pos x="183" y="138"/>
                  </a:cxn>
                  <a:cxn ang="0">
                    <a:pos x="139" y="155"/>
                  </a:cxn>
                  <a:cxn ang="0">
                    <a:pos x="94" y="172"/>
                  </a:cxn>
                  <a:cxn ang="0">
                    <a:pos x="82" y="172"/>
                  </a:cxn>
                  <a:cxn ang="0">
                    <a:pos x="67" y="171"/>
                  </a:cxn>
                  <a:cxn ang="0">
                    <a:pos x="57" y="169"/>
                  </a:cxn>
                  <a:cxn ang="0">
                    <a:pos x="45" y="165"/>
                  </a:cxn>
                  <a:cxn ang="0">
                    <a:pos x="32" y="161"/>
                  </a:cxn>
                  <a:cxn ang="0">
                    <a:pos x="22" y="157"/>
                  </a:cxn>
                  <a:cxn ang="0">
                    <a:pos x="10" y="155"/>
                  </a:cxn>
                  <a:cxn ang="0">
                    <a:pos x="0" y="152"/>
                  </a:cxn>
                  <a:cxn ang="0">
                    <a:pos x="12" y="146"/>
                  </a:cxn>
                  <a:cxn ang="0">
                    <a:pos x="27" y="138"/>
                  </a:cxn>
                  <a:cxn ang="0">
                    <a:pos x="42" y="131"/>
                  </a:cxn>
                  <a:cxn ang="0">
                    <a:pos x="59" y="125"/>
                  </a:cxn>
                  <a:cxn ang="0">
                    <a:pos x="77" y="118"/>
                  </a:cxn>
                  <a:cxn ang="0">
                    <a:pos x="97" y="112"/>
                  </a:cxn>
                  <a:cxn ang="0">
                    <a:pos x="114" y="108"/>
                  </a:cxn>
                  <a:cxn ang="0">
                    <a:pos x="134" y="106"/>
                  </a:cxn>
                  <a:cxn ang="0">
                    <a:pos x="166" y="95"/>
                  </a:cxn>
                  <a:cxn ang="0">
                    <a:pos x="201" y="82"/>
                  </a:cxn>
                  <a:cxn ang="0">
                    <a:pos x="233" y="70"/>
                  </a:cxn>
                  <a:cxn ang="0">
                    <a:pos x="267" y="57"/>
                  </a:cxn>
                  <a:cxn ang="0">
                    <a:pos x="300" y="44"/>
                  </a:cxn>
                  <a:cxn ang="0">
                    <a:pos x="332" y="29"/>
                  </a:cxn>
                  <a:cxn ang="0">
                    <a:pos x="366" y="15"/>
                  </a:cxn>
                  <a:cxn ang="0">
                    <a:pos x="399" y="0"/>
                  </a:cxn>
                  <a:cxn ang="0">
                    <a:pos x="416" y="6"/>
                  </a:cxn>
                  <a:cxn ang="0">
                    <a:pos x="428" y="17"/>
                  </a:cxn>
                  <a:cxn ang="0">
                    <a:pos x="441" y="29"/>
                  </a:cxn>
                  <a:cxn ang="0">
                    <a:pos x="453" y="40"/>
                  </a:cxn>
                </a:cxnLst>
                <a:rect l="0" t="0" r="r" b="b"/>
                <a:pathLst>
                  <a:path w="453" h="172">
                    <a:moveTo>
                      <a:pt x="453" y="40"/>
                    </a:moveTo>
                    <a:lnTo>
                      <a:pt x="409" y="55"/>
                    </a:lnTo>
                    <a:lnTo>
                      <a:pt x="362" y="72"/>
                    </a:lnTo>
                    <a:lnTo>
                      <a:pt x="317" y="87"/>
                    </a:lnTo>
                    <a:lnTo>
                      <a:pt x="272" y="104"/>
                    </a:lnTo>
                    <a:lnTo>
                      <a:pt x="228" y="121"/>
                    </a:lnTo>
                    <a:lnTo>
                      <a:pt x="183" y="138"/>
                    </a:lnTo>
                    <a:lnTo>
                      <a:pt x="139" y="155"/>
                    </a:lnTo>
                    <a:lnTo>
                      <a:pt x="94" y="172"/>
                    </a:lnTo>
                    <a:lnTo>
                      <a:pt x="82" y="172"/>
                    </a:lnTo>
                    <a:lnTo>
                      <a:pt x="67" y="171"/>
                    </a:lnTo>
                    <a:lnTo>
                      <a:pt x="57" y="169"/>
                    </a:lnTo>
                    <a:lnTo>
                      <a:pt x="45" y="165"/>
                    </a:lnTo>
                    <a:lnTo>
                      <a:pt x="32" y="161"/>
                    </a:lnTo>
                    <a:lnTo>
                      <a:pt x="22" y="157"/>
                    </a:lnTo>
                    <a:lnTo>
                      <a:pt x="10" y="155"/>
                    </a:lnTo>
                    <a:lnTo>
                      <a:pt x="0" y="152"/>
                    </a:lnTo>
                    <a:lnTo>
                      <a:pt x="12" y="146"/>
                    </a:lnTo>
                    <a:lnTo>
                      <a:pt x="27" y="138"/>
                    </a:lnTo>
                    <a:lnTo>
                      <a:pt x="42" y="131"/>
                    </a:lnTo>
                    <a:lnTo>
                      <a:pt x="59" y="125"/>
                    </a:lnTo>
                    <a:lnTo>
                      <a:pt x="77" y="118"/>
                    </a:lnTo>
                    <a:lnTo>
                      <a:pt x="97" y="112"/>
                    </a:lnTo>
                    <a:lnTo>
                      <a:pt x="114" y="108"/>
                    </a:lnTo>
                    <a:lnTo>
                      <a:pt x="134" y="106"/>
                    </a:lnTo>
                    <a:lnTo>
                      <a:pt x="166" y="95"/>
                    </a:lnTo>
                    <a:lnTo>
                      <a:pt x="201" y="82"/>
                    </a:lnTo>
                    <a:lnTo>
                      <a:pt x="233" y="70"/>
                    </a:lnTo>
                    <a:lnTo>
                      <a:pt x="267" y="57"/>
                    </a:lnTo>
                    <a:lnTo>
                      <a:pt x="300" y="44"/>
                    </a:lnTo>
                    <a:lnTo>
                      <a:pt x="332" y="29"/>
                    </a:lnTo>
                    <a:lnTo>
                      <a:pt x="366" y="15"/>
                    </a:lnTo>
                    <a:lnTo>
                      <a:pt x="399" y="0"/>
                    </a:lnTo>
                    <a:lnTo>
                      <a:pt x="416" y="6"/>
                    </a:lnTo>
                    <a:lnTo>
                      <a:pt x="428" y="17"/>
                    </a:lnTo>
                    <a:lnTo>
                      <a:pt x="441" y="29"/>
                    </a:lnTo>
                    <a:lnTo>
                      <a:pt x="453" y="4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10" name="Freeform 82"/>
              <p:cNvSpPr>
                <a:spLocks/>
              </p:cNvSpPr>
              <p:nvPr/>
            </p:nvSpPr>
            <p:spPr bwMode="auto">
              <a:xfrm>
                <a:off x="417" y="1685"/>
                <a:ext cx="360" cy="157"/>
              </a:xfrm>
              <a:custGeom>
                <a:avLst/>
                <a:gdLst/>
                <a:ahLst/>
                <a:cxnLst>
                  <a:cxn ang="0">
                    <a:pos x="360" y="14"/>
                  </a:cxn>
                  <a:cxn ang="0">
                    <a:pos x="313" y="27"/>
                  </a:cxn>
                  <a:cxn ang="0">
                    <a:pos x="268" y="44"/>
                  </a:cxn>
                  <a:cxn ang="0">
                    <a:pos x="223" y="63"/>
                  </a:cxn>
                  <a:cxn ang="0">
                    <a:pos x="179" y="82"/>
                  </a:cxn>
                  <a:cxn ang="0">
                    <a:pos x="134" y="103"/>
                  </a:cxn>
                  <a:cxn ang="0">
                    <a:pos x="90" y="121"/>
                  </a:cxn>
                  <a:cxn ang="0">
                    <a:pos x="45" y="140"/>
                  </a:cxn>
                  <a:cxn ang="0">
                    <a:pos x="0" y="157"/>
                  </a:cxn>
                  <a:cxn ang="0">
                    <a:pos x="33" y="129"/>
                  </a:cxn>
                  <a:cxn ang="0">
                    <a:pos x="67" y="99"/>
                  </a:cxn>
                  <a:cxn ang="0">
                    <a:pos x="104" y="70"/>
                  </a:cxn>
                  <a:cxn ang="0">
                    <a:pos x="144" y="46"/>
                  </a:cxn>
                  <a:cxn ang="0">
                    <a:pos x="189" y="23"/>
                  </a:cxn>
                  <a:cxn ang="0">
                    <a:pos x="236" y="8"/>
                  </a:cxn>
                  <a:cxn ang="0">
                    <a:pos x="285" y="0"/>
                  </a:cxn>
                  <a:cxn ang="0">
                    <a:pos x="337" y="2"/>
                  </a:cxn>
                  <a:cxn ang="0">
                    <a:pos x="342" y="4"/>
                  </a:cxn>
                  <a:cxn ang="0">
                    <a:pos x="347" y="6"/>
                  </a:cxn>
                  <a:cxn ang="0">
                    <a:pos x="355" y="8"/>
                  </a:cxn>
                  <a:cxn ang="0">
                    <a:pos x="360" y="14"/>
                  </a:cxn>
                </a:cxnLst>
                <a:rect l="0" t="0" r="r" b="b"/>
                <a:pathLst>
                  <a:path w="360" h="157">
                    <a:moveTo>
                      <a:pt x="360" y="14"/>
                    </a:moveTo>
                    <a:lnTo>
                      <a:pt x="313" y="27"/>
                    </a:lnTo>
                    <a:lnTo>
                      <a:pt x="268" y="44"/>
                    </a:lnTo>
                    <a:lnTo>
                      <a:pt x="223" y="63"/>
                    </a:lnTo>
                    <a:lnTo>
                      <a:pt x="179" y="82"/>
                    </a:lnTo>
                    <a:lnTo>
                      <a:pt x="134" y="103"/>
                    </a:lnTo>
                    <a:lnTo>
                      <a:pt x="90" y="121"/>
                    </a:lnTo>
                    <a:lnTo>
                      <a:pt x="45" y="140"/>
                    </a:lnTo>
                    <a:lnTo>
                      <a:pt x="0" y="157"/>
                    </a:lnTo>
                    <a:lnTo>
                      <a:pt x="33" y="129"/>
                    </a:lnTo>
                    <a:lnTo>
                      <a:pt x="67" y="99"/>
                    </a:lnTo>
                    <a:lnTo>
                      <a:pt x="104" y="70"/>
                    </a:lnTo>
                    <a:lnTo>
                      <a:pt x="144" y="46"/>
                    </a:lnTo>
                    <a:lnTo>
                      <a:pt x="189" y="23"/>
                    </a:lnTo>
                    <a:lnTo>
                      <a:pt x="236" y="8"/>
                    </a:lnTo>
                    <a:lnTo>
                      <a:pt x="285" y="0"/>
                    </a:lnTo>
                    <a:lnTo>
                      <a:pt x="337" y="2"/>
                    </a:lnTo>
                    <a:lnTo>
                      <a:pt x="342" y="4"/>
                    </a:lnTo>
                    <a:lnTo>
                      <a:pt x="347" y="6"/>
                    </a:lnTo>
                    <a:lnTo>
                      <a:pt x="355" y="8"/>
                    </a:lnTo>
                    <a:lnTo>
                      <a:pt x="360" y="1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11" name="Freeform 83"/>
              <p:cNvSpPr>
                <a:spLocks/>
              </p:cNvSpPr>
              <p:nvPr/>
            </p:nvSpPr>
            <p:spPr bwMode="auto">
              <a:xfrm>
                <a:off x="2906" y="1699"/>
                <a:ext cx="431" cy="168"/>
              </a:xfrm>
              <a:custGeom>
                <a:avLst/>
                <a:gdLst/>
                <a:ahLst/>
                <a:cxnLst>
                  <a:cxn ang="0">
                    <a:pos x="431" y="17"/>
                  </a:cxn>
                  <a:cxn ang="0">
                    <a:pos x="384" y="32"/>
                  </a:cxn>
                  <a:cxn ang="0">
                    <a:pos x="339" y="47"/>
                  </a:cxn>
                  <a:cxn ang="0">
                    <a:pos x="295" y="66"/>
                  </a:cxn>
                  <a:cxn ang="0">
                    <a:pos x="253" y="85"/>
                  </a:cxn>
                  <a:cxn ang="0">
                    <a:pos x="208" y="104"/>
                  </a:cxn>
                  <a:cxn ang="0">
                    <a:pos x="164" y="119"/>
                  </a:cxn>
                  <a:cxn ang="0">
                    <a:pos x="119" y="134"/>
                  </a:cxn>
                  <a:cxn ang="0">
                    <a:pos x="72" y="145"/>
                  </a:cxn>
                  <a:cxn ang="0">
                    <a:pos x="52" y="153"/>
                  </a:cxn>
                  <a:cxn ang="0">
                    <a:pos x="35" y="162"/>
                  </a:cxn>
                  <a:cxn ang="0">
                    <a:pos x="18" y="168"/>
                  </a:cxn>
                  <a:cxn ang="0">
                    <a:pos x="0" y="160"/>
                  </a:cxn>
                  <a:cxn ang="0">
                    <a:pos x="3" y="149"/>
                  </a:cxn>
                  <a:cxn ang="0">
                    <a:pos x="50" y="130"/>
                  </a:cxn>
                  <a:cxn ang="0">
                    <a:pos x="97" y="111"/>
                  </a:cxn>
                  <a:cxn ang="0">
                    <a:pos x="144" y="94"/>
                  </a:cxn>
                  <a:cxn ang="0">
                    <a:pos x="193" y="77"/>
                  </a:cxn>
                  <a:cxn ang="0">
                    <a:pos x="240" y="60"/>
                  </a:cxn>
                  <a:cxn ang="0">
                    <a:pos x="287" y="43"/>
                  </a:cxn>
                  <a:cxn ang="0">
                    <a:pos x="335" y="24"/>
                  </a:cxn>
                  <a:cxn ang="0">
                    <a:pos x="382" y="5"/>
                  </a:cxn>
                  <a:cxn ang="0">
                    <a:pos x="396" y="3"/>
                  </a:cxn>
                  <a:cxn ang="0">
                    <a:pos x="416" y="0"/>
                  </a:cxn>
                  <a:cxn ang="0">
                    <a:pos x="429" y="2"/>
                  </a:cxn>
                  <a:cxn ang="0">
                    <a:pos x="431" y="17"/>
                  </a:cxn>
                </a:cxnLst>
                <a:rect l="0" t="0" r="r" b="b"/>
                <a:pathLst>
                  <a:path w="431" h="168">
                    <a:moveTo>
                      <a:pt x="431" y="17"/>
                    </a:moveTo>
                    <a:lnTo>
                      <a:pt x="384" y="32"/>
                    </a:lnTo>
                    <a:lnTo>
                      <a:pt x="339" y="47"/>
                    </a:lnTo>
                    <a:lnTo>
                      <a:pt x="295" y="66"/>
                    </a:lnTo>
                    <a:lnTo>
                      <a:pt x="253" y="85"/>
                    </a:lnTo>
                    <a:lnTo>
                      <a:pt x="208" y="104"/>
                    </a:lnTo>
                    <a:lnTo>
                      <a:pt x="164" y="119"/>
                    </a:lnTo>
                    <a:lnTo>
                      <a:pt x="119" y="134"/>
                    </a:lnTo>
                    <a:lnTo>
                      <a:pt x="72" y="145"/>
                    </a:lnTo>
                    <a:lnTo>
                      <a:pt x="52" y="153"/>
                    </a:lnTo>
                    <a:lnTo>
                      <a:pt x="35" y="162"/>
                    </a:lnTo>
                    <a:lnTo>
                      <a:pt x="18" y="168"/>
                    </a:lnTo>
                    <a:lnTo>
                      <a:pt x="0" y="160"/>
                    </a:lnTo>
                    <a:lnTo>
                      <a:pt x="3" y="149"/>
                    </a:lnTo>
                    <a:lnTo>
                      <a:pt x="50" y="130"/>
                    </a:lnTo>
                    <a:lnTo>
                      <a:pt x="97" y="111"/>
                    </a:lnTo>
                    <a:lnTo>
                      <a:pt x="144" y="94"/>
                    </a:lnTo>
                    <a:lnTo>
                      <a:pt x="193" y="77"/>
                    </a:lnTo>
                    <a:lnTo>
                      <a:pt x="240" y="60"/>
                    </a:lnTo>
                    <a:lnTo>
                      <a:pt x="287" y="43"/>
                    </a:lnTo>
                    <a:lnTo>
                      <a:pt x="335" y="24"/>
                    </a:lnTo>
                    <a:lnTo>
                      <a:pt x="382" y="5"/>
                    </a:lnTo>
                    <a:lnTo>
                      <a:pt x="396" y="3"/>
                    </a:lnTo>
                    <a:lnTo>
                      <a:pt x="416" y="0"/>
                    </a:lnTo>
                    <a:lnTo>
                      <a:pt x="429" y="2"/>
                    </a:lnTo>
                    <a:lnTo>
                      <a:pt x="431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12" name="Freeform 84"/>
              <p:cNvSpPr>
                <a:spLocks/>
              </p:cNvSpPr>
              <p:nvPr/>
            </p:nvSpPr>
            <p:spPr bwMode="auto">
              <a:xfrm>
                <a:off x="2054" y="1701"/>
                <a:ext cx="342" cy="158"/>
              </a:xfrm>
              <a:custGeom>
                <a:avLst/>
                <a:gdLst/>
                <a:ahLst/>
                <a:cxnLst>
                  <a:cxn ang="0">
                    <a:pos x="342" y="3"/>
                  </a:cxn>
                  <a:cxn ang="0">
                    <a:pos x="330" y="17"/>
                  </a:cxn>
                  <a:cxn ang="0">
                    <a:pos x="315" y="28"/>
                  </a:cxn>
                  <a:cxn ang="0">
                    <a:pos x="295" y="37"/>
                  </a:cxn>
                  <a:cxn ang="0">
                    <a:pos x="275" y="47"/>
                  </a:cxn>
                  <a:cxn ang="0">
                    <a:pos x="253" y="54"/>
                  </a:cxn>
                  <a:cxn ang="0">
                    <a:pos x="233" y="62"/>
                  </a:cxn>
                  <a:cxn ang="0">
                    <a:pos x="213" y="70"/>
                  </a:cxn>
                  <a:cxn ang="0">
                    <a:pos x="194" y="79"/>
                  </a:cxn>
                  <a:cxn ang="0">
                    <a:pos x="171" y="92"/>
                  </a:cxn>
                  <a:cxn ang="0">
                    <a:pos x="146" y="104"/>
                  </a:cxn>
                  <a:cxn ang="0">
                    <a:pos x="124" y="113"/>
                  </a:cxn>
                  <a:cxn ang="0">
                    <a:pos x="99" y="123"/>
                  </a:cxn>
                  <a:cxn ang="0">
                    <a:pos x="75" y="132"/>
                  </a:cxn>
                  <a:cxn ang="0">
                    <a:pos x="50" y="140"/>
                  </a:cxn>
                  <a:cxn ang="0">
                    <a:pos x="25" y="149"/>
                  </a:cxn>
                  <a:cxn ang="0">
                    <a:pos x="0" y="158"/>
                  </a:cxn>
                  <a:cxn ang="0">
                    <a:pos x="18" y="147"/>
                  </a:cxn>
                  <a:cxn ang="0">
                    <a:pos x="40" y="134"/>
                  </a:cxn>
                  <a:cxn ang="0">
                    <a:pos x="57" y="121"/>
                  </a:cxn>
                  <a:cxn ang="0">
                    <a:pos x="62" y="107"/>
                  </a:cxn>
                  <a:cxn ang="0">
                    <a:pos x="97" y="96"/>
                  </a:cxn>
                  <a:cxn ang="0">
                    <a:pos x="132" y="83"/>
                  </a:cxn>
                  <a:cxn ang="0">
                    <a:pos x="166" y="68"/>
                  </a:cxn>
                  <a:cxn ang="0">
                    <a:pos x="201" y="53"/>
                  </a:cxn>
                  <a:cxn ang="0">
                    <a:pos x="233" y="37"/>
                  </a:cxn>
                  <a:cxn ang="0">
                    <a:pos x="268" y="24"/>
                  </a:cxn>
                  <a:cxn ang="0">
                    <a:pos x="302" y="11"/>
                  </a:cxn>
                  <a:cxn ang="0">
                    <a:pos x="337" y="0"/>
                  </a:cxn>
                  <a:cxn ang="0">
                    <a:pos x="342" y="3"/>
                  </a:cxn>
                </a:cxnLst>
                <a:rect l="0" t="0" r="r" b="b"/>
                <a:pathLst>
                  <a:path w="342" h="158">
                    <a:moveTo>
                      <a:pt x="342" y="3"/>
                    </a:moveTo>
                    <a:lnTo>
                      <a:pt x="330" y="17"/>
                    </a:lnTo>
                    <a:lnTo>
                      <a:pt x="315" y="28"/>
                    </a:lnTo>
                    <a:lnTo>
                      <a:pt x="295" y="37"/>
                    </a:lnTo>
                    <a:lnTo>
                      <a:pt x="275" y="47"/>
                    </a:lnTo>
                    <a:lnTo>
                      <a:pt x="253" y="54"/>
                    </a:lnTo>
                    <a:lnTo>
                      <a:pt x="233" y="62"/>
                    </a:lnTo>
                    <a:lnTo>
                      <a:pt x="213" y="70"/>
                    </a:lnTo>
                    <a:lnTo>
                      <a:pt x="194" y="79"/>
                    </a:lnTo>
                    <a:lnTo>
                      <a:pt x="171" y="92"/>
                    </a:lnTo>
                    <a:lnTo>
                      <a:pt x="146" y="104"/>
                    </a:lnTo>
                    <a:lnTo>
                      <a:pt x="124" y="113"/>
                    </a:lnTo>
                    <a:lnTo>
                      <a:pt x="99" y="123"/>
                    </a:lnTo>
                    <a:lnTo>
                      <a:pt x="75" y="132"/>
                    </a:lnTo>
                    <a:lnTo>
                      <a:pt x="50" y="140"/>
                    </a:lnTo>
                    <a:lnTo>
                      <a:pt x="25" y="149"/>
                    </a:lnTo>
                    <a:lnTo>
                      <a:pt x="0" y="158"/>
                    </a:lnTo>
                    <a:lnTo>
                      <a:pt x="18" y="147"/>
                    </a:lnTo>
                    <a:lnTo>
                      <a:pt x="40" y="134"/>
                    </a:lnTo>
                    <a:lnTo>
                      <a:pt x="57" y="121"/>
                    </a:lnTo>
                    <a:lnTo>
                      <a:pt x="62" y="107"/>
                    </a:lnTo>
                    <a:lnTo>
                      <a:pt x="97" y="96"/>
                    </a:lnTo>
                    <a:lnTo>
                      <a:pt x="132" y="83"/>
                    </a:lnTo>
                    <a:lnTo>
                      <a:pt x="166" y="68"/>
                    </a:lnTo>
                    <a:lnTo>
                      <a:pt x="201" y="53"/>
                    </a:lnTo>
                    <a:lnTo>
                      <a:pt x="233" y="37"/>
                    </a:lnTo>
                    <a:lnTo>
                      <a:pt x="268" y="24"/>
                    </a:lnTo>
                    <a:lnTo>
                      <a:pt x="302" y="11"/>
                    </a:lnTo>
                    <a:lnTo>
                      <a:pt x="337" y="0"/>
                    </a:lnTo>
                    <a:lnTo>
                      <a:pt x="342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13" name="Freeform 85"/>
              <p:cNvSpPr>
                <a:spLocks/>
              </p:cNvSpPr>
              <p:nvPr/>
            </p:nvSpPr>
            <p:spPr bwMode="auto">
              <a:xfrm>
                <a:off x="3543" y="1704"/>
                <a:ext cx="346" cy="55"/>
              </a:xfrm>
              <a:custGeom>
                <a:avLst/>
                <a:gdLst/>
                <a:ahLst/>
                <a:cxnLst>
                  <a:cxn ang="0">
                    <a:pos x="277" y="14"/>
                  </a:cxn>
                  <a:cxn ang="0">
                    <a:pos x="297" y="14"/>
                  </a:cxn>
                  <a:cxn ang="0">
                    <a:pos x="319" y="17"/>
                  </a:cxn>
                  <a:cxn ang="0">
                    <a:pos x="336" y="27"/>
                  </a:cxn>
                  <a:cxn ang="0">
                    <a:pos x="346" y="42"/>
                  </a:cxn>
                  <a:cxn ang="0">
                    <a:pos x="346" y="55"/>
                  </a:cxn>
                  <a:cxn ang="0">
                    <a:pos x="302" y="51"/>
                  </a:cxn>
                  <a:cxn ang="0">
                    <a:pos x="260" y="48"/>
                  </a:cxn>
                  <a:cxn ang="0">
                    <a:pos x="218" y="44"/>
                  </a:cxn>
                  <a:cxn ang="0">
                    <a:pos x="175" y="40"/>
                  </a:cxn>
                  <a:cxn ang="0">
                    <a:pos x="133" y="34"/>
                  </a:cxn>
                  <a:cxn ang="0">
                    <a:pos x="91" y="31"/>
                  </a:cxn>
                  <a:cxn ang="0">
                    <a:pos x="52" y="27"/>
                  </a:cxn>
                  <a:cxn ang="0">
                    <a:pos x="10" y="21"/>
                  </a:cxn>
                  <a:cxn ang="0">
                    <a:pos x="0" y="21"/>
                  </a:cxn>
                  <a:cxn ang="0">
                    <a:pos x="7" y="14"/>
                  </a:cxn>
                  <a:cxn ang="0">
                    <a:pos x="17" y="10"/>
                  </a:cxn>
                  <a:cxn ang="0">
                    <a:pos x="27" y="6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2" y="4"/>
                  </a:cxn>
                  <a:cxn ang="0">
                    <a:pos x="74" y="2"/>
                  </a:cxn>
                  <a:cxn ang="0">
                    <a:pos x="86" y="0"/>
                  </a:cxn>
                  <a:cxn ang="0">
                    <a:pos x="111" y="2"/>
                  </a:cxn>
                  <a:cxn ang="0">
                    <a:pos x="133" y="2"/>
                  </a:cxn>
                  <a:cxn ang="0">
                    <a:pos x="158" y="2"/>
                  </a:cxn>
                  <a:cxn ang="0">
                    <a:pos x="183" y="2"/>
                  </a:cxn>
                  <a:cxn ang="0">
                    <a:pos x="205" y="2"/>
                  </a:cxn>
                  <a:cxn ang="0">
                    <a:pos x="230" y="4"/>
                  </a:cxn>
                  <a:cxn ang="0">
                    <a:pos x="252" y="8"/>
                  </a:cxn>
                  <a:cxn ang="0">
                    <a:pos x="277" y="14"/>
                  </a:cxn>
                </a:cxnLst>
                <a:rect l="0" t="0" r="r" b="b"/>
                <a:pathLst>
                  <a:path w="346" h="55">
                    <a:moveTo>
                      <a:pt x="277" y="14"/>
                    </a:moveTo>
                    <a:lnTo>
                      <a:pt x="297" y="14"/>
                    </a:lnTo>
                    <a:lnTo>
                      <a:pt x="319" y="17"/>
                    </a:lnTo>
                    <a:lnTo>
                      <a:pt x="336" y="27"/>
                    </a:lnTo>
                    <a:lnTo>
                      <a:pt x="346" y="42"/>
                    </a:lnTo>
                    <a:lnTo>
                      <a:pt x="346" y="55"/>
                    </a:lnTo>
                    <a:lnTo>
                      <a:pt x="302" y="51"/>
                    </a:lnTo>
                    <a:lnTo>
                      <a:pt x="260" y="48"/>
                    </a:lnTo>
                    <a:lnTo>
                      <a:pt x="218" y="44"/>
                    </a:lnTo>
                    <a:lnTo>
                      <a:pt x="175" y="40"/>
                    </a:lnTo>
                    <a:lnTo>
                      <a:pt x="133" y="34"/>
                    </a:lnTo>
                    <a:lnTo>
                      <a:pt x="91" y="31"/>
                    </a:lnTo>
                    <a:lnTo>
                      <a:pt x="52" y="27"/>
                    </a:lnTo>
                    <a:lnTo>
                      <a:pt x="10" y="21"/>
                    </a:lnTo>
                    <a:lnTo>
                      <a:pt x="0" y="21"/>
                    </a:lnTo>
                    <a:lnTo>
                      <a:pt x="7" y="14"/>
                    </a:lnTo>
                    <a:lnTo>
                      <a:pt x="17" y="10"/>
                    </a:lnTo>
                    <a:lnTo>
                      <a:pt x="27" y="6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2" y="4"/>
                    </a:lnTo>
                    <a:lnTo>
                      <a:pt x="74" y="2"/>
                    </a:lnTo>
                    <a:lnTo>
                      <a:pt x="86" y="0"/>
                    </a:lnTo>
                    <a:lnTo>
                      <a:pt x="111" y="2"/>
                    </a:lnTo>
                    <a:lnTo>
                      <a:pt x="133" y="2"/>
                    </a:lnTo>
                    <a:lnTo>
                      <a:pt x="158" y="2"/>
                    </a:lnTo>
                    <a:lnTo>
                      <a:pt x="183" y="2"/>
                    </a:lnTo>
                    <a:lnTo>
                      <a:pt x="205" y="2"/>
                    </a:lnTo>
                    <a:lnTo>
                      <a:pt x="230" y="4"/>
                    </a:lnTo>
                    <a:lnTo>
                      <a:pt x="252" y="8"/>
                    </a:lnTo>
                    <a:lnTo>
                      <a:pt x="277" y="1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14" name="Freeform 86"/>
              <p:cNvSpPr>
                <a:spLocks/>
              </p:cNvSpPr>
              <p:nvPr/>
            </p:nvSpPr>
            <p:spPr bwMode="auto">
              <a:xfrm>
                <a:off x="4045" y="1710"/>
                <a:ext cx="154" cy="28"/>
              </a:xfrm>
              <a:custGeom>
                <a:avLst/>
                <a:gdLst/>
                <a:ahLst/>
                <a:cxnLst>
                  <a:cxn ang="0">
                    <a:pos x="154" y="15"/>
                  </a:cxn>
                  <a:cxn ang="0">
                    <a:pos x="137" y="21"/>
                  </a:cxn>
                  <a:cxn ang="0">
                    <a:pos x="119" y="25"/>
                  </a:cxn>
                  <a:cxn ang="0">
                    <a:pos x="102" y="26"/>
                  </a:cxn>
                  <a:cxn ang="0">
                    <a:pos x="85" y="26"/>
                  </a:cxn>
                  <a:cxn ang="0">
                    <a:pos x="65" y="26"/>
                  </a:cxn>
                  <a:cxn ang="0">
                    <a:pos x="47" y="26"/>
                  </a:cxn>
                  <a:cxn ang="0">
                    <a:pos x="28" y="26"/>
                  </a:cxn>
                  <a:cxn ang="0">
                    <a:pos x="10" y="28"/>
                  </a:cxn>
                  <a:cxn ang="0">
                    <a:pos x="5" y="23"/>
                  </a:cxn>
                  <a:cxn ang="0">
                    <a:pos x="5" y="17"/>
                  </a:cxn>
                  <a:cxn ang="0">
                    <a:pos x="5" y="11"/>
                  </a:cxn>
                  <a:cxn ang="0">
                    <a:pos x="0" y="6"/>
                  </a:cxn>
                  <a:cxn ang="0">
                    <a:pos x="18" y="4"/>
                  </a:cxn>
                  <a:cxn ang="0">
                    <a:pos x="35" y="2"/>
                  </a:cxn>
                  <a:cxn ang="0">
                    <a:pos x="52" y="2"/>
                  </a:cxn>
                  <a:cxn ang="0">
                    <a:pos x="70" y="2"/>
                  </a:cxn>
                  <a:cxn ang="0">
                    <a:pos x="87" y="2"/>
                  </a:cxn>
                  <a:cxn ang="0">
                    <a:pos x="104" y="2"/>
                  </a:cxn>
                  <a:cxn ang="0">
                    <a:pos x="124" y="2"/>
                  </a:cxn>
                  <a:cxn ang="0">
                    <a:pos x="142" y="0"/>
                  </a:cxn>
                  <a:cxn ang="0">
                    <a:pos x="154" y="15"/>
                  </a:cxn>
                </a:cxnLst>
                <a:rect l="0" t="0" r="r" b="b"/>
                <a:pathLst>
                  <a:path w="154" h="28">
                    <a:moveTo>
                      <a:pt x="154" y="15"/>
                    </a:moveTo>
                    <a:lnTo>
                      <a:pt x="137" y="21"/>
                    </a:lnTo>
                    <a:lnTo>
                      <a:pt x="119" y="25"/>
                    </a:lnTo>
                    <a:lnTo>
                      <a:pt x="102" y="26"/>
                    </a:lnTo>
                    <a:lnTo>
                      <a:pt x="85" y="26"/>
                    </a:lnTo>
                    <a:lnTo>
                      <a:pt x="65" y="26"/>
                    </a:lnTo>
                    <a:lnTo>
                      <a:pt x="47" y="26"/>
                    </a:lnTo>
                    <a:lnTo>
                      <a:pt x="28" y="26"/>
                    </a:lnTo>
                    <a:lnTo>
                      <a:pt x="10" y="28"/>
                    </a:lnTo>
                    <a:lnTo>
                      <a:pt x="5" y="23"/>
                    </a:lnTo>
                    <a:lnTo>
                      <a:pt x="5" y="17"/>
                    </a:lnTo>
                    <a:lnTo>
                      <a:pt x="5" y="11"/>
                    </a:lnTo>
                    <a:lnTo>
                      <a:pt x="0" y="6"/>
                    </a:lnTo>
                    <a:lnTo>
                      <a:pt x="18" y="4"/>
                    </a:lnTo>
                    <a:lnTo>
                      <a:pt x="35" y="2"/>
                    </a:lnTo>
                    <a:lnTo>
                      <a:pt x="52" y="2"/>
                    </a:lnTo>
                    <a:lnTo>
                      <a:pt x="70" y="2"/>
                    </a:lnTo>
                    <a:lnTo>
                      <a:pt x="87" y="2"/>
                    </a:lnTo>
                    <a:lnTo>
                      <a:pt x="104" y="2"/>
                    </a:lnTo>
                    <a:lnTo>
                      <a:pt x="124" y="2"/>
                    </a:lnTo>
                    <a:lnTo>
                      <a:pt x="142" y="0"/>
                    </a:lnTo>
                    <a:lnTo>
                      <a:pt x="154" y="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15" name="Freeform 87"/>
              <p:cNvSpPr>
                <a:spLocks/>
              </p:cNvSpPr>
              <p:nvPr/>
            </p:nvSpPr>
            <p:spPr bwMode="auto">
              <a:xfrm>
                <a:off x="2624" y="1718"/>
                <a:ext cx="141" cy="34"/>
              </a:xfrm>
              <a:custGeom>
                <a:avLst/>
                <a:gdLst/>
                <a:ahLst/>
                <a:cxnLst>
                  <a:cxn ang="0">
                    <a:pos x="141" y="24"/>
                  </a:cxn>
                  <a:cxn ang="0">
                    <a:pos x="131" y="30"/>
                  </a:cxn>
                  <a:cxn ang="0">
                    <a:pos x="119" y="34"/>
                  </a:cxn>
                  <a:cxn ang="0">
                    <a:pos x="104" y="34"/>
                  </a:cxn>
                  <a:cxn ang="0">
                    <a:pos x="87" y="34"/>
                  </a:cxn>
                  <a:cxn ang="0">
                    <a:pos x="69" y="32"/>
                  </a:cxn>
                  <a:cxn ang="0">
                    <a:pos x="52" y="30"/>
                  </a:cxn>
                  <a:cxn ang="0">
                    <a:pos x="37" y="30"/>
                  </a:cxn>
                  <a:cxn ang="0">
                    <a:pos x="20" y="32"/>
                  </a:cxn>
                  <a:cxn ang="0">
                    <a:pos x="12" y="26"/>
                  </a:cxn>
                  <a:cxn ang="0">
                    <a:pos x="5" y="20"/>
                  </a:cxn>
                  <a:cxn ang="0">
                    <a:pos x="0" y="15"/>
                  </a:cxn>
                  <a:cxn ang="0">
                    <a:pos x="0" y="7"/>
                  </a:cxn>
                  <a:cxn ang="0">
                    <a:pos x="17" y="11"/>
                  </a:cxn>
                  <a:cxn ang="0">
                    <a:pos x="40" y="9"/>
                  </a:cxn>
                  <a:cxn ang="0">
                    <a:pos x="59" y="5"/>
                  </a:cxn>
                  <a:cxn ang="0">
                    <a:pos x="79" y="1"/>
                  </a:cxn>
                  <a:cxn ang="0">
                    <a:pos x="99" y="0"/>
                  </a:cxn>
                  <a:cxn ang="0">
                    <a:pos x="116" y="1"/>
                  </a:cxn>
                  <a:cxn ang="0">
                    <a:pos x="129" y="9"/>
                  </a:cxn>
                  <a:cxn ang="0">
                    <a:pos x="141" y="24"/>
                  </a:cxn>
                </a:cxnLst>
                <a:rect l="0" t="0" r="r" b="b"/>
                <a:pathLst>
                  <a:path w="141" h="34">
                    <a:moveTo>
                      <a:pt x="141" y="24"/>
                    </a:moveTo>
                    <a:lnTo>
                      <a:pt x="131" y="30"/>
                    </a:lnTo>
                    <a:lnTo>
                      <a:pt x="119" y="34"/>
                    </a:lnTo>
                    <a:lnTo>
                      <a:pt x="104" y="34"/>
                    </a:lnTo>
                    <a:lnTo>
                      <a:pt x="87" y="34"/>
                    </a:lnTo>
                    <a:lnTo>
                      <a:pt x="69" y="32"/>
                    </a:lnTo>
                    <a:lnTo>
                      <a:pt x="52" y="30"/>
                    </a:lnTo>
                    <a:lnTo>
                      <a:pt x="37" y="30"/>
                    </a:lnTo>
                    <a:lnTo>
                      <a:pt x="20" y="32"/>
                    </a:lnTo>
                    <a:lnTo>
                      <a:pt x="12" y="26"/>
                    </a:lnTo>
                    <a:lnTo>
                      <a:pt x="5" y="20"/>
                    </a:lnTo>
                    <a:lnTo>
                      <a:pt x="0" y="15"/>
                    </a:lnTo>
                    <a:lnTo>
                      <a:pt x="0" y="7"/>
                    </a:lnTo>
                    <a:lnTo>
                      <a:pt x="17" y="11"/>
                    </a:lnTo>
                    <a:lnTo>
                      <a:pt x="40" y="9"/>
                    </a:lnTo>
                    <a:lnTo>
                      <a:pt x="59" y="5"/>
                    </a:lnTo>
                    <a:lnTo>
                      <a:pt x="79" y="1"/>
                    </a:lnTo>
                    <a:lnTo>
                      <a:pt x="99" y="0"/>
                    </a:lnTo>
                    <a:lnTo>
                      <a:pt x="116" y="1"/>
                    </a:lnTo>
                    <a:lnTo>
                      <a:pt x="129" y="9"/>
                    </a:lnTo>
                    <a:lnTo>
                      <a:pt x="141" y="2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16" name="Freeform 88"/>
              <p:cNvSpPr>
                <a:spLocks/>
              </p:cNvSpPr>
              <p:nvPr/>
            </p:nvSpPr>
            <p:spPr bwMode="auto">
              <a:xfrm>
                <a:off x="1678" y="1733"/>
                <a:ext cx="347" cy="123"/>
              </a:xfrm>
              <a:custGeom>
                <a:avLst/>
                <a:gdLst/>
                <a:ahLst/>
                <a:cxnLst>
                  <a:cxn ang="0">
                    <a:pos x="347" y="26"/>
                  </a:cxn>
                  <a:cxn ang="0">
                    <a:pos x="337" y="34"/>
                  </a:cxn>
                  <a:cxn ang="0">
                    <a:pos x="327" y="39"/>
                  </a:cxn>
                  <a:cxn ang="0">
                    <a:pos x="317" y="43"/>
                  </a:cxn>
                  <a:cxn ang="0">
                    <a:pos x="307" y="47"/>
                  </a:cxn>
                  <a:cxn ang="0">
                    <a:pos x="295" y="51"/>
                  </a:cxn>
                  <a:cxn ang="0">
                    <a:pos x="282" y="53"/>
                  </a:cxn>
                  <a:cxn ang="0">
                    <a:pos x="272" y="55"/>
                  </a:cxn>
                  <a:cxn ang="0">
                    <a:pos x="260" y="58"/>
                  </a:cxn>
                  <a:cxn ang="0">
                    <a:pos x="228" y="68"/>
                  </a:cxn>
                  <a:cxn ang="0">
                    <a:pos x="198" y="81"/>
                  </a:cxn>
                  <a:cxn ang="0">
                    <a:pos x="166" y="92"/>
                  </a:cxn>
                  <a:cxn ang="0">
                    <a:pos x="134" y="104"/>
                  </a:cxn>
                  <a:cxn ang="0">
                    <a:pos x="101" y="113"/>
                  </a:cxn>
                  <a:cxn ang="0">
                    <a:pos x="69" y="121"/>
                  </a:cxn>
                  <a:cxn ang="0">
                    <a:pos x="35" y="123"/>
                  </a:cxn>
                  <a:cxn ang="0">
                    <a:pos x="0" y="119"/>
                  </a:cxn>
                  <a:cxn ang="0">
                    <a:pos x="37" y="102"/>
                  </a:cxn>
                  <a:cxn ang="0">
                    <a:pos x="77" y="85"/>
                  </a:cxn>
                  <a:cxn ang="0">
                    <a:pos x="116" y="68"/>
                  </a:cxn>
                  <a:cxn ang="0">
                    <a:pos x="156" y="53"/>
                  </a:cxn>
                  <a:cxn ang="0">
                    <a:pos x="196" y="38"/>
                  </a:cxn>
                  <a:cxn ang="0">
                    <a:pos x="235" y="24"/>
                  </a:cxn>
                  <a:cxn ang="0">
                    <a:pos x="277" y="11"/>
                  </a:cxn>
                  <a:cxn ang="0">
                    <a:pos x="317" y="0"/>
                  </a:cxn>
                  <a:cxn ang="0">
                    <a:pos x="347" y="26"/>
                  </a:cxn>
                </a:cxnLst>
                <a:rect l="0" t="0" r="r" b="b"/>
                <a:pathLst>
                  <a:path w="347" h="123">
                    <a:moveTo>
                      <a:pt x="347" y="26"/>
                    </a:moveTo>
                    <a:lnTo>
                      <a:pt x="337" y="34"/>
                    </a:lnTo>
                    <a:lnTo>
                      <a:pt x="327" y="39"/>
                    </a:lnTo>
                    <a:lnTo>
                      <a:pt x="317" y="43"/>
                    </a:lnTo>
                    <a:lnTo>
                      <a:pt x="307" y="47"/>
                    </a:lnTo>
                    <a:lnTo>
                      <a:pt x="295" y="51"/>
                    </a:lnTo>
                    <a:lnTo>
                      <a:pt x="282" y="53"/>
                    </a:lnTo>
                    <a:lnTo>
                      <a:pt x="272" y="55"/>
                    </a:lnTo>
                    <a:lnTo>
                      <a:pt x="260" y="58"/>
                    </a:lnTo>
                    <a:lnTo>
                      <a:pt x="228" y="68"/>
                    </a:lnTo>
                    <a:lnTo>
                      <a:pt x="198" y="81"/>
                    </a:lnTo>
                    <a:lnTo>
                      <a:pt x="166" y="92"/>
                    </a:lnTo>
                    <a:lnTo>
                      <a:pt x="134" y="104"/>
                    </a:lnTo>
                    <a:lnTo>
                      <a:pt x="101" y="113"/>
                    </a:lnTo>
                    <a:lnTo>
                      <a:pt x="69" y="121"/>
                    </a:lnTo>
                    <a:lnTo>
                      <a:pt x="35" y="123"/>
                    </a:lnTo>
                    <a:lnTo>
                      <a:pt x="0" y="119"/>
                    </a:lnTo>
                    <a:lnTo>
                      <a:pt x="37" y="102"/>
                    </a:lnTo>
                    <a:lnTo>
                      <a:pt x="77" y="85"/>
                    </a:lnTo>
                    <a:lnTo>
                      <a:pt x="116" y="68"/>
                    </a:lnTo>
                    <a:lnTo>
                      <a:pt x="156" y="53"/>
                    </a:lnTo>
                    <a:lnTo>
                      <a:pt x="196" y="38"/>
                    </a:lnTo>
                    <a:lnTo>
                      <a:pt x="235" y="24"/>
                    </a:lnTo>
                    <a:lnTo>
                      <a:pt x="277" y="11"/>
                    </a:lnTo>
                    <a:lnTo>
                      <a:pt x="317" y="0"/>
                    </a:lnTo>
                    <a:lnTo>
                      <a:pt x="347" y="2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17" name="Freeform 89"/>
              <p:cNvSpPr>
                <a:spLocks/>
              </p:cNvSpPr>
              <p:nvPr/>
            </p:nvSpPr>
            <p:spPr bwMode="auto">
              <a:xfrm>
                <a:off x="4013" y="1763"/>
                <a:ext cx="65" cy="28"/>
              </a:xfrm>
              <a:custGeom>
                <a:avLst/>
                <a:gdLst/>
                <a:ahLst/>
                <a:cxnLst>
                  <a:cxn ang="0">
                    <a:pos x="65" y="11"/>
                  </a:cxn>
                  <a:cxn ang="0">
                    <a:pos x="65" y="21"/>
                  </a:cxn>
                  <a:cxn ang="0">
                    <a:pos x="55" y="26"/>
                  </a:cxn>
                  <a:cxn ang="0">
                    <a:pos x="42" y="28"/>
                  </a:cxn>
                  <a:cxn ang="0">
                    <a:pos x="30" y="28"/>
                  </a:cxn>
                  <a:cxn ang="0">
                    <a:pos x="20" y="28"/>
                  </a:cxn>
                  <a:cxn ang="0">
                    <a:pos x="13" y="26"/>
                  </a:cxn>
                  <a:cxn ang="0">
                    <a:pos x="5" y="25"/>
                  </a:cxn>
                  <a:cxn ang="0">
                    <a:pos x="0" y="21"/>
                  </a:cxn>
                  <a:cxn ang="0">
                    <a:pos x="0" y="13"/>
                  </a:cxn>
                  <a:cxn ang="0">
                    <a:pos x="5" y="9"/>
                  </a:cxn>
                  <a:cxn ang="0">
                    <a:pos x="13" y="6"/>
                  </a:cxn>
                  <a:cxn ang="0">
                    <a:pos x="20" y="0"/>
                  </a:cxn>
                  <a:cxn ang="0">
                    <a:pos x="32" y="4"/>
                  </a:cxn>
                  <a:cxn ang="0">
                    <a:pos x="47" y="2"/>
                  </a:cxn>
                  <a:cxn ang="0">
                    <a:pos x="57" y="2"/>
                  </a:cxn>
                  <a:cxn ang="0">
                    <a:pos x="65" y="11"/>
                  </a:cxn>
                </a:cxnLst>
                <a:rect l="0" t="0" r="r" b="b"/>
                <a:pathLst>
                  <a:path w="65" h="28">
                    <a:moveTo>
                      <a:pt x="65" y="11"/>
                    </a:moveTo>
                    <a:lnTo>
                      <a:pt x="65" y="21"/>
                    </a:lnTo>
                    <a:lnTo>
                      <a:pt x="55" y="26"/>
                    </a:lnTo>
                    <a:lnTo>
                      <a:pt x="42" y="28"/>
                    </a:lnTo>
                    <a:lnTo>
                      <a:pt x="30" y="28"/>
                    </a:lnTo>
                    <a:lnTo>
                      <a:pt x="20" y="28"/>
                    </a:lnTo>
                    <a:lnTo>
                      <a:pt x="13" y="26"/>
                    </a:lnTo>
                    <a:lnTo>
                      <a:pt x="5" y="25"/>
                    </a:lnTo>
                    <a:lnTo>
                      <a:pt x="0" y="21"/>
                    </a:lnTo>
                    <a:lnTo>
                      <a:pt x="0" y="13"/>
                    </a:lnTo>
                    <a:lnTo>
                      <a:pt x="5" y="9"/>
                    </a:lnTo>
                    <a:lnTo>
                      <a:pt x="13" y="6"/>
                    </a:lnTo>
                    <a:lnTo>
                      <a:pt x="20" y="0"/>
                    </a:lnTo>
                    <a:lnTo>
                      <a:pt x="32" y="4"/>
                    </a:lnTo>
                    <a:lnTo>
                      <a:pt x="47" y="2"/>
                    </a:lnTo>
                    <a:lnTo>
                      <a:pt x="57" y="2"/>
                    </a:lnTo>
                    <a:lnTo>
                      <a:pt x="65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18" name="Freeform 90"/>
              <p:cNvSpPr>
                <a:spLocks/>
              </p:cNvSpPr>
              <p:nvPr/>
            </p:nvSpPr>
            <p:spPr bwMode="auto">
              <a:xfrm>
                <a:off x="2579" y="1774"/>
                <a:ext cx="142" cy="36"/>
              </a:xfrm>
              <a:custGeom>
                <a:avLst/>
                <a:gdLst/>
                <a:ahLst/>
                <a:cxnLst>
                  <a:cxn ang="0">
                    <a:pos x="139" y="6"/>
                  </a:cxn>
                  <a:cxn ang="0">
                    <a:pos x="142" y="10"/>
                  </a:cxn>
                  <a:cxn ang="0">
                    <a:pos x="142" y="15"/>
                  </a:cxn>
                  <a:cxn ang="0">
                    <a:pos x="142" y="21"/>
                  </a:cxn>
                  <a:cxn ang="0">
                    <a:pos x="142" y="27"/>
                  </a:cxn>
                  <a:cxn ang="0">
                    <a:pos x="129" y="36"/>
                  </a:cxn>
                  <a:cxn ang="0">
                    <a:pos x="117" y="34"/>
                  </a:cxn>
                  <a:cxn ang="0">
                    <a:pos x="102" y="29"/>
                  </a:cxn>
                  <a:cxn ang="0">
                    <a:pos x="87" y="27"/>
                  </a:cxn>
                  <a:cxn ang="0">
                    <a:pos x="0" y="27"/>
                  </a:cxn>
                  <a:cxn ang="0">
                    <a:pos x="0" y="0"/>
                  </a:cxn>
                  <a:cxn ang="0">
                    <a:pos x="18" y="0"/>
                  </a:cxn>
                  <a:cxn ang="0">
                    <a:pos x="35" y="0"/>
                  </a:cxn>
                  <a:cxn ang="0">
                    <a:pos x="52" y="0"/>
                  </a:cxn>
                  <a:cxn ang="0">
                    <a:pos x="70" y="0"/>
                  </a:cxn>
                  <a:cxn ang="0">
                    <a:pos x="87" y="2"/>
                  </a:cxn>
                  <a:cxn ang="0">
                    <a:pos x="104" y="2"/>
                  </a:cxn>
                  <a:cxn ang="0">
                    <a:pos x="122" y="4"/>
                  </a:cxn>
                  <a:cxn ang="0">
                    <a:pos x="139" y="6"/>
                  </a:cxn>
                </a:cxnLst>
                <a:rect l="0" t="0" r="r" b="b"/>
                <a:pathLst>
                  <a:path w="142" h="36">
                    <a:moveTo>
                      <a:pt x="139" y="6"/>
                    </a:moveTo>
                    <a:lnTo>
                      <a:pt x="142" y="10"/>
                    </a:lnTo>
                    <a:lnTo>
                      <a:pt x="142" y="15"/>
                    </a:lnTo>
                    <a:lnTo>
                      <a:pt x="142" y="21"/>
                    </a:lnTo>
                    <a:lnTo>
                      <a:pt x="142" y="27"/>
                    </a:lnTo>
                    <a:lnTo>
                      <a:pt x="129" y="36"/>
                    </a:lnTo>
                    <a:lnTo>
                      <a:pt x="117" y="34"/>
                    </a:lnTo>
                    <a:lnTo>
                      <a:pt x="102" y="29"/>
                    </a:lnTo>
                    <a:lnTo>
                      <a:pt x="87" y="27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35" y="0"/>
                    </a:lnTo>
                    <a:lnTo>
                      <a:pt x="52" y="0"/>
                    </a:lnTo>
                    <a:lnTo>
                      <a:pt x="70" y="0"/>
                    </a:lnTo>
                    <a:lnTo>
                      <a:pt x="87" y="2"/>
                    </a:lnTo>
                    <a:lnTo>
                      <a:pt x="104" y="2"/>
                    </a:lnTo>
                    <a:lnTo>
                      <a:pt x="122" y="4"/>
                    </a:lnTo>
                    <a:lnTo>
                      <a:pt x="139" y="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19" name="Freeform 91"/>
              <p:cNvSpPr>
                <a:spLocks/>
              </p:cNvSpPr>
              <p:nvPr/>
            </p:nvSpPr>
            <p:spPr bwMode="auto">
              <a:xfrm>
                <a:off x="2953" y="1774"/>
                <a:ext cx="384" cy="150"/>
              </a:xfrm>
              <a:custGeom>
                <a:avLst/>
                <a:gdLst/>
                <a:ahLst/>
                <a:cxnLst>
                  <a:cxn ang="0">
                    <a:pos x="384" y="6"/>
                  </a:cxn>
                  <a:cxn ang="0">
                    <a:pos x="384" y="19"/>
                  </a:cxn>
                  <a:cxn ang="0">
                    <a:pos x="362" y="27"/>
                  </a:cxn>
                  <a:cxn ang="0">
                    <a:pos x="337" y="36"/>
                  </a:cxn>
                  <a:cxn ang="0">
                    <a:pos x="317" y="48"/>
                  </a:cxn>
                  <a:cxn ang="0">
                    <a:pos x="295" y="57"/>
                  </a:cxn>
                  <a:cxn ang="0">
                    <a:pos x="273" y="68"/>
                  </a:cxn>
                  <a:cxn ang="0">
                    <a:pos x="250" y="76"/>
                  </a:cxn>
                  <a:cxn ang="0">
                    <a:pos x="226" y="82"/>
                  </a:cxn>
                  <a:cxn ang="0">
                    <a:pos x="201" y="85"/>
                  </a:cxn>
                  <a:cxn ang="0">
                    <a:pos x="179" y="99"/>
                  </a:cxn>
                  <a:cxn ang="0">
                    <a:pos x="156" y="112"/>
                  </a:cxn>
                  <a:cxn ang="0">
                    <a:pos x="134" y="121"/>
                  </a:cxn>
                  <a:cxn ang="0">
                    <a:pos x="109" y="131"/>
                  </a:cxn>
                  <a:cxn ang="0">
                    <a:pos x="84" y="137"/>
                  </a:cxn>
                  <a:cxn ang="0">
                    <a:pos x="60" y="142"/>
                  </a:cxn>
                  <a:cxn ang="0">
                    <a:pos x="35" y="148"/>
                  </a:cxn>
                  <a:cxn ang="0">
                    <a:pos x="10" y="150"/>
                  </a:cxn>
                  <a:cxn ang="0">
                    <a:pos x="0" y="138"/>
                  </a:cxn>
                  <a:cxn ang="0">
                    <a:pos x="10" y="129"/>
                  </a:cxn>
                  <a:cxn ang="0">
                    <a:pos x="25" y="123"/>
                  </a:cxn>
                  <a:cxn ang="0">
                    <a:pos x="37" y="116"/>
                  </a:cxn>
                  <a:cxn ang="0">
                    <a:pos x="80" y="102"/>
                  </a:cxn>
                  <a:cxn ang="0">
                    <a:pos x="119" y="89"/>
                  </a:cxn>
                  <a:cxn ang="0">
                    <a:pos x="159" y="72"/>
                  </a:cxn>
                  <a:cxn ang="0">
                    <a:pos x="198" y="57"/>
                  </a:cxn>
                  <a:cxn ang="0">
                    <a:pos x="238" y="40"/>
                  </a:cxn>
                  <a:cxn ang="0">
                    <a:pos x="278" y="25"/>
                  </a:cxn>
                  <a:cxn ang="0">
                    <a:pos x="320" y="12"/>
                  </a:cxn>
                  <a:cxn ang="0">
                    <a:pos x="362" y="0"/>
                  </a:cxn>
                  <a:cxn ang="0">
                    <a:pos x="367" y="0"/>
                  </a:cxn>
                  <a:cxn ang="0">
                    <a:pos x="374" y="0"/>
                  </a:cxn>
                  <a:cxn ang="0">
                    <a:pos x="379" y="2"/>
                  </a:cxn>
                  <a:cxn ang="0">
                    <a:pos x="384" y="6"/>
                  </a:cxn>
                </a:cxnLst>
                <a:rect l="0" t="0" r="r" b="b"/>
                <a:pathLst>
                  <a:path w="384" h="150">
                    <a:moveTo>
                      <a:pt x="384" y="6"/>
                    </a:moveTo>
                    <a:lnTo>
                      <a:pt x="384" y="19"/>
                    </a:lnTo>
                    <a:lnTo>
                      <a:pt x="362" y="27"/>
                    </a:lnTo>
                    <a:lnTo>
                      <a:pt x="337" y="36"/>
                    </a:lnTo>
                    <a:lnTo>
                      <a:pt x="317" y="48"/>
                    </a:lnTo>
                    <a:lnTo>
                      <a:pt x="295" y="57"/>
                    </a:lnTo>
                    <a:lnTo>
                      <a:pt x="273" y="68"/>
                    </a:lnTo>
                    <a:lnTo>
                      <a:pt x="250" y="76"/>
                    </a:lnTo>
                    <a:lnTo>
                      <a:pt x="226" y="82"/>
                    </a:lnTo>
                    <a:lnTo>
                      <a:pt x="201" y="85"/>
                    </a:lnTo>
                    <a:lnTo>
                      <a:pt x="179" y="99"/>
                    </a:lnTo>
                    <a:lnTo>
                      <a:pt x="156" y="112"/>
                    </a:lnTo>
                    <a:lnTo>
                      <a:pt x="134" y="121"/>
                    </a:lnTo>
                    <a:lnTo>
                      <a:pt x="109" y="131"/>
                    </a:lnTo>
                    <a:lnTo>
                      <a:pt x="84" y="137"/>
                    </a:lnTo>
                    <a:lnTo>
                      <a:pt x="60" y="142"/>
                    </a:lnTo>
                    <a:lnTo>
                      <a:pt x="35" y="148"/>
                    </a:lnTo>
                    <a:lnTo>
                      <a:pt x="10" y="150"/>
                    </a:lnTo>
                    <a:lnTo>
                      <a:pt x="0" y="138"/>
                    </a:lnTo>
                    <a:lnTo>
                      <a:pt x="10" y="129"/>
                    </a:lnTo>
                    <a:lnTo>
                      <a:pt x="25" y="123"/>
                    </a:lnTo>
                    <a:lnTo>
                      <a:pt x="37" y="116"/>
                    </a:lnTo>
                    <a:lnTo>
                      <a:pt x="80" y="102"/>
                    </a:lnTo>
                    <a:lnTo>
                      <a:pt x="119" y="89"/>
                    </a:lnTo>
                    <a:lnTo>
                      <a:pt x="159" y="72"/>
                    </a:lnTo>
                    <a:lnTo>
                      <a:pt x="198" y="57"/>
                    </a:lnTo>
                    <a:lnTo>
                      <a:pt x="238" y="40"/>
                    </a:lnTo>
                    <a:lnTo>
                      <a:pt x="278" y="25"/>
                    </a:lnTo>
                    <a:lnTo>
                      <a:pt x="320" y="12"/>
                    </a:lnTo>
                    <a:lnTo>
                      <a:pt x="362" y="0"/>
                    </a:lnTo>
                    <a:lnTo>
                      <a:pt x="367" y="0"/>
                    </a:lnTo>
                    <a:lnTo>
                      <a:pt x="374" y="0"/>
                    </a:lnTo>
                    <a:lnTo>
                      <a:pt x="379" y="2"/>
                    </a:lnTo>
                    <a:lnTo>
                      <a:pt x="384" y="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20" name="Freeform 92"/>
              <p:cNvSpPr>
                <a:spLocks/>
              </p:cNvSpPr>
              <p:nvPr/>
            </p:nvSpPr>
            <p:spPr bwMode="auto">
              <a:xfrm>
                <a:off x="722" y="1793"/>
                <a:ext cx="637" cy="248"/>
              </a:xfrm>
              <a:custGeom>
                <a:avLst/>
                <a:gdLst/>
                <a:ahLst/>
                <a:cxnLst>
                  <a:cxn ang="0">
                    <a:pos x="637" y="8"/>
                  </a:cxn>
                  <a:cxn ang="0">
                    <a:pos x="637" y="15"/>
                  </a:cxn>
                  <a:cxn ang="0">
                    <a:pos x="599" y="31"/>
                  </a:cxn>
                  <a:cxn ang="0">
                    <a:pos x="565" y="46"/>
                  </a:cxn>
                  <a:cxn ang="0">
                    <a:pos x="528" y="59"/>
                  </a:cxn>
                  <a:cxn ang="0">
                    <a:pos x="493" y="72"/>
                  </a:cxn>
                  <a:cxn ang="0">
                    <a:pos x="458" y="83"/>
                  </a:cxn>
                  <a:cxn ang="0">
                    <a:pos x="421" y="95"/>
                  </a:cxn>
                  <a:cxn ang="0">
                    <a:pos x="386" y="108"/>
                  </a:cxn>
                  <a:cxn ang="0">
                    <a:pos x="352" y="119"/>
                  </a:cxn>
                  <a:cxn ang="0">
                    <a:pos x="317" y="131"/>
                  </a:cxn>
                  <a:cxn ang="0">
                    <a:pos x="282" y="142"/>
                  </a:cxn>
                  <a:cxn ang="0">
                    <a:pos x="245" y="155"/>
                  </a:cxn>
                  <a:cxn ang="0">
                    <a:pos x="211" y="167"/>
                  </a:cxn>
                  <a:cxn ang="0">
                    <a:pos x="176" y="180"/>
                  </a:cxn>
                  <a:cxn ang="0">
                    <a:pos x="139" y="193"/>
                  </a:cxn>
                  <a:cxn ang="0">
                    <a:pos x="104" y="206"/>
                  </a:cxn>
                  <a:cxn ang="0">
                    <a:pos x="67" y="222"/>
                  </a:cxn>
                  <a:cxn ang="0">
                    <a:pos x="17" y="248"/>
                  </a:cxn>
                  <a:cxn ang="0">
                    <a:pos x="12" y="244"/>
                  </a:cxn>
                  <a:cxn ang="0">
                    <a:pos x="5" y="239"/>
                  </a:cxn>
                  <a:cxn ang="0">
                    <a:pos x="3" y="233"/>
                  </a:cxn>
                  <a:cxn ang="0">
                    <a:pos x="0" y="225"/>
                  </a:cxn>
                  <a:cxn ang="0">
                    <a:pos x="37" y="210"/>
                  </a:cxn>
                  <a:cxn ang="0">
                    <a:pos x="77" y="197"/>
                  </a:cxn>
                  <a:cxn ang="0">
                    <a:pos x="114" y="184"/>
                  </a:cxn>
                  <a:cxn ang="0">
                    <a:pos x="154" y="169"/>
                  </a:cxn>
                  <a:cxn ang="0">
                    <a:pos x="191" y="155"/>
                  </a:cxn>
                  <a:cxn ang="0">
                    <a:pos x="230" y="142"/>
                  </a:cxn>
                  <a:cxn ang="0">
                    <a:pos x="268" y="129"/>
                  </a:cxn>
                  <a:cxn ang="0">
                    <a:pos x="307" y="116"/>
                  </a:cxn>
                  <a:cxn ang="0">
                    <a:pos x="344" y="101"/>
                  </a:cxn>
                  <a:cxn ang="0">
                    <a:pos x="384" y="87"/>
                  </a:cxn>
                  <a:cxn ang="0">
                    <a:pos x="421" y="74"/>
                  </a:cxn>
                  <a:cxn ang="0">
                    <a:pos x="461" y="59"/>
                  </a:cxn>
                  <a:cxn ang="0">
                    <a:pos x="498" y="46"/>
                  </a:cxn>
                  <a:cxn ang="0">
                    <a:pos x="535" y="31"/>
                  </a:cxn>
                  <a:cxn ang="0">
                    <a:pos x="572" y="15"/>
                  </a:cxn>
                  <a:cxn ang="0">
                    <a:pos x="609" y="0"/>
                  </a:cxn>
                  <a:cxn ang="0">
                    <a:pos x="619" y="0"/>
                  </a:cxn>
                  <a:cxn ang="0">
                    <a:pos x="627" y="0"/>
                  </a:cxn>
                  <a:cxn ang="0">
                    <a:pos x="632" y="2"/>
                  </a:cxn>
                  <a:cxn ang="0">
                    <a:pos x="637" y="8"/>
                  </a:cxn>
                </a:cxnLst>
                <a:rect l="0" t="0" r="r" b="b"/>
                <a:pathLst>
                  <a:path w="637" h="248">
                    <a:moveTo>
                      <a:pt x="637" y="8"/>
                    </a:moveTo>
                    <a:lnTo>
                      <a:pt x="637" y="15"/>
                    </a:lnTo>
                    <a:lnTo>
                      <a:pt x="599" y="31"/>
                    </a:lnTo>
                    <a:lnTo>
                      <a:pt x="565" y="46"/>
                    </a:lnTo>
                    <a:lnTo>
                      <a:pt x="528" y="59"/>
                    </a:lnTo>
                    <a:lnTo>
                      <a:pt x="493" y="72"/>
                    </a:lnTo>
                    <a:lnTo>
                      <a:pt x="458" y="83"/>
                    </a:lnTo>
                    <a:lnTo>
                      <a:pt x="421" y="95"/>
                    </a:lnTo>
                    <a:lnTo>
                      <a:pt x="386" y="108"/>
                    </a:lnTo>
                    <a:lnTo>
                      <a:pt x="352" y="119"/>
                    </a:lnTo>
                    <a:lnTo>
                      <a:pt x="317" y="131"/>
                    </a:lnTo>
                    <a:lnTo>
                      <a:pt x="282" y="142"/>
                    </a:lnTo>
                    <a:lnTo>
                      <a:pt x="245" y="155"/>
                    </a:lnTo>
                    <a:lnTo>
                      <a:pt x="211" y="167"/>
                    </a:lnTo>
                    <a:lnTo>
                      <a:pt x="176" y="180"/>
                    </a:lnTo>
                    <a:lnTo>
                      <a:pt x="139" y="193"/>
                    </a:lnTo>
                    <a:lnTo>
                      <a:pt x="104" y="206"/>
                    </a:lnTo>
                    <a:lnTo>
                      <a:pt x="67" y="222"/>
                    </a:lnTo>
                    <a:lnTo>
                      <a:pt x="17" y="248"/>
                    </a:lnTo>
                    <a:lnTo>
                      <a:pt x="12" y="244"/>
                    </a:lnTo>
                    <a:lnTo>
                      <a:pt x="5" y="239"/>
                    </a:lnTo>
                    <a:lnTo>
                      <a:pt x="3" y="233"/>
                    </a:lnTo>
                    <a:lnTo>
                      <a:pt x="0" y="225"/>
                    </a:lnTo>
                    <a:lnTo>
                      <a:pt x="37" y="210"/>
                    </a:lnTo>
                    <a:lnTo>
                      <a:pt x="77" y="197"/>
                    </a:lnTo>
                    <a:lnTo>
                      <a:pt x="114" y="184"/>
                    </a:lnTo>
                    <a:lnTo>
                      <a:pt x="154" y="169"/>
                    </a:lnTo>
                    <a:lnTo>
                      <a:pt x="191" y="155"/>
                    </a:lnTo>
                    <a:lnTo>
                      <a:pt x="230" y="142"/>
                    </a:lnTo>
                    <a:lnTo>
                      <a:pt x="268" y="129"/>
                    </a:lnTo>
                    <a:lnTo>
                      <a:pt x="307" y="116"/>
                    </a:lnTo>
                    <a:lnTo>
                      <a:pt x="344" y="101"/>
                    </a:lnTo>
                    <a:lnTo>
                      <a:pt x="384" y="87"/>
                    </a:lnTo>
                    <a:lnTo>
                      <a:pt x="421" y="74"/>
                    </a:lnTo>
                    <a:lnTo>
                      <a:pt x="461" y="59"/>
                    </a:lnTo>
                    <a:lnTo>
                      <a:pt x="498" y="46"/>
                    </a:lnTo>
                    <a:lnTo>
                      <a:pt x="535" y="31"/>
                    </a:lnTo>
                    <a:lnTo>
                      <a:pt x="572" y="15"/>
                    </a:lnTo>
                    <a:lnTo>
                      <a:pt x="609" y="0"/>
                    </a:lnTo>
                    <a:lnTo>
                      <a:pt x="619" y="0"/>
                    </a:lnTo>
                    <a:lnTo>
                      <a:pt x="627" y="0"/>
                    </a:lnTo>
                    <a:lnTo>
                      <a:pt x="632" y="2"/>
                    </a:lnTo>
                    <a:lnTo>
                      <a:pt x="637" y="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21" name="Freeform 93"/>
              <p:cNvSpPr>
                <a:spLocks/>
              </p:cNvSpPr>
              <p:nvPr/>
            </p:nvSpPr>
            <p:spPr bwMode="auto">
              <a:xfrm>
                <a:off x="1453" y="1814"/>
                <a:ext cx="832" cy="350"/>
              </a:xfrm>
              <a:custGeom>
                <a:avLst/>
                <a:gdLst/>
                <a:ahLst/>
                <a:cxnLst>
                  <a:cxn ang="0">
                    <a:pos x="824" y="19"/>
                  </a:cxn>
                  <a:cxn ang="0">
                    <a:pos x="804" y="30"/>
                  </a:cxn>
                  <a:cxn ang="0">
                    <a:pos x="780" y="38"/>
                  </a:cxn>
                  <a:cxn ang="0">
                    <a:pos x="755" y="45"/>
                  </a:cxn>
                  <a:cxn ang="0">
                    <a:pos x="713" y="68"/>
                  </a:cxn>
                  <a:cxn ang="0">
                    <a:pos x="648" y="100"/>
                  </a:cxn>
                  <a:cxn ang="0">
                    <a:pos x="582" y="131"/>
                  </a:cxn>
                  <a:cxn ang="0">
                    <a:pos x="515" y="161"/>
                  </a:cxn>
                  <a:cxn ang="0">
                    <a:pos x="448" y="189"/>
                  </a:cxn>
                  <a:cxn ang="0">
                    <a:pos x="381" y="216"/>
                  </a:cxn>
                  <a:cxn ang="0">
                    <a:pos x="314" y="242"/>
                  </a:cxn>
                  <a:cxn ang="0">
                    <a:pos x="247" y="271"/>
                  </a:cxn>
                  <a:cxn ang="0">
                    <a:pos x="210" y="291"/>
                  </a:cxn>
                  <a:cxn ang="0">
                    <a:pos x="193" y="290"/>
                  </a:cxn>
                  <a:cxn ang="0">
                    <a:pos x="161" y="301"/>
                  </a:cxn>
                  <a:cxn ang="0">
                    <a:pos x="116" y="322"/>
                  </a:cxn>
                  <a:cxn ang="0">
                    <a:pos x="74" y="342"/>
                  </a:cxn>
                  <a:cxn ang="0">
                    <a:pos x="24" y="350"/>
                  </a:cxn>
                  <a:cxn ang="0">
                    <a:pos x="0" y="339"/>
                  </a:cxn>
                  <a:cxn ang="0">
                    <a:pos x="44" y="316"/>
                  </a:cxn>
                  <a:cxn ang="0">
                    <a:pos x="91" y="297"/>
                  </a:cxn>
                  <a:cxn ang="0">
                    <a:pos x="136" y="276"/>
                  </a:cxn>
                  <a:cxn ang="0">
                    <a:pos x="180" y="255"/>
                  </a:cxn>
                  <a:cxn ang="0">
                    <a:pos x="222" y="244"/>
                  </a:cxn>
                  <a:cxn ang="0">
                    <a:pos x="267" y="227"/>
                  </a:cxn>
                  <a:cxn ang="0">
                    <a:pos x="312" y="208"/>
                  </a:cxn>
                  <a:cxn ang="0">
                    <a:pos x="356" y="191"/>
                  </a:cxn>
                  <a:cxn ang="0">
                    <a:pos x="413" y="170"/>
                  </a:cxn>
                  <a:cxn ang="0">
                    <a:pos x="470" y="146"/>
                  </a:cxn>
                  <a:cxn ang="0">
                    <a:pos x="527" y="121"/>
                  </a:cxn>
                  <a:cxn ang="0">
                    <a:pos x="587" y="95"/>
                  </a:cxn>
                  <a:cxn ang="0">
                    <a:pos x="643" y="68"/>
                  </a:cxn>
                  <a:cxn ang="0">
                    <a:pos x="700" y="44"/>
                  </a:cxn>
                  <a:cxn ang="0">
                    <a:pos x="757" y="21"/>
                  </a:cxn>
                  <a:cxn ang="0">
                    <a:pos x="817" y="0"/>
                  </a:cxn>
                </a:cxnLst>
                <a:rect l="0" t="0" r="r" b="b"/>
                <a:pathLst>
                  <a:path w="832" h="350">
                    <a:moveTo>
                      <a:pt x="832" y="11"/>
                    </a:moveTo>
                    <a:lnTo>
                      <a:pt x="824" y="19"/>
                    </a:lnTo>
                    <a:lnTo>
                      <a:pt x="817" y="25"/>
                    </a:lnTo>
                    <a:lnTo>
                      <a:pt x="804" y="30"/>
                    </a:lnTo>
                    <a:lnTo>
                      <a:pt x="792" y="34"/>
                    </a:lnTo>
                    <a:lnTo>
                      <a:pt x="780" y="38"/>
                    </a:lnTo>
                    <a:lnTo>
                      <a:pt x="767" y="42"/>
                    </a:lnTo>
                    <a:lnTo>
                      <a:pt x="755" y="45"/>
                    </a:lnTo>
                    <a:lnTo>
                      <a:pt x="745" y="51"/>
                    </a:lnTo>
                    <a:lnTo>
                      <a:pt x="713" y="68"/>
                    </a:lnTo>
                    <a:lnTo>
                      <a:pt x="681" y="85"/>
                    </a:lnTo>
                    <a:lnTo>
                      <a:pt x="648" y="100"/>
                    </a:lnTo>
                    <a:lnTo>
                      <a:pt x="614" y="115"/>
                    </a:lnTo>
                    <a:lnTo>
                      <a:pt x="582" y="131"/>
                    </a:lnTo>
                    <a:lnTo>
                      <a:pt x="549" y="146"/>
                    </a:lnTo>
                    <a:lnTo>
                      <a:pt x="515" y="161"/>
                    </a:lnTo>
                    <a:lnTo>
                      <a:pt x="482" y="174"/>
                    </a:lnTo>
                    <a:lnTo>
                      <a:pt x="448" y="189"/>
                    </a:lnTo>
                    <a:lnTo>
                      <a:pt x="413" y="202"/>
                    </a:lnTo>
                    <a:lnTo>
                      <a:pt x="381" y="216"/>
                    </a:lnTo>
                    <a:lnTo>
                      <a:pt x="346" y="229"/>
                    </a:lnTo>
                    <a:lnTo>
                      <a:pt x="314" y="242"/>
                    </a:lnTo>
                    <a:lnTo>
                      <a:pt x="279" y="257"/>
                    </a:lnTo>
                    <a:lnTo>
                      <a:pt x="247" y="271"/>
                    </a:lnTo>
                    <a:lnTo>
                      <a:pt x="213" y="284"/>
                    </a:lnTo>
                    <a:lnTo>
                      <a:pt x="210" y="291"/>
                    </a:lnTo>
                    <a:lnTo>
                      <a:pt x="203" y="291"/>
                    </a:lnTo>
                    <a:lnTo>
                      <a:pt x="193" y="290"/>
                    </a:lnTo>
                    <a:lnTo>
                      <a:pt x="183" y="293"/>
                    </a:lnTo>
                    <a:lnTo>
                      <a:pt x="161" y="301"/>
                    </a:lnTo>
                    <a:lnTo>
                      <a:pt x="138" y="310"/>
                    </a:lnTo>
                    <a:lnTo>
                      <a:pt x="116" y="322"/>
                    </a:lnTo>
                    <a:lnTo>
                      <a:pt x="96" y="333"/>
                    </a:lnTo>
                    <a:lnTo>
                      <a:pt x="74" y="342"/>
                    </a:lnTo>
                    <a:lnTo>
                      <a:pt x="49" y="348"/>
                    </a:lnTo>
                    <a:lnTo>
                      <a:pt x="24" y="350"/>
                    </a:lnTo>
                    <a:lnTo>
                      <a:pt x="0" y="344"/>
                    </a:lnTo>
                    <a:lnTo>
                      <a:pt x="0" y="339"/>
                    </a:lnTo>
                    <a:lnTo>
                      <a:pt x="22" y="327"/>
                    </a:lnTo>
                    <a:lnTo>
                      <a:pt x="44" y="316"/>
                    </a:lnTo>
                    <a:lnTo>
                      <a:pt x="66" y="307"/>
                    </a:lnTo>
                    <a:lnTo>
                      <a:pt x="91" y="297"/>
                    </a:lnTo>
                    <a:lnTo>
                      <a:pt x="114" y="286"/>
                    </a:lnTo>
                    <a:lnTo>
                      <a:pt x="136" y="276"/>
                    </a:lnTo>
                    <a:lnTo>
                      <a:pt x="158" y="267"/>
                    </a:lnTo>
                    <a:lnTo>
                      <a:pt x="180" y="255"/>
                    </a:lnTo>
                    <a:lnTo>
                      <a:pt x="203" y="250"/>
                    </a:lnTo>
                    <a:lnTo>
                      <a:pt x="222" y="244"/>
                    </a:lnTo>
                    <a:lnTo>
                      <a:pt x="245" y="237"/>
                    </a:lnTo>
                    <a:lnTo>
                      <a:pt x="267" y="227"/>
                    </a:lnTo>
                    <a:lnTo>
                      <a:pt x="289" y="218"/>
                    </a:lnTo>
                    <a:lnTo>
                      <a:pt x="312" y="208"/>
                    </a:lnTo>
                    <a:lnTo>
                      <a:pt x="334" y="199"/>
                    </a:lnTo>
                    <a:lnTo>
                      <a:pt x="356" y="191"/>
                    </a:lnTo>
                    <a:lnTo>
                      <a:pt x="386" y="182"/>
                    </a:lnTo>
                    <a:lnTo>
                      <a:pt x="413" y="170"/>
                    </a:lnTo>
                    <a:lnTo>
                      <a:pt x="443" y="159"/>
                    </a:lnTo>
                    <a:lnTo>
                      <a:pt x="470" y="146"/>
                    </a:lnTo>
                    <a:lnTo>
                      <a:pt x="500" y="134"/>
                    </a:lnTo>
                    <a:lnTo>
                      <a:pt x="527" y="121"/>
                    </a:lnTo>
                    <a:lnTo>
                      <a:pt x="557" y="108"/>
                    </a:lnTo>
                    <a:lnTo>
                      <a:pt x="587" y="95"/>
                    </a:lnTo>
                    <a:lnTo>
                      <a:pt x="614" y="81"/>
                    </a:lnTo>
                    <a:lnTo>
                      <a:pt x="643" y="68"/>
                    </a:lnTo>
                    <a:lnTo>
                      <a:pt x="671" y="57"/>
                    </a:lnTo>
                    <a:lnTo>
                      <a:pt x="700" y="44"/>
                    </a:lnTo>
                    <a:lnTo>
                      <a:pt x="730" y="32"/>
                    </a:lnTo>
                    <a:lnTo>
                      <a:pt x="757" y="21"/>
                    </a:lnTo>
                    <a:lnTo>
                      <a:pt x="787" y="10"/>
                    </a:lnTo>
                    <a:lnTo>
                      <a:pt x="817" y="0"/>
                    </a:lnTo>
                    <a:lnTo>
                      <a:pt x="832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22" name="Freeform 94"/>
              <p:cNvSpPr>
                <a:spLocks/>
              </p:cNvSpPr>
              <p:nvPr/>
            </p:nvSpPr>
            <p:spPr bwMode="auto">
              <a:xfrm>
                <a:off x="2535" y="1833"/>
                <a:ext cx="138" cy="34"/>
              </a:xfrm>
              <a:custGeom>
                <a:avLst/>
                <a:gdLst/>
                <a:ahLst/>
                <a:cxnLst>
                  <a:cxn ang="0">
                    <a:pos x="138" y="26"/>
                  </a:cxn>
                  <a:cxn ang="0">
                    <a:pos x="124" y="25"/>
                  </a:cxn>
                  <a:cxn ang="0">
                    <a:pos x="106" y="25"/>
                  </a:cxn>
                  <a:cxn ang="0">
                    <a:pos x="91" y="26"/>
                  </a:cxn>
                  <a:cxn ang="0">
                    <a:pos x="77" y="30"/>
                  </a:cxn>
                  <a:cxn ang="0">
                    <a:pos x="59" y="32"/>
                  </a:cxn>
                  <a:cxn ang="0">
                    <a:pos x="44" y="34"/>
                  </a:cxn>
                  <a:cxn ang="0">
                    <a:pos x="27" y="32"/>
                  </a:cxn>
                  <a:cxn ang="0">
                    <a:pos x="10" y="28"/>
                  </a:cxn>
                  <a:cxn ang="0">
                    <a:pos x="7" y="25"/>
                  </a:cxn>
                  <a:cxn ang="0">
                    <a:pos x="2" y="19"/>
                  </a:cxn>
                  <a:cxn ang="0">
                    <a:pos x="0" y="15"/>
                  </a:cxn>
                  <a:cxn ang="0">
                    <a:pos x="0" y="9"/>
                  </a:cxn>
                  <a:cxn ang="0">
                    <a:pos x="17" y="6"/>
                  </a:cxn>
                  <a:cxn ang="0">
                    <a:pos x="32" y="2"/>
                  </a:cxn>
                  <a:cxn ang="0">
                    <a:pos x="49" y="0"/>
                  </a:cxn>
                  <a:cxn ang="0">
                    <a:pos x="67" y="0"/>
                  </a:cxn>
                  <a:cxn ang="0">
                    <a:pos x="81" y="0"/>
                  </a:cxn>
                  <a:cxn ang="0">
                    <a:pos x="99" y="2"/>
                  </a:cxn>
                  <a:cxn ang="0">
                    <a:pos x="114" y="4"/>
                  </a:cxn>
                  <a:cxn ang="0">
                    <a:pos x="131" y="6"/>
                  </a:cxn>
                  <a:cxn ang="0">
                    <a:pos x="136" y="9"/>
                  </a:cxn>
                  <a:cxn ang="0">
                    <a:pos x="138" y="15"/>
                  </a:cxn>
                  <a:cxn ang="0">
                    <a:pos x="138" y="21"/>
                  </a:cxn>
                  <a:cxn ang="0">
                    <a:pos x="138" y="26"/>
                  </a:cxn>
                </a:cxnLst>
                <a:rect l="0" t="0" r="r" b="b"/>
                <a:pathLst>
                  <a:path w="138" h="34">
                    <a:moveTo>
                      <a:pt x="138" y="26"/>
                    </a:moveTo>
                    <a:lnTo>
                      <a:pt x="124" y="25"/>
                    </a:lnTo>
                    <a:lnTo>
                      <a:pt x="106" y="25"/>
                    </a:lnTo>
                    <a:lnTo>
                      <a:pt x="91" y="26"/>
                    </a:lnTo>
                    <a:lnTo>
                      <a:pt x="77" y="30"/>
                    </a:lnTo>
                    <a:lnTo>
                      <a:pt x="59" y="32"/>
                    </a:lnTo>
                    <a:lnTo>
                      <a:pt x="44" y="34"/>
                    </a:lnTo>
                    <a:lnTo>
                      <a:pt x="27" y="32"/>
                    </a:lnTo>
                    <a:lnTo>
                      <a:pt x="10" y="28"/>
                    </a:lnTo>
                    <a:lnTo>
                      <a:pt x="7" y="25"/>
                    </a:lnTo>
                    <a:lnTo>
                      <a:pt x="2" y="19"/>
                    </a:lnTo>
                    <a:lnTo>
                      <a:pt x="0" y="15"/>
                    </a:lnTo>
                    <a:lnTo>
                      <a:pt x="0" y="9"/>
                    </a:lnTo>
                    <a:lnTo>
                      <a:pt x="17" y="6"/>
                    </a:lnTo>
                    <a:lnTo>
                      <a:pt x="32" y="2"/>
                    </a:lnTo>
                    <a:lnTo>
                      <a:pt x="49" y="0"/>
                    </a:lnTo>
                    <a:lnTo>
                      <a:pt x="67" y="0"/>
                    </a:lnTo>
                    <a:lnTo>
                      <a:pt x="81" y="0"/>
                    </a:lnTo>
                    <a:lnTo>
                      <a:pt x="99" y="2"/>
                    </a:lnTo>
                    <a:lnTo>
                      <a:pt x="114" y="4"/>
                    </a:lnTo>
                    <a:lnTo>
                      <a:pt x="131" y="6"/>
                    </a:lnTo>
                    <a:lnTo>
                      <a:pt x="136" y="9"/>
                    </a:lnTo>
                    <a:lnTo>
                      <a:pt x="138" y="15"/>
                    </a:lnTo>
                    <a:lnTo>
                      <a:pt x="138" y="21"/>
                    </a:lnTo>
                    <a:lnTo>
                      <a:pt x="138" y="2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23" name="Freeform 95"/>
              <p:cNvSpPr>
                <a:spLocks/>
              </p:cNvSpPr>
              <p:nvPr/>
            </p:nvSpPr>
            <p:spPr bwMode="auto">
              <a:xfrm>
                <a:off x="702" y="1839"/>
                <a:ext cx="726" cy="299"/>
              </a:xfrm>
              <a:custGeom>
                <a:avLst/>
                <a:gdLst/>
                <a:ahLst/>
                <a:cxnLst>
                  <a:cxn ang="0">
                    <a:pos x="726" y="13"/>
                  </a:cxn>
                  <a:cxn ang="0">
                    <a:pos x="679" y="30"/>
                  </a:cxn>
                  <a:cxn ang="0">
                    <a:pos x="634" y="45"/>
                  </a:cxn>
                  <a:cxn ang="0">
                    <a:pos x="590" y="62"/>
                  </a:cxn>
                  <a:cxn ang="0">
                    <a:pos x="545" y="79"/>
                  </a:cxn>
                  <a:cxn ang="0">
                    <a:pos x="500" y="96"/>
                  </a:cxn>
                  <a:cxn ang="0">
                    <a:pos x="456" y="115"/>
                  </a:cxn>
                  <a:cxn ang="0">
                    <a:pos x="411" y="134"/>
                  </a:cxn>
                  <a:cxn ang="0">
                    <a:pos x="369" y="153"/>
                  </a:cxn>
                  <a:cxn ang="0">
                    <a:pos x="342" y="155"/>
                  </a:cxn>
                  <a:cxn ang="0">
                    <a:pos x="315" y="160"/>
                  </a:cxn>
                  <a:cxn ang="0">
                    <a:pos x="290" y="170"/>
                  </a:cxn>
                  <a:cxn ang="0">
                    <a:pos x="268" y="181"/>
                  </a:cxn>
                  <a:cxn ang="0">
                    <a:pos x="245" y="193"/>
                  </a:cxn>
                  <a:cxn ang="0">
                    <a:pos x="223" y="206"/>
                  </a:cxn>
                  <a:cxn ang="0">
                    <a:pos x="201" y="215"/>
                  </a:cxn>
                  <a:cxn ang="0">
                    <a:pos x="176" y="225"/>
                  </a:cxn>
                  <a:cxn ang="0">
                    <a:pos x="154" y="232"/>
                  </a:cxn>
                  <a:cxn ang="0">
                    <a:pos x="132" y="242"/>
                  </a:cxn>
                  <a:cxn ang="0">
                    <a:pos x="109" y="251"/>
                  </a:cxn>
                  <a:cxn ang="0">
                    <a:pos x="87" y="261"/>
                  </a:cxn>
                  <a:cxn ang="0">
                    <a:pos x="65" y="272"/>
                  </a:cxn>
                  <a:cxn ang="0">
                    <a:pos x="42" y="282"/>
                  </a:cxn>
                  <a:cxn ang="0">
                    <a:pos x="23" y="291"/>
                  </a:cxn>
                  <a:cxn ang="0">
                    <a:pos x="0" y="299"/>
                  </a:cxn>
                  <a:cxn ang="0">
                    <a:pos x="40" y="268"/>
                  </a:cxn>
                  <a:cxn ang="0">
                    <a:pos x="82" y="242"/>
                  </a:cxn>
                  <a:cxn ang="0">
                    <a:pos x="127" y="219"/>
                  </a:cxn>
                  <a:cxn ang="0">
                    <a:pos x="174" y="200"/>
                  </a:cxn>
                  <a:cxn ang="0">
                    <a:pos x="221" y="183"/>
                  </a:cxn>
                  <a:cxn ang="0">
                    <a:pos x="270" y="164"/>
                  </a:cxn>
                  <a:cxn ang="0">
                    <a:pos x="320" y="147"/>
                  </a:cxn>
                  <a:cxn ang="0">
                    <a:pos x="367" y="126"/>
                  </a:cxn>
                  <a:cxn ang="0">
                    <a:pos x="409" y="111"/>
                  </a:cxn>
                  <a:cxn ang="0">
                    <a:pos x="448" y="96"/>
                  </a:cxn>
                  <a:cxn ang="0">
                    <a:pos x="491" y="79"/>
                  </a:cxn>
                  <a:cxn ang="0">
                    <a:pos x="533" y="62"/>
                  </a:cxn>
                  <a:cxn ang="0">
                    <a:pos x="572" y="45"/>
                  </a:cxn>
                  <a:cxn ang="0">
                    <a:pos x="614" y="30"/>
                  </a:cxn>
                  <a:cxn ang="0">
                    <a:pos x="654" y="15"/>
                  </a:cxn>
                  <a:cxn ang="0">
                    <a:pos x="696" y="0"/>
                  </a:cxn>
                  <a:cxn ang="0">
                    <a:pos x="704" y="2"/>
                  </a:cxn>
                  <a:cxn ang="0">
                    <a:pos x="711" y="5"/>
                  </a:cxn>
                  <a:cxn ang="0">
                    <a:pos x="718" y="7"/>
                  </a:cxn>
                  <a:cxn ang="0">
                    <a:pos x="726" y="13"/>
                  </a:cxn>
                </a:cxnLst>
                <a:rect l="0" t="0" r="r" b="b"/>
                <a:pathLst>
                  <a:path w="726" h="299">
                    <a:moveTo>
                      <a:pt x="726" y="13"/>
                    </a:moveTo>
                    <a:lnTo>
                      <a:pt x="679" y="30"/>
                    </a:lnTo>
                    <a:lnTo>
                      <a:pt x="634" y="45"/>
                    </a:lnTo>
                    <a:lnTo>
                      <a:pt x="590" y="62"/>
                    </a:lnTo>
                    <a:lnTo>
                      <a:pt x="545" y="79"/>
                    </a:lnTo>
                    <a:lnTo>
                      <a:pt x="500" y="96"/>
                    </a:lnTo>
                    <a:lnTo>
                      <a:pt x="456" y="115"/>
                    </a:lnTo>
                    <a:lnTo>
                      <a:pt x="411" y="134"/>
                    </a:lnTo>
                    <a:lnTo>
                      <a:pt x="369" y="153"/>
                    </a:lnTo>
                    <a:lnTo>
                      <a:pt x="342" y="155"/>
                    </a:lnTo>
                    <a:lnTo>
                      <a:pt x="315" y="160"/>
                    </a:lnTo>
                    <a:lnTo>
                      <a:pt x="290" y="170"/>
                    </a:lnTo>
                    <a:lnTo>
                      <a:pt x="268" y="181"/>
                    </a:lnTo>
                    <a:lnTo>
                      <a:pt x="245" y="193"/>
                    </a:lnTo>
                    <a:lnTo>
                      <a:pt x="223" y="206"/>
                    </a:lnTo>
                    <a:lnTo>
                      <a:pt x="201" y="215"/>
                    </a:lnTo>
                    <a:lnTo>
                      <a:pt x="176" y="225"/>
                    </a:lnTo>
                    <a:lnTo>
                      <a:pt x="154" y="232"/>
                    </a:lnTo>
                    <a:lnTo>
                      <a:pt x="132" y="242"/>
                    </a:lnTo>
                    <a:lnTo>
                      <a:pt x="109" y="251"/>
                    </a:lnTo>
                    <a:lnTo>
                      <a:pt x="87" y="261"/>
                    </a:lnTo>
                    <a:lnTo>
                      <a:pt x="65" y="272"/>
                    </a:lnTo>
                    <a:lnTo>
                      <a:pt x="42" y="282"/>
                    </a:lnTo>
                    <a:lnTo>
                      <a:pt x="23" y="291"/>
                    </a:lnTo>
                    <a:lnTo>
                      <a:pt x="0" y="299"/>
                    </a:lnTo>
                    <a:lnTo>
                      <a:pt x="40" y="268"/>
                    </a:lnTo>
                    <a:lnTo>
                      <a:pt x="82" y="242"/>
                    </a:lnTo>
                    <a:lnTo>
                      <a:pt x="127" y="219"/>
                    </a:lnTo>
                    <a:lnTo>
                      <a:pt x="174" y="200"/>
                    </a:lnTo>
                    <a:lnTo>
                      <a:pt x="221" y="183"/>
                    </a:lnTo>
                    <a:lnTo>
                      <a:pt x="270" y="164"/>
                    </a:lnTo>
                    <a:lnTo>
                      <a:pt x="320" y="147"/>
                    </a:lnTo>
                    <a:lnTo>
                      <a:pt x="367" y="126"/>
                    </a:lnTo>
                    <a:lnTo>
                      <a:pt x="409" y="111"/>
                    </a:lnTo>
                    <a:lnTo>
                      <a:pt x="448" y="96"/>
                    </a:lnTo>
                    <a:lnTo>
                      <a:pt x="491" y="79"/>
                    </a:lnTo>
                    <a:lnTo>
                      <a:pt x="533" y="62"/>
                    </a:lnTo>
                    <a:lnTo>
                      <a:pt x="572" y="45"/>
                    </a:lnTo>
                    <a:lnTo>
                      <a:pt x="614" y="30"/>
                    </a:lnTo>
                    <a:lnTo>
                      <a:pt x="654" y="15"/>
                    </a:lnTo>
                    <a:lnTo>
                      <a:pt x="696" y="0"/>
                    </a:lnTo>
                    <a:lnTo>
                      <a:pt x="704" y="2"/>
                    </a:lnTo>
                    <a:lnTo>
                      <a:pt x="711" y="5"/>
                    </a:lnTo>
                    <a:lnTo>
                      <a:pt x="718" y="7"/>
                    </a:lnTo>
                    <a:lnTo>
                      <a:pt x="726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24" name="Freeform 96"/>
              <p:cNvSpPr>
                <a:spLocks/>
              </p:cNvSpPr>
              <p:nvPr/>
            </p:nvSpPr>
            <p:spPr bwMode="auto">
              <a:xfrm>
                <a:off x="546" y="1880"/>
                <a:ext cx="1016" cy="392"/>
              </a:xfrm>
              <a:custGeom>
                <a:avLst/>
                <a:gdLst/>
                <a:ahLst/>
                <a:cxnLst>
                  <a:cxn ang="0">
                    <a:pos x="1016" y="6"/>
                  </a:cxn>
                  <a:cxn ang="0">
                    <a:pos x="961" y="27"/>
                  </a:cxn>
                  <a:cxn ang="0">
                    <a:pos x="907" y="49"/>
                  </a:cxn>
                  <a:cxn ang="0">
                    <a:pos x="855" y="70"/>
                  </a:cxn>
                  <a:cxn ang="0">
                    <a:pos x="800" y="93"/>
                  </a:cxn>
                  <a:cxn ang="0">
                    <a:pos x="746" y="114"/>
                  </a:cxn>
                  <a:cxn ang="0">
                    <a:pos x="691" y="136"/>
                  </a:cxn>
                  <a:cxn ang="0">
                    <a:pos x="639" y="157"/>
                  </a:cxn>
                  <a:cxn ang="0">
                    <a:pos x="585" y="180"/>
                  </a:cxn>
                  <a:cxn ang="0">
                    <a:pos x="530" y="201"/>
                  </a:cxn>
                  <a:cxn ang="0">
                    <a:pos x="476" y="222"/>
                  </a:cxn>
                  <a:cxn ang="0">
                    <a:pos x="421" y="242"/>
                  </a:cxn>
                  <a:cxn ang="0">
                    <a:pos x="367" y="261"/>
                  </a:cxn>
                  <a:cxn ang="0">
                    <a:pos x="312" y="280"/>
                  </a:cxn>
                  <a:cxn ang="0">
                    <a:pos x="255" y="299"/>
                  </a:cxn>
                  <a:cxn ang="0">
                    <a:pos x="201" y="316"/>
                  </a:cxn>
                  <a:cxn ang="0">
                    <a:pos x="144" y="333"/>
                  </a:cxn>
                  <a:cxn ang="0">
                    <a:pos x="127" y="343"/>
                  </a:cxn>
                  <a:cxn ang="0">
                    <a:pos x="109" y="352"/>
                  </a:cxn>
                  <a:cxn ang="0">
                    <a:pos x="92" y="360"/>
                  </a:cxn>
                  <a:cxn ang="0">
                    <a:pos x="75" y="367"/>
                  </a:cxn>
                  <a:cxn ang="0">
                    <a:pos x="57" y="375"/>
                  </a:cxn>
                  <a:cxn ang="0">
                    <a:pos x="37" y="382"/>
                  </a:cxn>
                  <a:cxn ang="0">
                    <a:pos x="20" y="388"/>
                  </a:cxn>
                  <a:cxn ang="0">
                    <a:pos x="0" y="392"/>
                  </a:cxn>
                  <a:cxn ang="0">
                    <a:pos x="20" y="377"/>
                  </a:cxn>
                  <a:cxn ang="0">
                    <a:pos x="42" y="362"/>
                  </a:cxn>
                  <a:cxn ang="0">
                    <a:pos x="65" y="348"/>
                  </a:cxn>
                  <a:cxn ang="0">
                    <a:pos x="89" y="337"/>
                  </a:cxn>
                  <a:cxn ang="0">
                    <a:pos x="117" y="324"/>
                  </a:cxn>
                  <a:cxn ang="0">
                    <a:pos x="144" y="312"/>
                  </a:cxn>
                  <a:cxn ang="0">
                    <a:pos x="171" y="303"/>
                  </a:cxn>
                  <a:cxn ang="0">
                    <a:pos x="201" y="292"/>
                  </a:cxn>
                  <a:cxn ang="0">
                    <a:pos x="231" y="282"/>
                  </a:cxn>
                  <a:cxn ang="0">
                    <a:pos x="260" y="273"/>
                  </a:cxn>
                  <a:cxn ang="0">
                    <a:pos x="290" y="261"/>
                  </a:cxn>
                  <a:cxn ang="0">
                    <a:pos x="320" y="252"/>
                  </a:cxn>
                  <a:cxn ang="0">
                    <a:pos x="349" y="242"/>
                  </a:cxn>
                  <a:cxn ang="0">
                    <a:pos x="379" y="231"/>
                  </a:cxn>
                  <a:cxn ang="0">
                    <a:pos x="409" y="222"/>
                  </a:cxn>
                  <a:cxn ang="0">
                    <a:pos x="436" y="210"/>
                  </a:cxn>
                  <a:cxn ang="0">
                    <a:pos x="468" y="197"/>
                  </a:cxn>
                  <a:cxn ang="0">
                    <a:pos x="503" y="186"/>
                  </a:cxn>
                  <a:cxn ang="0">
                    <a:pos x="535" y="172"/>
                  </a:cxn>
                  <a:cxn ang="0">
                    <a:pos x="567" y="159"/>
                  </a:cxn>
                  <a:cxn ang="0">
                    <a:pos x="602" y="146"/>
                  </a:cxn>
                  <a:cxn ang="0">
                    <a:pos x="634" y="133"/>
                  </a:cxn>
                  <a:cxn ang="0">
                    <a:pos x="669" y="119"/>
                  </a:cxn>
                  <a:cxn ang="0">
                    <a:pos x="701" y="106"/>
                  </a:cxn>
                  <a:cxn ang="0">
                    <a:pos x="736" y="93"/>
                  </a:cxn>
                  <a:cxn ang="0">
                    <a:pos x="768" y="80"/>
                  </a:cxn>
                  <a:cxn ang="0">
                    <a:pos x="803" y="66"/>
                  </a:cxn>
                  <a:cxn ang="0">
                    <a:pos x="835" y="53"/>
                  </a:cxn>
                  <a:cxn ang="0">
                    <a:pos x="869" y="40"/>
                  </a:cxn>
                  <a:cxn ang="0">
                    <a:pos x="904" y="27"/>
                  </a:cxn>
                  <a:cxn ang="0">
                    <a:pos x="936" y="14"/>
                  </a:cxn>
                  <a:cxn ang="0">
                    <a:pos x="971" y="0"/>
                  </a:cxn>
                  <a:cxn ang="0">
                    <a:pos x="983" y="0"/>
                  </a:cxn>
                  <a:cxn ang="0">
                    <a:pos x="993" y="0"/>
                  </a:cxn>
                  <a:cxn ang="0">
                    <a:pos x="1006" y="2"/>
                  </a:cxn>
                  <a:cxn ang="0">
                    <a:pos x="1016" y="6"/>
                  </a:cxn>
                </a:cxnLst>
                <a:rect l="0" t="0" r="r" b="b"/>
                <a:pathLst>
                  <a:path w="1016" h="392">
                    <a:moveTo>
                      <a:pt x="1016" y="6"/>
                    </a:moveTo>
                    <a:lnTo>
                      <a:pt x="961" y="27"/>
                    </a:lnTo>
                    <a:lnTo>
                      <a:pt x="907" y="49"/>
                    </a:lnTo>
                    <a:lnTo>
                      <a:pt x="855" y="70"/>
                    </a:lnTo>
                    <a:lnTo>
                      <a:pt x="800" y="93"/>
                    </a:lnTo>
                    <a:lnTo>
                      <a:pt x="746" y="114"/>
                    </a:lnTo>
                    <a:lnTo>
                      <a:pt x="691" y="136"/>
                    </a:lnTo>
                    <a:lnTo>
                      <a:pt x="639" y="157"/>
                    </a:lnTo>
                    <a:lnTo>
                      <a:pt x="585" y="180"/>
                    </a:lnTo>
                    <a:lnTo>
                      <a:pt x="530" y="201"/>
                    </a:lnTo>
                    <a:lnTo>
                      <a:pt x="476" y="222"/>
                    </a:lnTo>
                    <a:lnTo>
                      <a:pt x="421" y="242"/>
                    </a:lnTo>
                    <a:lnTo>
                      <a:pt x="367" y="261"/>
                    </a:lnTo>
                    <a:lnTo>
                      <a:pt x="312" y="280"/>
                    </a:lnTo>
                    <a:lnTo>
                      <a:pt x="255" y="299"/>
                    </a:lnTo>
                    <a:lnTo>
                      <a:pt x="201" y="316"/>
                    </a:lnTo>
                    <a:lnTo>
                      <a:pt x="144" y="333"/>
                    </a:lnTo>
                    <a:lnTo>
                      <a:pt x="127" y="343"/>
                    </a:lnTo>
                    <a:lnTo>
                      <a:pt x="109" y="352"/>
                    </a:lnTo>
                    <a:lnTo>
                      <a:pt x="92" y="360"/>
                    </a:lnTo>
                    <a:lnTo>
                      <a:pt x="75" y="367"/>
                    </a:lnTo>
                    <a:lnTo>
                      <a:pt x="57" y="375"/>
                    </a:lnTo>
                    <a:lnTo>
                      <a:pt x="37" y="382"/>
                    </a:lnTo>
                    <a:lnTo>
                      <a:pt x="20" y="388"/>
                    </a:lnTo>
                    <a:lnTo>
                      <a:pt x="0" y="392"/>
                    </a:lnTo>
                    <a:lnTo>
                      <a:pt x="20" y="377"/>
                    </a:lnTo>
                    <a:lnTo>
                      <a:pt x="42" y="362"/>
                    </a:lnTo>
                    <a:lnTo>
                      <a:pt x="65" y="348"/>
                    </a:lnTo>
                    <a:lnTo>
                      <a:pt x="89" y="337"/>
                    </a:lnTo>
                    <a:lnTo>
                      <a:pt x="117" y="324"/>
                    </a:lnTo>
                    <a:lnTo>
                      <a:pt x="144" y="312"/>
                    </a:lnTo>
                    <a:lnTo>
                      <a:pt x="171" y="303"/>
                    </a:lnTo>
                    <a:lnTo>
                      <a:pt x="201" y="292"/>
                    </a:lnTo>
                    <a:lnTo>
                      <a:pt x="231" y="282"/>
                    </a:lnTo>
                    <a:lnTo>
                      <a:pt x="260" y="273"/>
                    </a:lnTo>
                    <a:lnTo>
                      <a:pt x="290" y="261"/>
                    </a:lnTo>
                    <a:lnTo>
                      <a:pt x="320" y="252"/>
                    </a:lnTo>
                    <a:lnTo>
                      <a:pt x="349" y="242"/>
                    </a:lnTo>
                    <a:lnTo>
                      <a:pt x="379" y="231"/>
                    </a:lnTo>
                    <a:lnTo>
                      <a:pt x="409" y="222"/>
                    </a:lnTo>
                    <a:lnTo>
                      <a:pt x="436" y="210"/>
                    </a:lnTo>
                    <a:lnTo>
                      <a:pt x="468" y="197"/>
                    </a:lnTo>
                    <a:lnTo>
                      <a:pt x="503" y="186"/>
                    </a:lnTo>
                    <a:lnTo>
                      <a:pt x="535" y="172"/>
                    </a:lnTo>
                    <a:lnTo>
                      <a:pt x="567" y="159"/>
                    </a:lnTo>
                    <a:lnTo>
                      <a:pt x="602" y="146"/>
                    </a:lnTo>
                    <a:lnTo>
                      <a:pt x="634" y="133"/>
                    </a:lnTo>
                    <a:lnTo>
                      <a:pt x="669" y="119"/>
                    </a:lnTo>
                    <a:lnTo>
                      <a:pt x="701" y="106"/>
                    </a:lnTo>
                    <a:lnTo>
                      <a:pt x="736" y="93"/>
                    </a:lnTo>
                    <a:lnTo>
                      <a:pt x="768" y="80"/>
                    </a:lnTo>
                    <a:lnTo>
                      <a:pt x="803" y="66"/>
                    </a:lnTo>
                    <a:lnTo>
                      <a:pt x="835" y="53"/>
                    </a:lnTo>
                    <a:lnTo>
                      <a:pt x="869" y="40"/>
                    </a:lnTo>
                    <a:lnTo>
                      <a:pt x="904" y="27"/>
                    </a:lnTo>
                    <a:lnTo>
                      <a:pt x="936" y="14"/>
                    </a:lnTo>
                    <a:lnTo>
                      <a:pt x="971" y="0"/>
                    </a:lnTo>
                    <a:lnTo>
                      <a:pt x="983" y="0"/>
                    </a:lnTo>
                    <a:lnTo>
                      <a:pt x="993" y="0"/>
                    </a:lnTo>
                    <a:lnTo>
                      <a:pt x="1006" y="2"/>
                    </a:lnTo>
                    <a:lnTo>
                      <a:pt x="1016" y="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25" name="Freeform 97"/>
              <p:cNvSpPr>
                <a:spLocks/>
              </p:cNvSpPr>
              <p:nvPr/>
            </p:nvSpPr>
            <p:spPr bwMode="auto">
              <a:xfrm>
                <a:off x="1314" y="1903"/>
                <a:ext cx="612" cy="225"/>
              </a:xfrm>
              <a:custGeom>
                <a:avLst/>
                <a:gdLst/>
                <a:ahLst/>
                <a:cxnLst>
                  <a:cxn ang="0">
                    <a:pos x="612" y="4"/>
                  </a:cxn>
                  <a:cxn ang="0">
                    <a:pos x="577" y="17"/>
                  </a:cxn>
                  <a:cxn ang="0">
                    <a:pos x="542" y="30"/>
                  </a:cxn>
                  <a:cxn ang="0">
                    <a:pos x="510" y="43"/>
                  </a:cxn>
                  <a:cxn ang="0">
                    <a:pos x="475" y="57"/>
                  </a:cxn>
                  <a:cxn ang="0">
                    <a:pos x="441" y="72"/>
                  </a:cxn>
                  <a:cxn ang="0">
                    <a:pos x="409" y="85"/>
                  </a:cxn>
                  <a:cxn ang="0">
                    <a:pos x="374" y="98"/>
                  </a:cxn>
                  <a:cxn ang="0">
                    <a:pos x="339" y="112"/>
                  </a:cxn>
                  <a:cxn ang="0">
                    <a:pos x="307" y="125"/>
                  </a:cxn>
                  <a:cxn ang="0">
                    <a:pos x="272" y="138"/>
                  </a:cxn>
                  <a:cxn ang="0">
                    <a:pos x="238" y="151"/>
                  </a:cxn>
                  <a:cxn ang="0">
                    <a:pos x="205" y="165"/>
                  </a:cxn>
                  <a:cxn ang="0">
                    <a:pos x="171" y="178"/>
                  </a:cxn>
                  <a:cxn ang="0">
                    <a:pos x="136" y="191"/>
                  </a:cxn>
                  <a:cxn ang="0">
                    <a:pos x="101" y="204"/>
                  </a:cxn>
                  <a:cxn ang="0">
                    <a:pos x="67" y="218"/>
                  </a:cxn>
                  <a:cxn ang="0">
                    <a:pos x="49" y="216"/>
                  </a:cxn>
                  <a:cxn ang="0">
                    <a:pos x="30" y="221"/>
                  </a:cxn>
                  <a:cxn ang="0">
                    <a:pos x="12" y="225"/>
                  </a:cxn>
                  <a:cxn ang="0">
                    <a:pos x="0" y="212"/>
                  </a:cxn>
                  <a:cxn ang="0">
                    <a:pos x="15" y="204"/>
                  </a:cxn>
                  <a:cxn ang="0">
                    <a:pos x="30" y="199"/>
                  </a:cxn>
                  <a:cxn ang="0">
                    <a:pos x="47" y="193"/>
                  </a:cxn>
                  <a:cxn ang="0">
                    <a:pos x="62" y="187"/>
                  </a:cxn>
                  <a:cxn ang="0">
                    <a:pos x="79" y="182"/>
                  </a:cxn>
                  <a:cxn ang="0">
                    <a:pos x="94" y="176"/>
                  </a:cxn>
                  <a:cxn ang="0">
                    <a:pos x="111" y="170"/>
                  </a:cxn>
                  <a:cxn ang="0">
                    <a:pos x="126" y="163"/>
                  </a:cxn>
                  <a:cxn ang="0">
                    <a:pos x="153" y="153"/>
                  </a:cxn>
                  <a:cxn ang="0">
                    <a:pos x="178" y="142"/>
                  </a:cxn>
                  <a:cxn ang="0">
                    <a:pos x="205" y="132"/>
                  </a:cxn>
                  <a:cxn ang="0">
                    <a:pos x="233" y="123"/>
                  </a:cxn>
                  <a:cxn ang="0">
                    <a:pos x="260" y="112"/>
                  </a:cxn>
                  <a:cxn ang="0">
                    <a:pos x="285" y="102"/>
                  </a:cxn>
                  <a:cxn ang="0">
                    <a:pos x="312" y="93"/>
                  </a:cxn>
                  <a:cxn ang="0">
                    <a:pos x="339" y="81"/>
                  </a:cxn>
                  <a:cxn ang="0">
                    <a:pos x="366" y="72"/>
                  </a:cxn>
                  <a:cxn ang="0">
                    <a:pos x="394" y="62"/>
                  </a:cxn>
                  <a:cxn ang="0">
                    <a:pos x="418" y="51"/>
                  </a:cxn>
                  <a:cxn ang="0">
                    <a:pos x="446" y="42"/>
                  </a:cxn>
                  <a:cxn ang="0">
                    <a:pos x="473" y="30"/>
                  </a:cxn>
                  <a:cxn ang="0">
                    <a:pos x="500" y="21"/>
                  </a:cxn>
                  <a:cxn ang="0">
                    <a:pos x="525" y="9"/>
                  </a:cxn>
                  <a:cxn ang="0">
                    <a:pos x="552" y="0"/>
                  </a:cxn>
                  <a:cxn ang="0">
                    <a:pos x="612" y="4"/>
                  </a:cxn>
                </a:cxnLst>
                <a:rect l="0" t="0" r="r" b="b"/>
                <a:pathLst>
                  <a:path w="612" h="225">
                    <a:moveTo>
                      <a:pt x="612" y="4"/>
                    </a:moveTo>
                    <a:lnTo>
                      <a:pt x="577" y="17"/>
                    </a:lnTo>
                    <a:lnTo>
                      <a:pt x="542" y="30"/>
                    </a:lnTo>
                    <a:lnTo>
                      <a:pt x="510" y="43"/>
                    </a:lnTo>
                    <a:lnTo>
                      <a:pt x="475" y="57"/>
                    </a:lnTo>
                    <a:lnTo>
                      <a:pt x="441" y="72"/>
                    </a:lnTo>
                    <a:lnTo>
                      <a:pt x="409" y="85"/>
                    </a:lnTo>
                    <a:lnTo>
                      <a:pt x="374" y="98"/>
                    </a:lnTo>
                    <a:lnTo>
                      <a:pt x="339" y="112"/>
                    </a:lnTo>
                    <a:lnTo>
                      <a:pt x="307" y="125"/>
                    </a:lnTo>
                    <a:lnTo>
                      <a:pt x="272" y="138"/>
                    </a:lnTo>
                    <a:lnTo>
                      <a:pt x="238" y="151"/>
                    </a:lnTo>
                    <a:lnTo>
                      <a:pt x="205" y="165"/>
                    </a:lnTo>
                    <a:lnTo>
                      <a:pt x="171" y="178"/>
                    </a:lnTo>
                    <a:lnTo>
                      <a:pt x="136" y="191"/>
                    </a:lnTo>
                    <a:lnTo>
                      <a:pt x="101" y="204"/>
                    </a:lnTo>
                    <a:lnTo>
                      <a:pt x="67" y="218"/>
                    </a:lnTo>
                    <a:lnTo>
                      <a:pt x="49" y="216"/>
                    </a:lnTo>
                    <a:lnTo>
                      <a:pt x="30" y="221"/>
                    </a:lnTo>
                    <a:lnTo>
                      <a:pt x="12" y="225"/>
                    </a:lnTo>
                    <a:lnTo>
                      <a:pt x="0" y="212"/>
                    </a:lnTo>
                    <a:lnTo>
                      <a:pt x="15" y="204"/>
                    </a:lnTo>
                    <a:lnTo>
                      <a:pt x="30" y="199"/>
                    </a:lnTo>
                    <a:lnTo>
                      <a:pt x="47" y="193"/>
                    </a:lnTo>
                    <a:lnTo>
                      <a:pt x="62" y="187"/>
                    </a:lnTo>
                    <a:lnTo>
                      <a:pt x="79" y="182"/>
                    </a:lnTo>
                    <a:lnTo>
                      <a:pt x="94" y="176"/>
                    </a:lnTo>
                    <a:lnTo>
                      <a:pt x="111" y="170"/>
                    </a:lnTo>
                    <a:lnTo>
                      <a:pt x="126" y="163"/>
                    </a:lnTo>
                    <a:lnTo>
                      <a:pt x="153" y="153"/>
                    </a:lnTo>
                    <a:lnTo>
                      <a:pt x="178" y="142"/>
                    </a:lnTo>
                    <a:lnTo>
                      <a:pt x="205" y="132"/>
                    </a:lnTo>
                    <a:lnTo>
                      <a:pt x="233" y="123"/>
                    </a:lnTo>
                    <a:lnTo>
                      <a:pt x="260" y="112"/>
                    </a:lnTo>
                    <a:lnTo>
                      <a:pt x="285" y="102"/>
                    </a:lnTo>
                    <a:lnTo>
                      <a:pt x="312" y="93"/>
                    </a:lnTo>
                    <a:lnTo>
                      <a:pt x="339" y="81"/>
                    </a:lnTo>
                    <a:lnTo>
                      <a:pt x="366" y="72"/>
                    </a:lnTo>
                    <a:lnTo>
                      <a:pt x="394" y="62"/>
                    </a:lnTo>
                    <a:lnTo>
                      <a:pt x="418" y="51"/>
                    </a:lnTo>
                    <a:lnTo>
                      <a:pt x="446" y="42"/>
                    </a:lnTo>
                    <a:lnTo>
                      <a:pt x="473" y="30"/>
                    </a:lnTo>
                    <a:lnTo>
                      <a:pt x="500" y="21"/>
                    </a:lnTo>
                    <a:lnTo>
                      <a:pt x="525" y="9"/>
                    </a:lnTo>
                    <a:lnTo>
                      <a:pt x="552" y="0"/>
                    </a:lnTo>
                    <a:lnTo>
                      <a:pt x="612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26" name="Freeform 98"/>
              <p:cNvSpPr>
                <a:spLocks/>
              </p:cNvSpPr>
              <p:nvPr/>
            </p:nvSpPr>
            <p:spPr bwMode="auto">
              <a:xfrm>
                <a:off x="1128" y="1907"/>
                <a:ext cx="582" cy="208"/>
              </a:xfrm>
              <a:custGeom>
                <a:avLst/>
                <a:gdLst/>
                <a:ahLst/>
                <a:cxnLst>
                  <a:cxn ang="0">
                    <a:pos x="582" y="4"/>
                  </a:cxn>
                  <a:cxn ang="0">
                    <a:pos x="545" y="13"/>
                  </a:cxn>
                  <a:cxn ang="0">
                    <a:pos x="508" y="24"/>
                  </a:cxn>
                  <a:cxn ang="0">
                    <a:pos x="473" y="39"/>
                  </a:cxn>
                  <a:cxn ang="0">
                    <a:pos x="439" y="55"/>
                  </a:cxn>
                  <a:cxn ang="0">
                    <a:pos x="406" y="70"/>
                  </a:cxn>
                  <a:cxn ang="0">
                    <a:pos x="372" y="83"/>
                  </a:cxn>
                  <a:cxn ang="0">
                    <a:pos x="337" y="96"/>
                  </a:cxn>
                  <a:cxn ang="0">
                    <a:pos x="300" y="108"/>
                  </a:cxn>
                  <a:cxn ang="0">
                    <a:pos x="270" y="121"/>
                  </a:cxn>
                  <a:cxn ang="0">
                    <a:pos x="240" y="132"/>
                  </a:cxn>
                  <a:cxn ang="0">
                    <a:pos x="208" y="147"/>
                  </a:cxn>
                  <a:cxn ang="0">
                    <a:pos x="179" y="161"/>
                  </a:cxn>
                  <a:cxn ang="0">
                    <a:pos x="146" y="174"/>
                  </a:cxn>
                  <a:cxn ang="0">
                    <a:pos x="114" y="185"/>
                  </a:cxn>
                  <a:cxn ang="0">
                    <a:pos x="84" y="197"/>
                  </a:cxn>
                  <a:cxn ang="0">
                    <a:pos x="52" y="208"/>
                  </a:cxn>
                  <a:cxn ang="0">
                    <a:pos x="40" y="208"/>
                  </a:cxn>
                  <a:cxn ang="0">
                    <a:pos x="25" y="208"/>
                  </a:cxn>
                  <a:cxn ang="0">
                    <a:pos x="13" y="206"/>
                  </a:cxn>
                  <a:cxn ang="0">
                    <a:pos x="0" y="204"/>
                  </a:cxn>
                  <a:cxn ang="0">
                    <a:pos x="27" y="193"/>
                  </a:cxn>
                  <a:cxn ang="0">
                    <a:pos x="52" y="179"/>
                  </a:cxn>
                  <a:cxn ang="0">
                    <a:pos x="79" y="168"/>
                  </a:cxn>
                  <a:cxn ang="0">
                    <a:pos x="107" y="157"/>
                  </a:cxn>
                  <a:cxn ang="0">
                    <a:pos x="134" y="147"/>
                  </a:cxn>
                  <a:cxn ang="0">
                    <a:pos x="161" y="136"/>
                  </a:cxn>
                  <a:cxn ang="0">
                    <a:pos x="188" y="125"/>
                  </a:cxn>
                  <a:cxn ang="0">
                    <a:pos x="216" y="115"/>
                  </a:cxn>
                  <a:cxn ang="0">
                    <a:pos x="250" y="104"/>
                  </a:cxn>
                  <a:cxn ang="0">
                    <a:pos x="285" y="91"/>
                  </a:cxn>
                  <a:cxn ang="0">
                    <a:pos x="317" y="77"/>
                  </a:cxn>
                  <a:cxn ang="0">
                    <a:pos x="352" y="64"/>
                  </a:cxn>
                  <a:cxn ang="0">
                    <a:pos x="384" y="51"/>
                  </a:cxn>
                  <a:cxn ang="0">
                    <a:pos x="419" y="36"/>
                  </a:cxn>
                  <a:cxn ang="0">
                    <a:pos x="451" y="22"/>
                  </a:cxn>
                  <a:cxn ang="0">
                    <a:pos x="483" y="7"/>
                  </a:cxn>
                  <a:cxn ang="0">
                    <a:pos x="495" y="5"/>
                  </a:cxn>
                  <a:cxn ang="0">
                    <a:pos x="508" y="5"/>
                  </a:cxn>
                  <a:cxn ang="0">
                    <a:pos x="520" y="4"/>
                  </a:cxn>
                  <a:cxn ang="0">
                    <a:pos x="533" y="2"/>
                  </a:cxn>
                  <a:cxn ang="0">
                    <a:pos x="545" y="0"/>
                  </a:cxn>
                  <a:cxn ang="0">
                    <a:pos x="557" y="0"/>
                  </a:cxn>
                  <a:cxn ang="0">
                    <a:pos x="570" y="2"/>
                  </a:cxn>
                  <a:cxn ang="0">
                    <a:pos x="582" y="4"/>
                  </a:cxn>
                </a:cxnLst>
                <a:rect l="0" t="0" r="r" b="b"/>
                <a:pathLst>
                  <a:path w="582" h="208">
                    <a:moveTo>
                      <a:pt x="582" y="4"/>
                    </a:moveTo>
                    <a:lnTo>
                      <a:pt x="545" y="13"/>
                    </a:lnTo>
                    <a:lnTo>
                      <a:pt x="508" y="24"/>
                    </a:lnTo>
                    <a:lnTo>
                      <a:pt x="473" y="39"/>
                    </a:lnTo>
                    <a:lnTo>
                      <a:pt x="439" y="55"/>
                    </a:lnTo>
                    <a:lnTo>
                      <a:pt x="406" y="70"/>
                    </a:lnTo>
                    <a:lnTo>
                      <a:pt x="372" y="83"/>
                    </a:lnTo>
                    <a:lnTo>
                      <a:pt x="337" y="96"/>
                    </a:lnTo>
                    <a:lnTo>
                      <a:pt x="300" y="108"/>
                    </a:lnTo>
                    <a:lnTo>
                      <a:pt x="270" y="121"/>
                    </a:lnTo>
                    <a:lnTo>
                      <a:pt x="240" y="132"/>
                    </a:lnTo>
                    <a:lnTo>
                      <a:pt x="208" y="147"/>
                    </a:lnTo>
                    <a:lnTo>
                      <a:pt x="179" y="161"/>
                    </a:lnTo>
                    <a:lnTo>
                      <a:pt x="146" y="174"/>
                    </a:lnTo>
                    <a:lnTo>
                      <a:pt x="114" y="185"/>
                    </a:lnTo>
                    <a:lnTo>
                      <a:pt x="84" y="197"/>
                    </a:lnTo>
                    <a:lnTo>
                      <a:pt x="52" y="208"/>
                    </a:lnTo>
                    <a:lnTo>
                      <a:pt x="40" y="208"/>
                    </a:lnTo>
                    <a:lnTo>
                      <a:pt x="25" y="208"/>
                    </a:lnTo>
                    <a:lnTo>
                      <a:pt x="13" y="206"/>
                    </a:lnTo>
                    <a:lnTo>
                      <a:pt x="0" y="204"/>
                    </a:lnTo>
                    <a:lnTo>
                      <a:pt x="27" y="193"/>
                    </a:lnTo>
                    <a:lnTo>
                      <a:pt x="52" y="179"/>
                    </a:lnTo>
                    <a:lnTo>
                      <a:pt x="79" y="168"/>
                    </a:lnTo>
                    <a:lnTo>
                      <a:pt x="107" y="157"/>
                    </a:lnTo>
                    <a:lnTo>
                      <a:pt x="134" y="147"/>
                    </a:lnTo>
                    <a:lnTo>
                      <a:pt x="161" y="136"/>
                    </a:lnTo>
                    <a:lnTo>
                      <a:pt x="188" y="125"/>
                    </a:lnTo>
                    <a:lnTo>
                      <a:pt x="216" y="115"/>
                    </a:lnTo>
                    <a:lnTo>
                      <a:pt x="250" y="104"/>
                    </a:lnTo>
                    <a:lnTo>
                      <a:pt x="285" y="91"/>
                    </a:lnTo>
                    <a:lnTo>
                      <a:pt x="317" y="77"/>
                    </a:lnTo>
                    <a:lnTo>
                      <a:pt x="352" y="64"/>
                    </a:lnTo>
                    <a:lnTo>
                      <a:pt x="384" y="51"/>
                    </a:lnTo>
                    <a:lnTo>
                      <a:pt x="419" y="36"/>
                    </a:lnTo>
                    <a:lnTo>
                      <a:pt x="451" y="22"/>
                    </a:lnTo>
                    <a:lnTo>
                      <a:pt x="483" y="7"/>
                    </a:lnTo>
                    <a:lnTo>
                      <a:pt x="495" y="5"/>
                    </a:lnTo>
                    <a:lnTo>
                      <a:pt x="508" y="5"/>
                    </a:lnTo>
                    <a:lnTo>
                      <a:pt x="520" y="4"/>
                    </a:lnTo>
                    <a:lnTo>
                      <a:pt x="533" y="2"/>
                    </a:lnTo>
                    <a:lnTo>
                      <a:pt x="545" y="0"/>
                    </a:lnTo>
                    <a:lnTo>
                      <a:pt x="557" y="0"/>
                    </a:lnTo>
                    <a:lnTo>
                      <a:pt x="570" y="2"/>
                    </a:lnTo>
                    <a:lnTo>
                      <a:pt x="582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27" name="Freeform 99"/>
              <p:cNvSpPr>
                <a:spLocks/>
              </p:cNvSpPr>
              <p:nvPr/>
            </p:nvSpPr>
            <p:spPr bwMode="auto">
              <a:xfrm>
                <a:off x="3565" y="1911"/>
                <a:ext cx="104" cy="30"/>
              </a:xfrm>
              <a:custGeom>
                <a:avLst/>
                <a:gdLst/>
                <a:ahLst/>
                <a:cxnLst>
                  <a:cxn ang="0">
                    <a:pos x="104" y="17"/>
                  </a:cxn>
                  <a:cxn ang="0">
                    <a:pos x="104" y="20"/>
                  </a:cxn>
                  <a:cxn ang="0">
                    <a:pos x="101" y="24"/>
                  </a:cxn>
                  <a:cxn ang="0">
                    <a:pos x="99" y="26"/>
                  </a:cxn>
                  <a:cxn ang="0">
                    <a:pos x="94" y="30"/>
                  </a:cxn>
                  <a:cxn ang="0">
                    <a:pos x="82" y="26"/>
                  </a:cxn>
                  <a:cxn ang="0">
                    <a:pos x="67" y="26"/>
                  </a:cxn>
                  <a:cxn ang="0">
                    <a:pos x="52" y="28"/>
                  </a:cxn>
                  <a:cxn ang="0">
                    <a:pos x="37" y="30"/>
                  </a:cxn>
                  <a:cxn ang="0">
                    <a:pos x="22" y="30"/>
                  </a:cxn>
                  <a:cxn ang="0">
                    <a:pos x="10" y="28"/>
                  </a:cxn>
                  <a:cxn ang="0">
                    <a:pos x="2" y="22"/>
                  </a:cxn>
                  <a:cxn ang="0">
                    <a:pos x="0" y="9"/>
                  </a:cxn>
                  <a:cxn ang="0">
                    <a:pos x="10" y="5"/>
                  </a:cxn>
                  <a:cxn ang="0">
                    <a:pos x="22" y="1"/>
                  </a:cxn>
                  <a:cxn ang="0">
                    <a:pos x="35" y="0"/>
                  </a:cxn>
                  <a:cxn ang="0">
                    <a:pos x="47" y="0"/>
                  </a:cxn>
                  <a:cxn ang="0">
                    <a:pos x="59" y="0"/>
                  </a:cxn>
                  <a:cxn ang="0">
                    <a:pos x="72" y="0"/>
                  </a:cxn>
                  <a:cxn ang="0">
                    <a:pos x="87" y="0"/>
                  </a:cxn>
                  <a:cxn ang="0">
                    <a:pos x="99" y="0"/>
                  </a:cxn>
                  <a:cxn ang="0">
                    <a:pos x="104" y="17"/>
                  </a:cxn>
                </a:cxnLst>
                <a:rect l="0" t="0" r="r" b="b"/>
                <a:pathLst>
                  <a:path w="104" h="30">
                    <a:moveTo>
                      <a:pt x="104" y="17"/>
                    </a:moveTo>
                    <a:lnTo>
                      <a:pt x="104" y="20"/>
                    </a:lnTo>
                    <a:lnTo>
                      <a:pt x="101" y="24"/>
                    </a:lnTo>
                    <a:lnTo>
                      <a:pt x="99" y="26"/>
                    </a:lnTo>
                    <a:lnTo>
                      <a:pt x="94" y="30"/>
                    </a:lnTo>
                    <a:lnTo>
                      <a:pt x="82" y="26"/>
                    </a:lnTo>
                    <a:lnTo>
                      <a:pt x="67" y="26"/>
                    </a:lnTo>
                    <a:lnTo>
                      <a:pt x="52" y="28"/>
                    </a:lnTo>
                    <a:lnTo>
                      <a:pt x="37" y="30"/>
                    </a:lnTo>
                    <a:lnTo>
                      <a:pt x="22" y="30"/>
                    </a:lnTo>
                    <a:lnTo>
                      <a:pt x="10" y="28"/>
                    </a:lnTo>
                    <a:lnTo>
                      <a:pt x="2" y="22"/>
                    </a:lnTo>
                    <a:lnTo>
                      <a:pt x="0" y="9"/>
                    </a:lnTo>
                    <a:lnTo>
                      <a:pt x="10" y="5"/>
                    </a:lnTo>
                    <a:lnTo>
                      <a:pt x="22" y="1"/>
                    </a:lnTo>
                    <a:lnTo>
                      <a:pt x="35" y="0"/>
                    </a:lnTo>
                    <a:lnTo>
                      <a:pt x="47" y="0"/>
                    </a:lnTo>
                    <a:lnTo>
                      <a:pt x="59" y="0"/>
                    </a:lnTo>
                    <a:lnTo>
                      <a:pt x="72" y="0"/>
                    </a:lnTo>
                    <a:lnTo>
                      <a:pt x="87" y="0"/>
                    </a:lnTo>
                    <a:lnTo>
                      <a:pt x="99" y="0"/>
                    </a:lnTo>
                    <a:lnTo>
                      <a:pt x="104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28" name="Freeform 100"/>
              <p:cNvSpPr>
                <a:spLocks/>
              </p:cNvSpPr>
              <p:nvPr/>
            </p:nvSpPr>
            <p:spPr bwMode="auto">
              <a:xfrm>
                <a:off x="2426" y="1916"/>
                <a:ext cx="2320" cy="1650"/>
              </a:xfrm>
              <a:custGeom>
                <a:avLst/>
                <a:gdLst/>
                <a:ahLst/>
                <a:cxnLst>
                  <a:cxn ang="0">
                    <a:pos x="1070" y="159"/>
                  </a:cxn>
                  <a:cxn ang="0">
                    <a:pos x="1159" y="295"/>
                  </a:cxn>
                  <a:cxn ang="0">
                    <a:pos x="1384" y="261"/>
                  </a:cxn>
                  <a:cxn ang="0">
                    <a:pos x="1513" y="214"/>
                  </a:cxn>
                  <a:cxn ang="0">
                    <a:pos x="1587" y="184"/>
                  </a:cxn>
                  <a:cxn ang="0">
                    <a:pos x="1622" y="214"/>
                  </a:cxn>
                  <a:cxn ang="0">
                    <a:pos x="1723" y="335"/>
                  </a:cxn>
                  <a:cxn ang="0">
                    <a:pos x="1808" y="447"/>
                  </a:cxn>
                  <a:cxn ang="0">
                    <a:pos x="1855" y="562"/>
                  </a:cxn>
                  <a:cxn ang="0">
                    <a:pos x="1758" y="613"/>
                  </a:cxn>
                  <a:cxn ang="0">
                    <a:pos x="1602" y="564"/>
                  </a:cxn>
                  <a:cxn ang="0">
                    <a:pos x="1471" y="579"/>
                  </a:cxn>
                  <a:cxn ang="0">
                    <a:pos x="1409" y="634"/>
                  </a:cxn>
                  <a:cxn ang="0">
                    <a:pos x="1456" y="874"/>
                  </a:cxn>
                  <a:cxn ang="0">
                    <a:pos x="1652" y="971"/>
                  </a:cxn>
                  <a:cxn ang="0">
                    <a:pos x="1835" y="935"/>
                  </a:cxn>
                  <a:cxn ang="0">
                    <a:pos x="1939" y="838"/>
                  </a:cxn>
                  <a:cxn ang="0">
                    <a:pos x="2018" y="827"/>
                  </a:cxn>
                  <a:cxn ang="0">
                    <a:pos x="2181" y="944"/>
                  </a:cxn>
                  <a:cxn ang="0">
                    <a:pos x="2263" y="1060"/>
                  </a:cxn>
                  <a:cxn ang="0">
                    <a:pos x="2320" y="1149"/>
                  </a:cxn>
                  <a:cxn ang="0">
                    <a:pos x="2191" y="1192"/>
                  </a:cxn>
                  <a:cxn ang="0">
                    <a:pos x="2028" y="1256"/>
                  </a:cxn>
                  <a:cxn ang="0">
                    <a:pos x="1810" y="1343"/>
                  </a:cxn>
                  <a:cxn ang="0">
                    <a:pos x="1706" y="1334"/>
                  </a:cxn>
                  <a:cxn ang="0">
                    <a:pos x="1728" y="1270"/>
                  </a:cxn>
                  <a:cxn ang="0">
                    <a:pos x="1716" y="1183"/>
                  </a:cxn>
                  <a:cxn ang="0">
                    <a:pos x="1647" y="1141"/>
                  </a:cxn>
                  <a:cxn ang="0">
                    <a:pos x="1538" y="1120"/>
                  </a:cxn>
                  <a:cxn ang="0">
                    <a:pos x="1379" y="1137"/>
                  </a:cxn>
                  <a:cxn ang="0">
                    <a:pos x="1141" y="1232"/>
                  </a:cxn>
                  <a:cxn ang="0">
                    <a:pos x="1080" y="1404"/>
                  </a:cxn>
                  <a:cxn ang="0">
                    <a:pos x="1146" y="1533"/>
                  </a:cxn>
                  <a:cxn ang="0">
                    <a:pos x="1013" y="1597"/>
                  </a:cxn>
                  <a:cxn ang="0">
                    <a:pos x="874" y="1650"/>
                  </a:cxn>
                  <a:cxn ang="0">
                    <a:pos x="777" y="1508"/>
                  </a:cxn>
                  <a:cxn ang="0">
                    <a:pos x="713" y="1385"/>
                  </a:cxn>
                  <a:cxn ang="0">
                    <a:pos x="626" y="1315"/>
                  </a:cxn>
                  <a:cxn ang="0">
                    <a:pos x="532" y="1308"/>
                  </a:cxn>
                  <a:cxn ang="0">
                    <a:pos x="460" y="1347"/>
                  </a:cxn>
                  <a:cxn ang="0">
                    <a:pos x="411" y="1444"/>
                  </a:cxn>
                  <a:cxn ang="0">
                    <a:pos x="233" y="1436"/>
                  </a:cxn>
                  <a:cxn ang="0">
                    <a:pos x="59" y="1325"/>
                  </a:cxn>
                  <a:cxn ang="0">
                    <a:pos x="0" y="1177"/>
                  </a:cxn>
                  <a:cxn ang="0">
                    <a:pos x="106" y="1052"/>
                  </a:cxn>
                  <a:cxn ang="0">
                    <a:pos x="299" y="1065"/>
                  </a:cxn>
                  <a:cxn ang="0">
                    <a:pos x="369" y="886"/>
                  </a:cxn>
                  <a:cxn ang="0">
                    <a:pos x="314" y="791"/>
                  </a:cxn>
                  <a:cxn ang="0">
                    <a:pos x="247" y="710"/>
                  </a:cxn>
                  <a:cxn ang="0">
                    <a:pos x="275" y="634"/>
                  </a:cxn>
                  <a:cxn ang="0">
                    <a:pos x="416" y="577"/>
                  </a:cxn>
                  <a:cxn ang="0">
                    <a:pos x="559" y="519"/>
                  </a:cxn>
                  <a:cxn ang="0">
                    <a:pos x="698" y="456"/>
                  </a:cxn>
                  <a:cxn ang="0">
                    <a:pos x="688" y="350"/>
                  </a:cxn>
                  <a:cxn ang="0">
                    <a:pos x="574" y="282"/>
                  </a:cxn>
                  <a:cxn ang="0">
                    <a:pos x="503" y="191"/>
                  </a:cxn>
                  <a:cxn ang="0">
                    <a:pos x="602" y="95"/>
                  </a:cxn>
                  <a:cxn ang="0">
                    <a:pos x="733" y="30"/>
                  </a:cxn>
                  <a:cxn ang="0">
                    <a:pos x="891" y="2"/>
                  </a:cxn>
                  <a:cxn ang="0">
                    <a:pos x="995" y="8"/>
                  </a:cxn>
                </a:cxnLst>
                <a:rect l="0" t="0" r="r" b="b"/>
                <a:pathLst>
                  <a:path w="2320" h="1650">
                    <a:moveTo>
                      <a:pt x="1065" y="29"/>
                    </a:moveTo>
                    <a:lnTo>
                      <a:pt x="1092" y="59"/>
                    </a:lnTo>
                    <a:lnTo>
                      <a:pt x="1097" y="93"/>
                    </a:lnTo>
                    <a:lnTo>
                      <a:pt x="1087" y="125"/>
                    </a:lnTo>
                    <a:lnTo>
                      <a:pt x="1070" y="159"/>
                    </a:lnTo>
                    <a:lnTo>
                      <a:pt x="1057" y="193"/>
                    </a:lnTo>
                    <a:lnTo>
                      <a:pt x="1055" y="225"/>
                    </a:lnTo>
                    <a:lnTo>
                      <a:pt x="1070" y="256"/>
                    </a:lnTo>
                    <a:lnTo>
                      <a:pt x="1112" y="284"/>
                    </a:lnTo>
                    <a:lnTo>
                      <a:pt x="1159" y="295"/>
                    </a:lnTo>
                    <a:lnTo>
                      <a:pt x="1206" y="299"/>
                    </a:lnTo>
                    <a:lnTo>
                      <a:pt x="1253" y="295"/>
                    </a:lnTo>
                    <a:lnTo>
                      <a:pt x="1295" y="288"/>
                    </a:lnTo>
                    <a:lnTo>
                      <a:pt x="1340" y="275"/>
                    </a:lnTo>
                    <a:lnTo>
                      <a:pt x="1384" y="261"/>
                    </a:lnTo>
                    <a:lnTo>
                      <a:pt x="1426" y="248"/>
                    </a:lnTo>
                    <a:lnTo>
                      <a:pt x="1471" y="237"/>
                    </a:lnTo>
                    <a:lnTo>
                      <a:pt x="1486" y="227"/>
                    </a:lnTo>
                    <a:lnTo>
                      <a:pt x="1498" y="220"/>
                    </a:lnTo>
                    <a:lnTo>
                      <a:pt x="1513" y="214"/>
                    </a:lnTo>
                    <a:lnTo>
                      <a:pt x="1528" y="206"/>
                    </a:lnTo>
                    <a:lnTo>
                      <a:pt x="1543" y="201"/>
                    </a:lnTo>
                    <a:lnTo>
                      <a:pt x="1557" y="195"/>
                    </a:lnTo>
                    <a:lnTo>
                      <a:pt x="1572" y="189"/>
                    </a:lnTo>
                    <a:lnTo>
                      <a:pt x="1587" y="184"/>
                    </a:lnTo>
                    <a:lnTo>
                      <a:pt x="1592" y="188"/>
                    </a:lnTo>
                    <a:lnTo>
                      <a:pt x="1600" y="189"/>
                    </a:lnTo>
                    <a:lnTo>
                      <a:pt x="1604" y="189"/>
                    </a:lnTo>
                    <a:lnTo>
                      <a:pt x="1609" y="188"/>
                    </a:lnTo>
                    <a:lnTo>
                      <a:pt x="1622" y="214"/>
                    </a:lnTo>
                    <a:lnTo>
                      <a:pt x="1639" y="239"/>
                    </a:lnTo>
                    <a:lnTo>
                      <a:pt x="1659" y="263"/>
                    </a:lnTo>
                    <a:lnTo>
                      <a:pt x="1679" y="288"/>
                    </a:lnTo>
                    <a:lnTo>
                      <a:pt x="1701" y="310"/>
                    </a:lnTo>
                    <a:lnTo>
                      <a:pt x="1723" y="335"/>
                    </a:lnTo>
                    <a:lnTo>
                      <a:pt x="1743" y="358"/>
                    </a:lnTo>
                    <a:lnTo>
                      <a:pt x="1763" y="382"/>
                    </a:lnTo>
                    <a:lnTo>
                      <a:pt x="1780" y="403"/>
                    </a:lnTo>
                    <a:lnTo>
                      <a:pt x="1795" y="424"/>
                    </a:lnTo>
                    <a:lnTo>
                      <a:pt x="1808" y="447"/>
                    </a:lnTo>
                    <a:lnTo>
                      <a:pt x="1820" y="469"/>
                    </a:lnTo>
                    <a:lnTo>
                      <a:pt x="1827" y="492"/>
                    </a:lnTo>
                    <a:lnTo>
                      <a:pt x="1837" y="515"/>
                    </a:lnTo>
                    <a:lnTo>
                      <a:pt x="1845" y="539"/>
                    </a:lnTo>
                    <a:lnTo>
                      <a:pt x="1855" y="562"/>
                    </a:lnTo>
                    <a:lnTo>
                      <a:pt x="1847" y="579"/>
                    </a:lnTo>
                    <a:lnTo>
                      <a:pt x="1832" y="592"/>
                    </a:lnTo>
                    <a:lnTo>
                      <a:pt x="1815" y="604"/>
                    </a:lnTo>
                    <a:lnTo>
                      <a:pt x="1795" y="611"/>
                    </a:lnTo>
                    <a:lnTo>
                      <a:pt x="1758" y="613"/>
                    </a:lnTo>
                    <a:lnTo>
                      <a:pt x="1726" y="608"/>
                    </a:lnTo>
                    <a:lnTo>
                      <a:pt x="1694" y="596"/>
                    </a:lnTo>
                    <a:lnTo>
                      <a:pt x="1664" y="585"/>
                    </a:lnTo>
                    <a:lnTo>
                      <a:pt x="1634" y="572"/>
                    </a:lnTo>
                    <a:lnTo>
                      <a:pt x="1602" y="564"/>
                    </a:lnTo>
                    <a:lnTo>
                      <a:pt x="1565" y="560"/>
                    </a:lnTo>
                    <a:lnTo>
                      <a:pt x="1525" y="564"/>
                    </a:lnTo>
                    <a:lnTo>
                      <a:pt x="1508" y="568"/>
                    </a:lnTo>
                    <a:lnTo>
                      <a:pt x="1488" y="573"/>
                    </a:lnTo>
                    <a:lnTo>
                      <a:pt x="1471" y="579"/>
                    </a:lnTo>
                    <a:lnTo>
                      <a:pt x="1456" y="587"/>
                    </a:lnTo>
                    <a:lnTo>
                      <a:pt x="1439" y="596"/>
                    </a:lnTo>
                    <a:lnTo>
                      <a:pt x="1426" y="608"/>
                    </a:lnTo>
                    <a:lnTo>
                      <a:pt x="1416" y="621"/>
                    </a:lnTo>
                    <a:lnTo>
                      <a:pt x="1409" y="634"/>
                    </a:lnTo>
                    <a:lnTo>
                      <a:pt x="1384" y="685"/>
                    </a:lnTo>
                    <a:lnTo>
                      <a:pt x="1384" y="738"/>
                    </a:lnTo>
                    <a:lnTo>
                      <a:pt x="1399" y="793"/>
                    </a:lnTo>
                    <a:lnTo>
                      <a:pt x="1424" y="846"/>
                    </a:lnTo>
                    <a:lnTo>
                      <a:pt x="1456" y="874"/>
                    </a:lnTo>
                    <a:lnTo>
                      <a:pt x="1491" y="901"/>
                    </a:lnTo>
                    <a:lnTo>
                      <a:pt x="1525" y="923"/>
                    </a:lnTo>
                    <a:lnTo>
                      <a:pt x="1565" y="944"/>
                    </a:lnTo>
                    <a:lnTo>
                      <a:pt x="1607" y="959"/>
                    </a:lnTo>
                    <a:lnTo>
                      <a:pt x="1652" y="971"/>
                    </a:lnTo>
                    <a:lnTo>
                      <a:pt x="1699" y="975"/>
                    </a:lnTo>
                    <a:lnTo>
                      <a:pt x="1751" y="971"/>
                    </a:lnTo>
                    <a:lnTo>
                      <a:pt x="1783" y="963"/>
                    </a:lnTo>
                    <a:lnTo>
                      <a:pt x="1810" y="950"/>
                    </a:lnTo>
                    <a:lnTo>
                      <a:pt x="1835" y="935"/>
                    </a:lnTo>
                    <a:lnTo>
                      <a:pt x="1860" y="918"/>
                    </a:lnTo>
                    <a:lnTo>
                      <a:pt x="1879" y="899"/>
                    </a:lnTo>
                    <a:lnTo>
                      <a:pt x="1899" y="878"/>
                    </a:lnTo>
                    <a:lnTo>
                      <a:pt x="1919" y="857"/>
                    </a:lnTo>
                    <a:lnTo>
                      <a:pt x="1939" y="838"/>
                    </a:lnTo>
                    <a:lnTo>
                      <a:pt x="1949" y="840"/>
                    </a:lnTo>
                    <a:lnTo>
                      <a:pt x="1956" y="838"/>
                    </a:lnTo>
                    <a:lnTo>
                      <a:pt x="1964" y="833"/>
                    </a:lnTo>
                    <a:lnTo>
                      <a:pt x="1966" y="827"/>
                    </a:lnTo>
                    <a:lnTo>
                      <a:pt x="2018" y="827"/>
                    </a:lnTo>
                    <a:lnTo>
                      <a:pt x="2060" y="838"/>
                    </a:lnTo>
                    <a:lnTo>
                      <a:pt x="2097" y="857"/>
                    </a:lnTo>
                    <a:lnTo>
                      <a:pt x="2129" y="882"/>
                    </a:lnTo>
                    <a:lnTo>
                      <a:pt x="2157" y="912"/>
                    </a:lnTo>
                    <a:lnTo>
                      <a:pt x="2181" y="944"/>
                    </a:lnTo>
                    <a:lnTo>
                      <a:pt x="2206" y="976"/>
                    </a:lnTo>
                    <a:lnTo>
                      <a:pt x="2231" y="1005"/>
                    </a:lnTo>
                    <a:lnTo>
                      <a:pt x="2238" y="1024"/>
                    </a:lnTo>
                    <a:lnTo>
                      <a:pt x="2251" y="1041"/>
                    </a:lnTo>
                    <a:lnTo>
                      <a:pt x="2263" y="1060"/>
                    </a:lnTo>
                    <a:lnTo>
                      <a:pt x="2278" y="1077"/>
                    </a:lnTo>
                    <a:lnTo>
                      <a:pt x="2290" y="1094"/>
                    </a:lnTo>
                    <a:lnTo>
                      <a:pt x="2305" y="1111"/>
                    </a:lnTo>
                    <a:lnTo>
                      <a:pt x="2315" y="1130"/>
                    </a:lnTo>
                    <a:lnTo>
                      <a:pt x="2320" y="1149"/>
                    </a:lnTo>
                    <a:lnTo>
                      <a:pt x="2293" y="1154"/>
                    </a:lnTo>
                    <a:lnTo>
                      <a:pt x="2266" y="1162"/>
                    </a:lnTo>
                    <a:lnTo>
                      <a:pt x="2241" y="1171"/>
                    </a:lnTo>
                    <a:lnTo>
                      <a:pt x="2216" y="1181"/>
                    </a:lnTo>
                    <a:lnTo>
                      <a:pt x="2191" y="1192"/>
                    </a:lnTo>
                    <a:lnTo>
                      <a:pt x="2167" y="1202"/>
                    </a:lnTo>
                    <a:lnTo>
                      <a:pt x="2139" y="1211"/>
                    </a:lnTo>
                    <a:lnTo>
                      <a:pt x="2115" y="1221"/>
                    </a:lnTo>
                    <a:lnTo>
                      <a:pt x="2073" y="1238"/>
                    </a:lnTo>
                    <a:lnTo>
                      <a:pt x="2028" y="1256"/>
                    </a:lnTo>
                    <a:lnTo>
                      <a:pt x="1986" y="1277"/>
                    </a:lnTo>
                    <a:lnTo>
                      <a:pt x="1944" y="1294"/>
                    </a:lnTo>
                    <a:lnTo>
                      <a:pt x="1899" y="1313"/>
                    </a:lnTo>
                    <a:lnTo>
                      <a:pt x="1857" y="1328"/>
                    </a:lnTo>
                    <a:lnTo>
                      <a:pt x="1810" y="1343"/>
                    </a:lnTo>
                    <a:lnTo>
                      <a:pt x="1763" y="1353"/>
                    </a:lnTo>
                    <a:lnTo>
                      <a:pt x="1746" y="1351"/>
                    </a:lnTo>
                    <a:lnTo>
                      <a:pt x="1731" y="1349"/>
                    </a:lnTo>
                    <a:lnTo>
                      <a:pt x="1716" y="1345"/>
                    </a:lnTo>
                    <a:lnTo>
                      <a:pt x="1706" y="1334"/>
                    </a:lnTo>
                    <a:lnTo>
                      <a:pt x="1713" y="1323"/>
                    </a:lnTo>
                    <a:lnTo>
                      <a:pt x="1713" y="1311"/>
                    </a:lnTo>
                    <a:lnTo>
                      <a:pt x="1711" y="1300"/>
                    </a:lnTo>
                    <a:lnTo>
                      <a:pt x="1716" y="1289"/>
                    </a:lnTo>
                    <a:lnTo>
                      <a:pt x="1728" y="1270"/>
                    </a:lnTo>
                    <a:lnTo>
                      <a:pt x="1738" y="1249"/>
                    </a:lnTo>
                    <a:lnTo>
                      <a:pt x="1741" y="1228"/>
                    </a:lnTo>
                    <a:lnTo>
                      <a:pt x="1731" y="1207"/>
                    </a:lnTo>
                    <a:lnTo>
                      <a:pt x="1726" y="1196"/>
                    </a:lnTo>
                    <a:lnTo>
                      <a:pt x="1716" y="1183"/>
                    </a:lnTo>
                    <a:lnTo>
                      <a:pt x="1706" y="1173"/>
                    </a:lnTo>
                    <a:lnTo>
                      <a:pt x="1694" y="1162"/>
                    </a:lnTo>
                    <a:lnTo>
                      <a:pt x="1679" y="1154"/>
                    </a:lnTo>
                    <a:lnTo>
                      <a:pt x="1664" y="1147"/>
                    </a:lnTo>
                    <a:lnTo>
                      <a:pt x="1647" y="1141"/>
                    </a:lnTo>
                    <a:lnTo>
                      <a:pt x="1632" y="1137"/>
                    </a:lnTo>
                    <a:lnTo>
                      <a:pt x="1609" y="1128"/>
                    </a:lnTo>
                    <a:lnTo>
                      <a:pt x="1587" y="1124"/>
                    </a:lnTo>
                    <a:lnTo>
                      <a:pt x="1562" y="1120"/>
                    </a:lnTo>
                    <a:lnTo>
                      <a:pt x="1538" y="1120"/>
                    </a:lnTo>
                    <a:lnTo>
                      <a:pt x="1510" y="1122"/>
                    </a:lnTo>
                    <a:lnTo>
                      <a:pt x="1486" y="1122"/>
                    </a:lnTo>
                    <a:lnTo>
                      <a:pt x="1458" y="1124"/>
                    </a:lnTo>
                    <a:lnTo>
                      <a:pt x="1431" y="1126"/>
                    </a:lnTo>
                    <a:lnTo>
                      <a:pt x="1379" y="1137"/>
                    </a:lnTo>
                    <a:lnTo>
                      <a:pt x="1330" y="1151"/>
                    </a:lnTo>
                    <a:lnTo>
                      <a:pt x="1280" y="1166"/>
                    </a:lnTo>
                    <a:lnTo>
                      <a:pt x="1231" y="1185"/>
                    </a:lnTo>
                    <a:lnTo>
                      <a:pt x="1184" y="1205"/>
                    </a:lnTo>
                    <a:lnTo>
                      <a:pt x="1141" y="1232"/>
                    </a:lnTo>
                    <a:lnTo>
                      <a:pt x="1102" y="1260"/>
                    </a:lnTo>
                    <a:lnTo>
                      <a:pt x="1067" y="1292"/>
                    </a:lnTo>
                    <a:lnTo>
                      <a:pt x="1060" y="1328"/>
                    </a:lnTo>
                    <a:lnTo>
                      <a:pt x="1065" y="1366"/>
                    </a:lnTo>
                    <a:lnTo>
                      <a:pt x="1080" y="1404"/>
                    </a:lnTo>
                    <a:lnTo>
                      <a:pt x="1104" y="1436"/>
                    </a:lnTo>
                    <a:lnTo>
                      <a:pt x="1184" y="1487"/>
                    </a:lnTo>
                    <a:lnTo>
                      <a:pt x="1174" y="1504"/>
                    </a:lnTo>
                    <a:lnTo>
                      <a:pt x="1164" y="1519"/>
                    </a:lnTo>
                    <a:lnTo>
                      <a:pt x="1146" y="1533"/>
                    </a:lnTo>
                    <a:lnTo>
                      <a:pt x="1127" y="1542"/>
                    </a:lnTo>
                    <a:lnTo>
                      <a:pt x="1102" y="1557"/>
                    </a:lnTo>
                    <a:lnTo>
                      <a:pt x="1072" y="1572"/>
                    </a:lnTo>
                    <a:lnTo>
                      <a:pt x="1042" y="1586"/>
                    </a:lnTo>
                    <a:lnTo>
                      <a:pt x="1013" y="1597"/>
                    </a:lnTo>
                    <a:lnTo>
                      <a:pt x="980" y="1608"/>
                    </a:lnTo>
                    <a:lnTo>
                      <a:pt x="951" y="1622"/>
                    </a:lnTo>
                    <a:lnTo>
                      <a:pt x="921" y="1635"/>
                    </a:lnTo>
                    <a:lnTo>
                      <a:pt x="891" y="1650"/>
                    </a:lnTo>
                    <a:lnTo>
                      <a:pt x="874" y="1650"/>
                    </a:lnTo>
                    <a:lnTo>
                      <a:pt x="852" y="1622"/>
                    </a:lnTo>
                    <a:lnTo>
                      <a:pt x="832" y="1595"/>
                    </a:lnTo>
                    <a:lnTo>
                      <a:pt x="812" y="1567"/>
                    </a:lnTo>
                    <a:lnTo>
                      <a:pt x="795" y="1536"/>
                    </a:lnTo>
                    <a:lnTo>
                      <a:pt x="777" y="1508"/>
                    </a:lnTo>
                    <a:lnTo>
                      <a:pt x="763" y="1480"/>
                    </a:lnTo>
                    <a:lnTo>
                      <a:pt x="748" y="1449"/>
                    </a:lnTo>
                    <a:lnTo>
                      <a:pt x="735" y="1419"/>
                    </a:lnTo>
                    <a:lnTo>
                      <a:pt x="723" y="1402"/>
                    </a:lnTo>
                    <a:lnTo>
                      <a:pt x="713" y="1385"/>
                    </a:lnTo>
                    <a:lnTo>
                      <a:pt x="698" y="1368"/>
                    </a:lnTo>
                    <a:lnTo>
                      <a:pt x="686" y="1351"/>
                    </a:lnTo>
                    <a:lnTo>
                      <a:pt x="668" y="1336"/>
                    </a:lnTo>
                    <a:lnTo>
                      <a:pt x="649" y="1325"/>
                    </a:lnTo>
                    <a:lnTo>
                      <a:pt x="626" y="1315"/>
                    </a:lnTo>
                    <a:lnTo>
                      <a:pt x="599" y="1309"/>
                    </a:lnTo>
                    <a:lnTo>
                      <a:pt x="584" y="1308"/>
                    </a:lnTo>
                    <a:lnTo>
                      <a:pt x="567" y="1308"/>
                    </a:lnTo>
                    <a:lnTo>
                      <a:pt x="550" y="1308"/>
                    </a:lnTo>
                    <a:lnTo>
                      <a:pt x="532" y="1308"/>
                    </a:lnTo>
                    <a:lnTo>
                      <a:pt x="515" y="1309"/>
                    </a:lnTo>
                    <a:lnTo>
                      <a:pt x="500" y="1313"/>
                    </a:lnTo>
                    <a:lnTo>
                      <a:pt x="488" y="1321"/>
                    </a:lnTo>
                    <a:lnTo>
                      <a:pt x="475" y="1330"/>
                    </a:lnTo>
                    <a:lnTo>
                      <a:pt x="460" y="1347"/>
                    </a:lnTo>
                    <a:lnTo>
                      <a:pt x="448" y="1368"/>
                    </a:lnTo>
                    <a:lnTo>
                      <a:pt x="441" y="1389"/>
                    </a:lnTo>
                    <a:lnTo>
                      <a:pt x="433" y="1408"/>
                    </a:lnTo>
                    <a:lnTo>
                      <a:pt x="426" y="1429"/>
                    </a:lnTo>
                    <a:lnTo>
                      <a:pt x="411" y="1444"/>
                    </a:lnTo>
                    <a:lnTo>
                      <a:pt x="391" y="1457"/>
                    </a:lnTo>
                    <a:lnTo>
                      <a:pt x="361" y="1465"/>
                    </a:lnTo>
                    <a:lnTo>
                      <a:pt x="317" y="1459"/>
                    </a:lnTo>
                    <a:lnTo>
                      <a:pt x="272" y="1449"/>
                    </a:lnTo>
                    <a:lnTo>
                      <a:pt x="233" y="1436"/>
                    </a:lnTo>
                    <a:lnTo>
                      <a:pt x="193" y="1419"/>
                    </a:lnTo>
                    <a:lnTo>
                      <a:pt x="153" y="1398"/>
                    </a:lnTo>
                    <a:lnTo>
                      <a:pt x="119" y="1376"/>
                    </a:lnTo>
                    <a:lnTo>
                      <a:pt x="89" y="1351"/>
                    </a:lnTo>
                    <a:lnTo>
                      <a:pt x="59" y="1325"/>
                    </a:lnTo>
                    <a:lnTo>
                      <a:pt x="39" y="1296"/>
                    </a:lnTo>
                    <a:lnTo>
                      <a:pt x="25" y="1268"/>
                    </a:lnTo>
                    <a:lnTo>
                      <a:pt x="10" y="1238"/>
                    </a:lnTo>
                    <a:lnTo>
                      <a:pt x="2" y="1207"/>
                    </a:lnTo>
                    <a:lnTo>
                      <a:pt x="0" y="1177"/>
                    </a:lnTo>
                    <a:lnTo>
                      <a:pt x="5" y="1145"/>
                    </a:lnTo>
                    <a:lnTo>
                      <a:pt x="17" y="1116"/>
                    </a:lnTo>
                    <a:lnTo>
                      <a:pt x="37" y="1086"/>
                    </a:lnTo>
                    <a:lnTo>
                      <a:pt x="72" y="1063"/>
                    </a:lnTo>
                    <a:lnTo>
                      <a:pt x="106" y="1052"/>
                    </a:lnTo>
                    <a:lnTo>
                      <a:pt x="143" y="1052"/>
                    </a:lnTo>
                    <a:lnTo>
                      <a:pt x="183" y="1058"/>
                    </a:lnTo>
                    <a:lnTo>
                      <a:pt x="220" y="1065"/>
                    </a:lnTo>
                    <a:lnTo>
                      <a:pt x="260" y="1069"/>
                    </a:lnTo>
                    <a:lnTo>
                      <a:pt x="299" y="1065"/>
                    </a:lnTo>
                    <a:lnTo>
                      <a:pt x="337" y="1050"/>
                    </a:lnTo>
                    <a:lnTo>
                      <a:pt x="369" y="1012"/>
                    </a:lnTo>
                    <a:lnTo>
                      <a:pt x="381" y="971"/>
                    </a:lnTo>
                    <a:lnTo>
                      <a:pt x="379" y="925"/>
                    </a:lnTo>
                    <a:lnTo>
                      <a:pt x="369" y="886"/>
                    </a:lnTo>
                    <a:lnTo>
                      <a:pt x="359" y="867"/>
                    </a:lnTo>
                    <a:lnTo>
                      <a:pt x="349" y="848"/>
                    </a:lnTo>
                    <a:lnTo>
                      <a:pt x="337" y="829"/>
                    </a:lnTo>
                    <a:lnTo>
                      <a:pt x="327" y="810"/>
                    </a:lnTo>
                    <a:lnTo>
                      <a:pt x="314" y="791"/>
                    </a:lnTo>
                    <a:lnTo>
                      <a:pt x="299" y="772"/>
                    </a:lnTo>
                    <a:lnTo>
                      <a:pt x="285" y="753"/>
                    </a:lnTo>
                    <a:lnTo>
                      <a:pt x="270" y="736"/>
                    </a:lnTo>
                    <a:lnTo>
                      <a:pt x="255" y="725"/>
                    </a:lnTo>
                    <a:lnTo>
                      <a:pt x="247" y="710"/>
                    </a:lnTo>
                    <a:lnTo>
                      <a:pt x="240" y="695"/>
                    </a:lnTo>
                    <a:lnTo>
                      <a:pt x="225" y="681"/>
                    </a:lnTo>
                    <a:lnTo>
                      <a:pt x="218" y="655"/>
                    </a:lnTo>
                    <a:lnTo>
                      <a:pt x="245" y="643"/>
                    </a:lnTo>
                    <a:lnTo>
                      <a:pt x="275" y="634"/>
                    </a:lnTo>
                    <a:lnTo>
                      <a:pt x="302" y="623"/>
                    </a:lnTo>
                    <a:lnTo>
                      <a:pt x="329" y="611"/>
                    </a:lnTo>
                    <a:lnTo>
                      <a:pt x="359" y="600"/>
                    </a:lnTo>
                    <a:lnTo>
                      <a:pt x="386" y="589"/>
                    </a:lnTo>
                    <a:lnTo>
                      <a:pt x="416" y="577"/>
                    </a:lnTo>
                    <a:lnTo>
                      <a:pt x="443" y="566"/>
                    </a:lnTo>
                    <a:lnTo>
                      <a:pt x="473" y="555"/>
                    </a:lnTo>
                    <a:lnTo>
                      <a:pt x="500" y="543"/>
                    </a:lnTo>
                    <a:lnTo>
                      <a:pt x="530" y="532"/>
                    </a:lnTo>
                    <a:lnTo>
                      <a:pt x="559" y="519"/>
                    </a:lnTo>
                    <a:lnTo>
                      <a:pt x="587" y="507"/>
                    </a:lnTo>
                    <a:lnTo>
                      <a:pt x="616" y="496"/>
                    </a:lnTo>
                    <a:lnTo>
                      <a:pt x="644" y="485"/>
                    </a:lnTo>
                    <a:lnTo>
                      <a:pt x="673" y="473"/>
                    </a:lnTo>
                    <a:lnTo>
                      <a:pt x="698" y="456"/>
                    </a:lnTo>
                    <a:lnTo>
                      <a:pt x="713" y="435"/>
                    </a:lnTo>
                    <a:lnTo>
                      <a:pt x="718" y="413"/>
                    </a:lnTo>
                    <a:lnTo>
                      <a:pt x="720" y="390"/>
                    </a:lnTo>
                    <a:lnTo>
                      <a:pt x="706" y="371"/>
                    </a:lnTo>
                    <a:lnTo>
                      <a:pt x="688" y="350"/>
                    </a:lnTo>
                    <a:lnTo>
                      <a:pt x="671" y="333"/>
                    </a:lnTo>
                    <a:lnTo>
                      <a:pt x="651" y="314"/>
                    </a:lnTo>
                    <a:lnTo>
                      <a:pt x="626" y="301"/>
                    </a:lnTo>
                    <a:lnTo>
                      <a:pt x="602" y="290"/>
                    </a:lnTo>
                    <a:lnTo>
                      <a:pt x="574" y="282"/>
                    </a:lnTo>
                    <a:lnTo>
                      <a:pt x="542" y="280"/>
                    </a:lnTo>
                    <a:lnTo>
                      <a:pt x="522" y="263"/>
                    </a:lnTo>
                    <a:lnTo>
                      <a:pt x="505" y="242"/>
                    </a:lnTo>
                    <a:lnTo>
                      <a:pt x="498" y="218"/>
                    </a:lnTo>
                    <a:lnTo>
                      <a:pt x="503" y="191"/>
                    </a:lnTo>
                    <a:lnTo>
                      <a:pt x="520" y="170"/>
                    </a:lnTo>
                    <a:lnTo>
                      <a:pt x="537" y="150"/>
                    </a:lnTo>
                    <a:lnTo>
                      <a:pt x="557" y="129"/>
                    </a:lnTo>
                    <a:lnTo>
                      <a:pt x="577" y="112"/>
                    </a:lnTo>
                    <a:lnTo>
                      <a:pt x="602" y="95"/>
                    </a:lnTo>
                    <a:lnTo>
                      <a:pt x="624" y="80"/>
                    </a:lnTo>
                    <a:lnTo>
                      <a:pt x="651" y="65"/>
                    </a:lnTo>
                    <a:lnTo>
                      <a:pt x="676" y="53"/>
                    </a:lnTo>
                    <a:lnTo>
                      <a:pt x="706" y="42"/>
                    </a:lnTo>
                    <a:lnTo>
                      <a:pt x="733" y="30"/>
                    </a:lnTo>
                    <a:lnTo>
                      <a:pt x="763" y="23"/>
                    </a:lnTo>
                    <a:lnTo>
                      <a:pt x="795" y="15"/>
                    </a:lnTo>
                    <a:lnTo>
                      <a:pt x="824" y="10"/>
                    </a:lnTo>
                    <a:lnTo>
                      <a:pt x="857" y="4"/>
                    </a:lnTo>
                    <a:lnTo>
                      <a:pt x="891" y="2"/>
                    </a:lnTo>
                    <a:lnTo>
                      <a:pt x="923" y="0"/>
                    </a:lnTo>
                    <a:lnTo>
                      <a:pt x="941" y="0"/>
                    </a:lnTo>
                    <a:lnTo>
                      <a:pt x="958" y="2"/>
                    </a:lnTo>
                    <a:lnTo>
                      <a:pt x="978" y="6"/>
                    </a:lnTo>
                    <a:lnTo>
                      <a:pt x="995" y="8"/>
                    </a:lnTo>
                    <a:lnTo>
                      <a:pt x="1013" y="13"/>
                    </a:lnTo>
                    <a:lnTo>
                      <a:pt x="1030" y="17"/>
                    </a:lnTo>
                    <a:lnTo>
                      <a:pt x="1047" y="23"/>
                    </a:lnTo>
                    <a:lnTo>
                      <a:pt x="1065" y="2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29" name="Freeform 101"/>
              <p:cNvSpPr>
                <a:spLocks/>
              </p:cNvSpPr>
              <p:nvPr/>
            </p:nvSpPr>
            <p:spPr bwMode="auto">
              <a:xfrm>
                <a:off x="1544" y="1933"/>
                <a:ext cx="664" cy="295"/>
              </a:xfrm>
              <a:custGeom>
                <a:avLst/>
                <a:gdLst/>
                <a:ahLst/>
                <a:cxnLst>
                  <a:cxn ang="0">
                    <a:pos x="664" y="8"/>
                  </a:cxn>
                  <a:cxn ang="0">
                    <a:pos x="664" y="13"/>
                  </a:cxn>
                  <a:cxn ang="0">
                    <a:pos x="659" y="19"/>
                  </a:cxn>
                  <a:cxn ang="0">
                    <a:pos x="654" y="27"/>
                  </a:cxn>
                  <a:cxn ang="0">
                    <a:pos x="659" y="32"/>
                  </a:cxn>
                  <a:cxn ang="0">
                    <a:pos x="642" y="36"/>
                  </a:cxn>
                  <a:cxn ang="0">
                    <a:pos x="627" y="42"/>
                  </a:cxn>
                  <a:cxn ang="0">
                    <a:pos x="609" y="51"/>
                  </a:cxn>
                  <a:cxn ang="0">
                    <a:pos x="595" y="59"/>
                  </a:cxn>
                  <a:cxn ang="0">
                    <a:pos x="580" y="66"/>
                  </a:cxn>
                  <a:cxn ang="0">
                    <a:pos x="562" y="74"/>
                  </a:cxn>
                  <a:cxn ang="0">
                    <a:pos x="545" y="82"/>
                  </a:cxn>
                  <a:cxn ang="0">
                    <a:pos x="528" y="85"/>
                  </a:cxn>
                  <a:cxn ang="0">
                    <a:pos x="498" y="97"/>
                  </a:cxn>
                  <a:cxn ang="0">
                    <a:pos x="468" y="110"/>
                  </a:cxn>
                  <a:cxn ang="0">
                    <a:pos x="439" y="123"/>
                  </a:cxn>
                  <a:cxn ang="0">
                    <a:pos x="409" y="136"/>
                  </a:cxn>
                  <a:cxn ang="0">
                    <a:pos x="377" y="150"/>
                  </a:cxn>
                  <a:cxn ang="0">
                    <a:pos x="347" y="161"/>
                  </a:cxn>
                  <a:cxn ang="0">
                    <a:pos x="315" y="171"/>
                  </a:cxn>
                  <a:cxn ang="0">
                    <a:pos x="283" y="178"/>
                  </a:cxn>
                  <a:cxn ang="0">
                    <a:pos x="248" y="193"/>
                  </a:cxn>
                  <a:cxn ang="0">
                    <a:pos x="216" y="208"/>
                  </a:cxn>
                  <a:cxn ang="0">
                    <a:pos x="181" y="223"/>
                  </a:cxn>
                  <a:cxn ang="0">
                    <a:pos x="149" y="241"/>
                  </a:cxn>
                  <a:cxn ang="0">
                    <a:pos x="114" y="256"/>
                  </a:cxn>
                  <a:cxn ang="0">
                    <a:pos x="82" y="271"/>
                  </a:cxn>
                  <a:cxn ang="0">
                    <a:pos x="47" y="284"/>
                  </a:cxn>
                  <a:cxn ang="0">
                    <a:pos x="13" y="295"/>
                  </a:cxn>
                  <a:cxn ang="0">
                    <a:pos x="0" y="288"/>
                  </a:cxn>
                  <a:cxn ang="0">
                    <a:pos x="0" y="278"/>
                  </a:cxn>
                  <a:cxn ang="0">
                    <a:pos x="5" y="267"/>
                  </a:cxn>
                  <a:cxn ang="0">
                    <a:pos x="3" y="256"/>
                  </a:cxn>
                  <a:cxn ang="0">
                    <a:pos x="30" y="246"/>
                  </a:cxn>
                  <a:cxn ang="0">
                    <a:pos x="55" y="237"/>
                  </a:cxn>
                  <a:cxn ang="0">
                    <a:pos x="82" y="227"/>
                  </a:cxn>
                  <a:cxn ang="0">
                    <a:pos x="107" y="218"/>
                  </a:cxn>
                  <a:cxn ang="0">
                    <a:pos x="131" y="208"/>
                  </a:cxn>
                  <a:cxn ang="0">
                    <a:pos x="156" y="197"/>
                  </a:cxn>
                  <a:cxn ang="0">
                    <a:pos x="181" y="188"/>
                  </a:cxn>
                  <a:cxn ang="0">
                    <a:pos x="208" y="176"/>
                  </a:cxn>
                  <a:cxn ang="0">
                    <a:pos x="233" y="167"/>
                  </a:cxn>
                  <a:cxn ang="0">
                    <a:pos x="258" y="155"/>
                  </a:cxn>
                  <a:cxn ang="0">
                    <a:pos x="283" y="146"/>
                  </a:cxn>
                  <a:cxn ang="0">
                    <a:pos x="307" y="136"/>
                  </a:cxn>
                  <a:cxn ang="0">
                    <a:pos x="332" y="125"/>
                  </a:cxn>
                  <a:cxn ang="0">
                    <a:pos x="359" y="116"/>
                  </a:cxn>
                  <a:cxn ang="0">
                    <a:pos x="384" y="106"/>
                  </a:cxn>
                  <a:cxn ang="0">
                    <a:pos x="411" y="97"/>
                  </a:cxn>
                  <a:cxn ang="0">
                    <a:pos x="441" y="85"/>
                  </a:cxn>
                  <a:cxn ang="0">
                    <a:pos x="468" y="74"/>
                  </a:cxn>
                  <a:cxn ang="0">
                    <a:pos x="498" y="61"/>
                  </a:cxn>
                  <a:cxn ang="0">
                    <a:pos x="528" y="49"/>
                  </a:cxn>
                  <a:cxn ang="0">
                    <a:pos x="557" y="38"/>
                  </a:cxn>
                  <a:cxn ang="0">
                    <a:pos x="585" y="27"/>
                  </a:cxn>
                  <a:cxn ang="0">
                    <a:pos x="614" y="13"/>
                  </a:cxn>
                  <a:cxn ang="0">
                    <a:pos x="642" y="0"/>
                  </a:cxn>
                  <a:cxn ang="0">
                    <a:pos x="664" y="8"/>
                  </a:cxn>
                </a:cxnLst>
                <a:rect l="0" t="0" r="r" b="b"/>
                <a:pathLst>
                  <a:path w="664" h="295">
                    <a:moveTo>
                      <a:pt x="664" y="8"/>
                    </a:moveTo>
                    <a:lnTo>
                      <a:pt x="664" y="13"/>
                    </a:lnTo>
                    <a:lnTo>
                      <a:pt x="659" y="19"/>
                    </a:lnTo>
                    <a:lnTo>
                      <a:pt x="654" y="27"/>
                    </a:lnTo>
                    <a:lnTo>
                      <a:pt x="659" y="32"/>
                    </a:lnTo>
                    <a:lnTo>
                      <a:pt x="642" y="36"/>
                    </a:lnTo>
                    <a:lnTo>
                      <a:pt x="627" y="42"/>
                    </a:lnTo>
                    <a:lnTo>
                      <a:pt x="609" y="51"/>
                    </a:lnTo>
                    <a:lnTo>
                      <a:pt x="595" y="59"/>
                    </a:lnTo>
                    <a:lnTo>
                      <a:pt x="580" y="66"/>
                    </a:lnTo>
                    <a:lnTo>
                      <a:pt x="562" y="74"/>
                    </a:lnTo>
                    <a:lnTo>
                      <a:pt x="545" y="82"/>
                    </a:lnTo>
                    <a:lnTo>
                      <a:pt x="528" y="85"/>
                    </a:lnTo>
                    <a:lnTo>
                      <a:pt x="498" y="97"/>
                    </a:lnTo>
                    <a:lnTo>
                      <a:pt x="468" y="110"/>
                    </a:lnTo>
                    <a:lnTo>
                      <a:pt x="439" y="123"/>
                    </a:lnTo>
                    <a:lnTo>
                      <a:pt x="409" y="136"/>
                    </a:lnTo>
                    <a:lnTo>
                      <a:pt x="377" y="150"/>
                    </a:lnTo>
                    <a:lnTo>
                      <a:pt x="347" y="161"/>
                    </a:lnTo>
                    <a:lnTo>
                      <a:pt x="315" y="171"/>
                    </a:lnTo>
                    <a:lnTo>
                      <a:pt x="283" y="178"/>
                    </a:lnTo>
                    <a:lnTo>
                      <a:pt x="248" y="193"/>
                    </a:lnTo>
                    <a:lnTo>
                      <a:pt x="216" y="208"/>
                    </a:lnTo>
                    <a:lnTo>
                      <a:pt x="181" y="223"/>
                    </a:lnTo>
                    <a:lnTo>
                      <a:pt x="149" y="241"/>
                    </a:lnTo>
                    <a:lnTo>
                      <a:pt x="114" y="256"/>
                    </a:lnTo>
                    <a:lnTo>
                      <a:pt x="82" y="271"/>
                    </a:lnTo>
                    <a:lnTo>
                      <a:pt x="47" y="284"/>
                    </a:lnTo>
                    <a:lnTo>
                      <a:pt x="13" y="295"/>
                    </a:lnTo>
                    <a:lnTo>
                      <a:pt x="0" y="288"/>
                    </a:lnTo>
                    <a:lnTo>
                      <a:pt x="0" y="278"/>
                    </a:lnTo>
                    <a:lnTo>
                      <a:pt x="5" y="267"/>
                    </a:lnTo>
                    <a:lnTo>
                      <a:pt x="3" y="256"/>
                    </a:lnTo>
                    <a:lnTo>
                      <a:pt x="30" y="246"/>
                    </a:lnTo>
                    <a:lnTo>
                      <a:pt x="55" y="237"/>
                    </a:lnTo>
                    <a:lnTo>
                      <a:pt x="82" y="227"/>
                    </a:lnTo>
                    <a:lnTo>
                      <a:pt x="107" y="218"/>
                    </a:lnTo>
                    <a:lnTo>
                      <a:pt x="131" y="208"/>
                    </a:lnTo>
                    <a:lnTo>
                      <a:pt x="156" y="197"/>
                    </a:lnTo>
                    <a:lnTo>
                      <a:pt x="181" y="188"/>
                    </a:lnTo>
                    <a:lnTo>
                      <a:pt x="208" y="176"/>
                    </a:lnTo>
                    <a:lnTo>
                      <a:pt x="233" y="167"/>
                    </a:lnTo>
                    <a:lnTo>
                      <a:pt x="258" y="155"/>
                    </a:lnTo>
                    <a:lnTo>
                      <a:pt x="283" y="146"/>
                    </a:lnTo>
                    <a:lnTo>
                      <a:pt x="307" y="136"/>
                    </a:lnTo>
                    <a:lnTo>
                      <a:pt x="332" y="125"/>
                    </a:lnTo>
                    <a:lnTo>
                      <a:pt x="359" y="116"/>
                    </a:lnTo>
                    <a:lnTo>
                      <a:pt x="384" y="106"/>
                    </a:lnTo>
                    <a:lnTo>
                      <a:pt x="411" y="97"/>
                    </a:lnTo>
                    <a:lnTo>
                      <a:pt x="441" y="85"/>
                    </a:lnTo>
                    <a:lnTo>
                      <a:pt x="468" y="74"/>
                    </a:lnTo>
                    <a:lnTo>
                      <a:pt x="498" y="61"/>
                    </a:lnTo>
                    <a:lnTo>
                      <a:pt x="528" y="49"/>
                    </a:lnTo>
                    <a:lnTo>
                      <a:pt x="557" y="38"/>
                    </a:lnTo>
                    <a:lnTo>
                      <a:pt x="585" y="27"/>
                    </a:lnTo>
                    <a:lnTo>
                      <a:pt x="614" y="13"/>
                    </a:lnTo>
                    <a:lnTo>
                      <a:pt x="642" y="0"/>
                    </a:lnTo>
                    <a:lnTo>
                      <a:pt x="664" y="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30" name="Freeform 102"/>
              <p:cNvSpPr>
                <a:spLocks/>
              </p:cNvSpPr>
              <p:nvPr/>
            </p:nvSpPr>
            <p:spPr bwMode="auto">
              <a:xfrm>
                <a:off x="2852" y="1941"/>
                <a:ext cx="138" cy="66"/>
              </a:xfrm>
              <a:custGeom>
                <a:avLst/>
                <a:gdLst/>
                <a:ahLst/>
                <a:cxnLst>
                  <a:cxn ang="0">
                    <a:pos x="138" y="41"/>
                  </a:cxn>
                  <a:cxn ang="0">
                    <a:pos x="133" y="49"/>
                  </a:cxn>
                  <a:cxn ang="0">
                    <a:pos x="129" y="57"/>
                  </a:cxn>
                  <a:cxn ang="0">
                    <a:pos x="121" y="60"/>
                  </a:cxn>
                  <a:cxn ang="0">
                    <a:pos x="111" y="66"/>
                  </a:cxn>
                  <a:cxn ang="0">
                    <a:pos x="94" y="62"/>
                  </a:cxn>
                  <a:cxn ang="0">
                    <a:pos x="77" y="57"/>
                  </a:cxn>
                  <a:cxn ang="0">
                    <a:pos x="57" y="53"/>
                  </a:cxn>
                  <a:cxn ang="0">
                    <a:pos x="39" y="47"/>
                  </a:cxn>
                  <a:cxn ang="0">
                    <a:pos x="22" y="40"/>
                  </a:cxn>
                  <a:cxn ang="0">
                    <a:pos x="10" y="30"/>
                  </a:cxn>
                  <a:cxn ang="0">
                    <a:pos x="2" y="17"/>
                  </a:cxn>
                  <a:cxn ang="0">
                    <a:pos x="0" y="0"/>
                  </a:cxn>
                  <a:cxn ang="0">
                    <a:pos x="15" y="9"/>
                  </a:cxn>
                  <a:cxn ang="0">
                    <a:pos x="29" y="17"/>
                  </a:cxn>
                  <a:cxn ang="0">
                    <a:pos x="47" y="23"/>
                  </a:cxn>
                  <a:cxn ang="0">
                    <a:pos x="67" y="26"/>
                  </a:cxn>
                  <a:cxn ang="0">
                    <a:pos x="84" y="30"/>
                  </a:cxn>
                  <a:cxn ang="0">
                    <a:pos x="101" y="32"/>
                  </a:cxn>
                  <a:cxn ang="0">
                    <a:pos x="121" y="36"/>
                  </a:cxn>
                  <a:cxn ang="0">
                    <a:pos x="138" y="41"/>
                  </a:cxn>
                </a:cxnLst>
                <a:rect l="0" t="0" r="r" b="b"/>
                <a:pathLst>
                  <a:path w="138" h="66">
                    <a:moveTo>
                      <a:pt x="138" y="41"/>
                    </a:moveTo>
                    <a:lnTo>
                      <a:pt x="133" y="49"/>
                    </a:lnTo>
                    <a:lnTo>
                      <a:pt x="129" y="57"/>
                    </a:lnTo>
                    <a:lnTo>
                      <a:pt x="121" y="60"/>
                    </a:lnTo>
                    <a:lnTo>
                      <a:pt x="111" y="66"/>
                    </a:lnTo>
                    <a:lnTo>
                      <a:pt x="94" y="62"/>
                    </a:lnTo>
                    <a:lnTo>
                      <a:pt x="77" y="57"/>
                    </a:lnTo>
                    <a:lnTo>
                      <a:pt x="57" y="53"/>
                    </a:lnTo>
                    <a:lnTo>
                      <a:pt x="39" y="47"/>
                    </a:lnTo>
                    <a:lnTo>
                      <a:pt x="22" y="40"/>
                    </a:lnTo>
                    <a:lnTo>
                      <a:pt x="10" y="30"/>
                    </a:lnTo>
                    <a:lnTo>
                      <a:pt x="2" y="17"/>
                    </a:lnTo>
                    <a:lnTo>
                      <a:pt x="0" y="0"/>
                    </a:lnTo>
                    <a:lnTo>
                      <a:pt x="15" y="9"/>
                    </a:lnTo>
                    <a:lnTo>
                      <a:pt x="29" y="17"/>
                    </a:lnTo>
                    <a:lnTo>
                      <a:pt x="47" y="23"/>
                    </a:lnTo>
                    <a:lnTo>
                      <a:pt x="67" y="26"/>
                    </a:lnTo>
                    <a:lnTo>
                      <a:pt x="84" y="30"/>
                    </a:lnTo>
                    <a:lnTo>
                      <a:pt x="101" y="32"/>
                    </a:lnTo>
                    <a:lnTo>
                      <a:pt x="121" y="36"/>
                    </a:lnTo>
                    <a:lnTo>
                      <a:pt x="138" y="4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31" name="Freeform 103"/>
              <p:cNvSpPr>
                <a:spLocks/>
              </p:cNvSpPr>
              <p:nvPr/>
            </p:nvSpPr>
            <p:spPr bwMode="auto">
              <a:xfrm>
                <a:off x="2664" y="1958"/>
                <a:ext cx="76" cy="32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66" y="28"/>
                  </a:cxn>
                  <a:cxn ang="0">
                    <a:pos x="59" y="32"/>
                  </a:cxn>
                  <a:cxn ang="0">
                    <a:pos x="49" y="32"/>
                  </a:cxn>
                  <a:cxn ang="0">
                    <a:pos x="39" y="30"/>
                  </a:cxn>
                  <a:cxn ang="0">
                    <a:pos x="29" y="26"/>
                  </a:cxn>
                  <a:cxn ang="0">
                    <a:pos x="19" y="23"/>
                  </a:cxn>
                  <a:cxn ang="0">
                    <a:pos x="9" y="19"/>
                  </a:cxn>
                  <a:cxn ang="0">
                    <a:pos x="0" y="17"/>
                  </a:cxn>
                  <a:cxn ang="0">
                    <a:pos x="2" y="0"/>
                  </a:cxn>
                  <a:cxn ang="0">
                    <a:pos x="12" y="2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4" y="4"/>
                  </a:cxn>
                  <a:cxn ang="0">
                    <a:pos x="54" y="6"/>
                  </a:cxn>
                  <a:cxn ang="0">
                    <a:pos x="61" y="9"/>
                  </a:cxn>
                  <a:cxn ang="0">
                    <a:pos x="69" y="13"/>
                  </a:cxn>
                  <a:cxn ang="0">
                    <a:pos x="76" y="21"/>
                  </a:cxn>
                </a:cxnLst>
                <a:rect l="0" t="0" r="r" b="b"/>
                <a:pathLst>
                  <a:path w="76" h="32">
                    <a:moveTo>
                      <a:pt x="76" y="21"/>
                    </a:moveTo>
                    <a:lnTo>
                      <a:pt x="66" y="28"/>
                    </a:lnTo>
                    <a:lnTo>
                      <a:pt x="59" y="32"/>
                    </a:lnTo>
                    <a:lnTo>
                      <a:pt x="49" y="32"/>
                    </a:lnTo>
                    <a:lnTo>
                      <a:pt x="39" y="30"/>
                    </a:lnTo>
                    <a:lnTo>
                      <a:pt x="29" y="26"/>
                    </a:lnTo>
                    <a:lnTo>
                      <a:pt x="19" y="23"/>
                    </a:lnTo>
                    <a:lnTo>
                      <a:pt x="9" y="19"/>
                    </a:lnTo>
                    <a:lnTo>
                      <a:pt x="0" y="17"/>
                    </a:lnTo>
                    <a:lnTo>
                      <a:pt x="2" y="0"/>
                    </a:lnTo>
                    <a:lnTo>
                      <a:pt x="12" y="2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4" y="4"/>
                    </a:lnTo>
                    <a:lnTo>
                      <a:pt x="54" y="6"/>
                    </a:lnTo>
                    <a:lnTo>
                      <a:pt x="61" y="9"/>
                    </a:lnTo>
                    <a:lnTo>
                      <a:pt x="69" y="13"/>
                    </a:lnTo>
                    <a:lnTo>
                      <a:pt x="76" y="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32" name="Freeform 104"/>
              <p:cNvSpPr>
                <a:spLocks/>
              </p:cNvSpPr>
              <p:nvPr/>
            </p:nvSpPr>
            <p:spPr bwMode="auto">
              <a:xfrm>
                <a:off x="3250" y="1958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10" y="0"/>
                    </a:lnTo>
                    <a:lnTo>
                      <a:pt x="1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33" name="Freeform 105"/>
              <p:cNvSpPr>
                <a:spLocks/>
              </p:cNvSpPr>
              <p:nvPr/>
            </p:nvSpPr>
            <p:spPr bwMode="auto">
              <a:xfrm>
                <a:off x="2012" y="1965"/>
                <a:ext cx="515" cy="207"/>
              </a:xfrm>
              <a:custGeom>
                <a:avLst/>
                <a:gdLst/>
                <a:ahLst/>
                <a:cxnLst>
                  <a:cxn ang="0">
                    <a:pos x="515" y="2"/>
                  </a:cxn>
                  <a:cxn ang="0">
                    <a:pos x="515" y="12"/>
                  </a:cxn>
                  <a:cxn ang="0">
                    <a:pos x="510" y="19"/>
                  </a:cxn>
                  <a:cxn ang="0">
                    <a:pos x="505" y="25"/>
                  </a:cxn>
                  <a:cxn ang="0">
                    <a:pos x="496" y="31"/>
                  </a:cxn>
                  <a:cxn ang="0">
                    <a:pos x="476" y="36"/>
                  </a:cxn>
                  <a:cxn ang="0">
                    <a:pos x="456" y="42"/>
                  </a:cxn>
                  <a:cxn ang="0">
                    <a:pos x="436" y="50"/>
                  </a:cxn>
                  <a:cxn ang="0">
                    <a:pos x="419" y="57"/>
                  </a:cxn>
                  <a:cxn ang="0">
                    <a:pos x="399" y="65"/>
                  </a:cxn>
                  <a:cxn ang="0">
                    <a:pos x="379" y="72"/>
                  </a:cxn>
                  <a:cxn ang="0">
                    <a:pos x="359" y="80"/>
                  </a:cxn>
                  <a:cxn ang="0">
                    <a:pos x="340" y="87"/>
                  </a:cxn>
                  <a:cxn ang="0">
                    <a:pos x="317" y="99"/>
                  </a:cxn>
                  <a:cxn ang="0">
                    <a:pos x="295" y="108"/>
                  </a:cxn>
                  <a:cxn ang="0">
                    <a:pos x="273" y="118"/>
                  </a:cxn>
                  <a:cxn ang="0">
                    <a:pos x="250" y="125"/>
                  </a:cxn>
                  <a:cxn ang="0">
                    <a:pos x="226" y="135"/>
                  </a:cxn>
                  <a:cxn ang="0">
                    <a:pos x="203" y="146"/>
                  </a:cxn>
                  <a:cxn ang="0">
                    <a:pos x="181" y="157"/>
                  </a:cxn>
                  <a:cxn ang="0">
                    <a:pos x="159" y="171"/>
                  </a:cxn>
                  <a:cxn ang="0">
                    <a:pos x="141" y="174"/>
                  </a:cxn>
                  <a:cxn ang="0">
                    <a:pos x="124" y="180"/>
                  </a:cxn>
                  <a:cxn ang="0">
                    <a:pos x="107" y="186"/>
                  </a:cxn>
                  <a:cxn ang="0">
                    <a:pos x="89" y="191"/>
                  </a:cxn>
                  <a:cxn ang="0">
                    <a:pos x="72" y="199"/>
                  </a:cxn>
                  <a:cxn ang="0">
                    <a:pos x="52" y="203"/>
                  </a:cxn>
                  <a:cxn ang="0">
                    <a:pos x="32" y="207"/>
                  </a:cxn>
                  <a:cxn ang="0">
                    <a:pos x="13" y="207"/>
                  </a:cxn>
                  <a:cxn ang="0">
                    <a:pos x="8" y="205"/>
                  </a:cxn>
                  <a:cxn ang="0">
                    <a:pos x="3" y="201"/>
                  </a:cxn>
                  <a:cxn ang="0">
                    <a:pos x="0" y="197"/>
                  </a:cxn>
                  <a:cxn ang="0">
                    <a:pos x="3" y="193"/>
                  </a:cxn>
                  <a:cxn ang="0">
                    <a:pos x="35" y="182"/>
                  </a:cxn>
                  <a:cxn ang="0">
                    <a:pos x="65" y="171"/>
                  </a:cxn>
                  <a:cxn ang="0">
                    <a:pos x="97" y="157"/>
                  </a:cxn>
                  <a:cxn ang="0">
                    <a:pos x="127" y="144"/>
                  </a:cxn>
                  <a:cxn ang="0">
                    <a:pos x="156" y="129"/>
                  </a:cxn>
                  <a:cxn ang="0">
                    <a:pos x="186" y="118"/>
                  </a:cxn>
                  <a:cxn ang="0">
                    <a:pos x="216" y="104"/>
                  </a:cxn>
                  <a:cxn ang="0">
                    <a:pos x="245" y="95"/>
                  </a:cxn>
                  <a:cxn ang="0">
                    <a:pos x="258" y="86"/>
                  </a:cxn>
                  <a:cxn ang="0">
                    <a:pos x="270" y="78"/>
                  </a:cxn>
                  <a:cxn ang="0">
                    <a:pos x="285" y="72"/>
                  </a:cxn>
                  <a:cxn ang="0">
                    <a:pos x="302" y="69"/>
                  </a:cxn>
                  <a:cxn ang="0">
                    <a:pos x="317" y="65"/>
                  </a:cxn>
                  <a:cxn ang="0">
                    <a:pos x="332" y="59"/>
                  </a:cxn>
                  <a:cxn ang="0">
                    <a:pos x="344" y="51"/>
                  </a:cxn>
                  <a:cxn ang="0">
                    <a:pos x="357" y="42"/>
                  </a:cxn>
                  <a:cxn ang="0">
                    <a:pos x="374" y="38"/>
                  </a:cxn>
                  <a:cxn ang="0">
                    <a:pos x="389" y="33"/>
                  </a:cxn>
                  <a:cxn ang="0">
                    <a:pos x="404" y="29"/>
                  </a:cxn>
                  <a:cxn ang="0">
                    <a:pos x="419" y="23"/>
                  </a:cxn>
                  <a:cxn ang="0">
                    <a:pos x="434" y="19"/>
                  </a:cxn>
                  <a:cxn ang="0">
                    <a:pos x="448" y="14"/>
                  </a:cxn>
                  <a:cxn ang="0">
                    <a:pos x="463" y="8"/>
                  </a:cxn>
                  <a:cxn ang="0">
                    <a:pos x="478" y="0"/>
                  </a:cxn>
                  <a:cxn ang="0">
                    <a:pos x="515" y="2"/>
                  </a:cxn>
                </a:cxnLst>
                <a:rect l="0" t="0" r="r" b="b"/>
                <a:pathLst>
                  <a:path w="515" h="207">
                    <a:moveTo>
                      <a:pt x="515" y="2"/>
                    </a:moveTo>
                    <a:lnTo>
                      <a:pt x="515" y="12"/>
                    </a:lnTo>
                    <a:lnTo>
                      <a:pt x="510" y="19"/>
                    </a:lnTo>
                    <a:lnTo>
                      <a:pt x="505" y="25"/>
                    </a:lnTo>
                    <a:lnTo>
                      <a:pt x="496" y="31"/>
                    </a:lnTo>
                    <a:lnTo>
                      <a:pt x="476" y="36"/>
                    </a:lnTo>
                    <a:lnTo>
                      <a:pt x="456" y="42"/>
                    </a:lnTo>
                    <a:lnTo>
                      <a:pt x="436" y="50"/>
                    </a:lnTo>
                    <a:lnTo>
                      <a:pt x="419" y="57"/>
                    </a:lnTo>
                    <a:lnTo>
                      <a:pt x="399" y="65"/>
                    </a:lnTo>
                    <a:lnTo>
                      <a:pt x="379" y="72"/>
                    </a:lnTo>
                    <a:lnTo>
                      <a:pt x="359" y="80"/>
                    </a:lnTo>
                    <a:lnTo>
                      <a:pt x="340" y="87"/>
                    </a:lnTo>
                    <a:lnTo>
                      <a:pt x="317" y="99"/>
                    </a:lnTo>
                    <a:lnTo>
                      <a:pt x="295" y="108"/>
                    </a:lnTo>
                    <a:lnTo>
                      <a:pt x="273" y="118"/>
                    </a:lnTo>
                    <a:lnTo>
                      <a:pt x="250" y="125"/>
                    </a:lnTo>
                    <a:lnTo>
                      <a:pt x="226" y="135"/>
                    </a:lnTo>
                    <a:lnTo>
                      <a:pt x="203" y="146"/>
                    </a:lnTo>
                    <a:lnTo>
                      <a:pt x="181" y="157"/>
                    </a:lnTo>
                    <a:lnTo>
                      <a:pt x="159" y="171"/>
                    </a:lnTo>
                    <a:lnTo>
                      <a:pt x="141" y="174"/>
                    </a:lnTo>
                    <a:lnTo>
                      <a:pt x="124" y="180"/>
                    </a:lnTo>
                    <a:lnTo>
                      <a:pt x="107" y="186"/>
                    </a:lnTo>
                    <a:lnTo>
                      <a:pt x="89" y="191"/>
                    </a:lnTo>
                    <a:lnTo>
                      <a:pt x="72" y="199"/>
                    </a:lnTo>
                    <a:lnTo>
                      <a:pt x="52" y="203"/>
                    </a:lnTo>
                    <a:lnTo>
                      <a:pt x="32" y="207"/>
                    </a:lnTo>
                    <a:lnTo>
                      <a:pt x="13" y="207"/>
                    </a:lnTo>
                    <a:lnTo>
                      <a:pt x="8" y="205"/>
                    </a:lnTo>
                    <a:lnTo>
                      <a:pt x="3" y="201"/>
                    </a:lnTo>
                    <a:lnTo>
                      <a:pt x="0" y="197"/>
                    </a:lnTo>
                    <a:lnTo>
                      <a:pt x="3" y="193"/>
                    </a:lnTo>
                    <a:lnTo>
                      <a:pt x="35" y="182"/>
                    </a:lnTo>
                    <a:lnTo>
                      <a:pt x="65" y="171"/>
                    </a:lnTo>
                    <a:lnTo>
                      <a:pt x="97" y="157"/>
                    </a:lnTo>
                    <a:lnTo>
                      <a:pt x="127" y="144"/>
                    </a:lnTo>
                    <a:lnTo>
                      <a:pt x="156" y="129"/>
                    </a:lnTo>
                    <a:lnTo>
                      <a:pt x="186" y="118"/>
                    </a:lnTo>
                    <a:lnTo>
                      <a:pt x="216" y="104"/>
                    </a:lnTo>
                    <a:lnTo>
                      <a:pt x="245" y="95"/>
                    </a:lnTo>
                    <a:lnTo>
                      <a:pt x="258" y="86"/>
                    </a:lnTo>
                    <a:lnTo>
                      <a:pt x="270" y="78"/>
                    </a:lnTo>
                    <a:lnTo>
                      <a:pt x="285" y="72"/>
                    </a:lnTo>
                    <a:lnTo>
                      <a:pt x="302" y="69"/>
                    </a:lnTo>
                    <a:lnTo>
                      <a:pt x="317" y="65"/>
                    </a:lnTo>
                    <a:lnTo>
                      <a:pt x="332" y="59"/>
                    </a:lnTo>
                    <a:lnTo>
                      <a:pt x="344" y="51"/>
                    </a:lnTo>
                    <a:lnTo>
                      <a:pt x="357" y="42"/>
                    </a:lnTo>
                    <a:lnTo>
                      <a:pt x="374" y="38"/>
                    </a:lnTo>
                    <a:lnTo>
                      <a:pt x="389" y="33"/>
                    </a:lnTo>
                    <a:lnTo>
                      <a:pt x="404" y="29"/>
                    </a:lnTo>
                    <a:lnTo>
                      <a:pt x="419" y="23"/>
                    </a:lnTo>
                    <a:lnTo>
                      <a:pt x="434" y="19"/>
                    </a:lnTo>
                    <a:lnTo>
                      <a:pt x="448" y="14"/>
                    </a:lnTo>
                    <a:lnTo>
                      <a:pt x="463" y="8"/>
                    </a:lnTo>
                    <a:lnTo>
                      <a:pt x="478" y="0"/>
                    </a:lnTo>
                    <a:lnTo>
                      <a:pt x="515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34" name="Freeform 106"/>
              <p:cNvSpPr>
                <a:spLocks/>
              </p:cNvSpPr>
              <p:nvPr/>
            </p:nvSpPr>
            <p:spPr bwMode="auto">
              <a:xfrm>
                <a:off x="3387" y="1965"/>
                <a:ext cx="49" cy="19"/>
              </a:xfrm>
              <a:custGeom>
                <a:avLst/>
                <a:gdLst/>
                <a:ahLst/>
                <a:cxnLst>
                  <a:cxn ang="0">
                    <a:pos x="49" y="8"/>
                  </a:cxn>
                  <a:cxn ang="0">
                    <a:pos x="39" y="12"/>
                  </a:cxn>
                  <a:cxn ang="0">
                    <a:pos x="29" y="16"/>
                  </a:cxn>
                  <a:cxn ang="0">
                    <a:pos x="17" y="17"/>
                  </a:cxn>
                  <a:cxn ang="0">
                    <a:pos x="5" y="19"/>
                  </a:cxn>
                  <a:cxn ang="0">
                    <a:pos x="0" y="14"/>
                  </a:cxn>
                  <a:cxn ang="0">
                    <a:pos x="2" y="6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0"/>
                  </a:cxn>
                  <a:cxn ang="0">
                    <a:pos x="34" y="0"/>
                  </a:cxn>
                  <a:cxn ang="0">
                    <a:pos x="44" y="2"/>
                  </a:cxn>
                  <a:cxn ang="0">
                    <a:pos x="49" y="8"/>
                  </a:cxn>
                </a:cxnLst>
                <a:rect l="0" t="0" r="r" b="b"/>
                <a:pathLst>
                  <a:path w="49" h="19">
                    <a:moveTo>
                      <a:pt x="49" y="8"/>
                    </a:moveTo>
                    <a:lnTo>
                      <a:pt x="39" y="12"/>
                    </a:lnTo>
                    <a:lnTo>
                      <a:pt x="29" y="16"/>
                    </a:lnTo>
                    <a:lnTo>
                      <a:pt x="17" y="17"/>
                    </a:lnTo>
                    <a:lnTo>
                      <a:pt x="5" y="19"/>
                    </a:lnTo>
                    <a:lnTo>
                      <a:pt x="0" y="14"/>
                    </a:lnTo>
                    <a:lnTo>
                      <a:pt x="2" y="6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0"/>
                    </a:lnTo>
                    <a:lnTo>
                      <a:pt x="34" y="0"/>
                    </a:lnTo>
                    <a:lnTo>
                      <a:pt x="44" y="2"/>
                    </a:lnTo>
                    <a:lnTo>
                      <a:pt x="49" y="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35" name="Freeform 107"/>
              <p:cNvSpPr>
                <a:spLocks/>
              </p:cNvSpPr>
              <p:nvPr/>
            </p:nvSpPr>
            <p:spPr bwMode="auto">
              <a:xfrm>
                <a:off x="3587" y="1965"/>
                <a:ext cx="176" cy="31"/>
              </a:xfrm>
              <a:custGeom>
                <a:avLst/>
                <a:gdLst/>
                <a:ahLst/>
                <a:cxnLst>
                  <a:cxn ang="0">
                    <a:pos x="176" y="8"/>
                  </a:cxn>
                  <a:cxn ang="0">
                    <a:pos x="176" y="12"/>
                  </a:cxn>
                  <a:cxn ang="0">
                    <a:pos x="176" y="16"/>
                  </a:cxn>
                  <a:cxn ang="0">
                    <a:pos x="171" y="21"/>
                  </a:cxn>
                  <a:cxn ang="0">
                    <a:pos x="166" y="25"/>
                  </a:cxn>
                  <a:cxn ang="0">
                    <a:pos x="15" y="31"/>
                  </a:cxn>
                  <a:cxn ang="0">
                    <a:pos x="5" y="25"/>
                  </a:cxn>
                  <a:cxn ang="0">
                    <a:pos x="0" y="16"/>
                  </a:cxn>
                  <a:cxn ang="0">
                    <a:pos x="0" y="8"/>
                  </a:cxn>
                  <a:cxn ang="0">
                    <a:pos x="5" y="0"/>
                  </a:cxn>
                  <a:cxn ang="0">
                    <a:pos x="25" y="2"/>
                  </a:cxn>
                  <a:cxn ang="0">
                    <a:pos x="47" y="2"/>
                  </a:cxn>
                  <a:cxn ang="0">
                    <a:pos x="70" y="2"/>
                  </a:cxn>
                  <a:cxn ang="0">
                    <a:pos x="92" y="0"/>
                  </a:cxn>
                  <a:cxn ang="0">
                    <a:pos x="114" y="0"/>
                  </a:cxn>
                  <a:cxn ang="0">
                    <a:pos x="136" y="0"/>
                  </a:cxn>
                  <a:cxn ang="0">
                    <a:pos x="156" y="2"/>
                  </a:cxn>
                  <a:cxn ang="0">
                    <a:pos x="176" y="8"/>
                  </a:cxn>
                </a:cxnLst>
                <a:rect l="0" t="0" r="r" b="b"/>
                <a:pathLst>
                  <a:path w="176" h="31">
                    <a:moveTo>
                      <a:pt x="176" y="8"/>
                    </a:moveTo>
                    <a:lnTo>
                      <a:pt x="176" y="12"/>
                    </a:lnTo>
                    <a:lnTo>
                      <a:pt x="176" y="16"/>
                    </a:lnTo>
                    <a:lnTo>
                      <a:pt x="171" y="21"/>
                    </a:lnTo>
                    <a:lnTo>
                      <a:pt x="166" y="25"/>
                    </a:lnTo>
                    <a:lnTo>
                      <a:pt x="15" y="31"/>
                    </a:lnTo>
                    <a:lnTo>
                      <a:pt x="5" y="25"/>
                    </a:lnTo>
                    <a:lnTo>
                      <a:pt x="0" y="16"/>
                    </a:lnTo>
                    <a:lnTo>
                      <a:pt x="0" y="8"/>
                    </a:lnTo>
                    <a:lnTo>
                      <a:pt x="5" y="0"/>
                    </a:lnTo>
                    <a:lnTo>
                      <a:pt x="25" y="2"/>
                    </a:lnTo>
                    <a:lnTo>
                      <a:pt x="47" y="2"/>
                    </a:lnTo>
                    <a:lnTo>
                      <a:pt x="70" y="2"/>
                    </a:lnTo>
                    <a:lnTo>
                      <a:pt x="92" y="0"/>
                    </a:lnTo>
                    <a:lnTo>
                      <a:pt x="114" y="0"/>
                    </a:lnTo>
                    <a:lnTo>
                      <a:pt x="136" y="0"/>
                    </a:lnTo>
                    <a:lnTo>
                      <a:pt x="156" y="2"/>
                    </a:lnTo>
                    <a:lnTo>
                      <a:pt x="176" y="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36" name="Freeform 108"/>
              <p:cNvSpPr>
                <a:spLocks/>
              </p:cNvSpPr>
              <p:nvPr/>
            </p:nvSpPr>
            <p:spPr bwMode="auto">
              <a:xfrm>
                <a:off x="3176" y="1979"/>
                <a:ext cx="35" cy="13"/>
              </a:xfrm>
              <a:custGeom>
                <a:avLst/>
                <a:gdLst/>
                <a:ahLst/>
                <a:cxnLst>
                  <a:cxn ang="0">
                    <a:pos x="35" y="0"/>
                  </a:cxn>
                  <a:cxn ang="0">
                    <a:pos x="30" y="7"/>
                  </a:cxn>
                  <a:cxn ang="0">
                    <a:pos x="22" y="11"/>
                  </a:cxn>
                  <a:cxn ang="0">
                    <a:pos x="10" y="13"/>
                  </a:cxn>
                  <a:cxn ang="0">
                    <a:pos x="0" y="13"/>
                  </a:cxn>
                  <a:cxn ang="0">
                    <a:pos x="3" y="5"/>
                  </a:cxn>
                  <a:cxn ang="0">
                    <a:pos x="13" y="2"/>
                  </a:cxn>
                  <a:cxn ang="0">
                    <a:pos x="25" y="0"/>
                  </a:cxn>
                  <a:cxn ang="0">
                    <a:pos x="35" y="0"/>
                  </a:cxn>
                </a:cxnLst>
                <a:rect l="0" t="0" r="r" b="b"/>
                <a:pathLst>
                  <a:path w="35" h="13">
                    <a:moveTo>
                      <a:pt x="35" y="0"/>
                    </a:moveTo>
                    <a:lnTo>
                      <a:pt x="30" y="7"/>
                    </a:lnTo>
                    <a:lnTo>
                      <a:pt x="22" y="11"/>
                    </a:lnTo>
                    <a:lnTo>
                      <a:pt x="10" y="13"/>
                    </a:lnTo>
                    <a:lnTo>
                      <a:pt x="0" y="13"/>
                    </a:lnTo>
                    <a:lnTo>
                      <a:pt x="3" y="5"/>
                    </a:lnTo>
                    <a:lnTo>
                      <a:pt x="13" y="2"/>
                    </a:lnTo>
                    <a:lnTo>
                      <a:pt x="25" y="0"/>
                    </a:lnTo>
                    <a:lnTo>
                      <a:pt x="35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37" name="Freeform 109"/>
              <p:cNvSpPr>
                <a:spLocks/>
              </p:cNvSpPr>
              <p:nvPr/>
            </p:nvSpPr>
            <p:spPr bwMode="auto">
              <a:xfrm>
                <a:off x="2121" y="1999"/>
                <a:ext cx="458" cy="218"/>
              </a:xfrm>
              <a:custGeom>
                <a:avLst/>
                <a:gdLst/>
                <a:ahLst/>
                <a:cxnLst>
                  <a:cxn ang="0">
                    <a:pos x="458" y="14"/>
                  </a:cxn>
                  <a:cxn ang="0">
                    <a:pos x="453" y="23"/>
                  </a:cxn>
                  <a:cxn ang="0">
                    <a:pos x="443" y="31"/>
                  </a:cxn>
                  <a:cxn ang="0">
                    <a:pos x="431" y="38"/>
                  </a:cxn>
                  <a:cxn ang="0">
                    <a:pos x="419" y="44"/>
                  </a:cxn>
                  <a:cxn ang="0">
                    <a:pos x="406" y="50"/>
                  </a:cxn>
                  <a:cxn ang="0">
                    <a:pos x="391" y="55"/>
                  </a:cxn>
                  <a:cxn ang="0">
                    <a:pos x="377" y="63"/>
                  </a:cxn>
                  <a:cxn ang="0">
                    <a:pos x="364" y="70"/>
                  </a:cxn>
                  <a:cxn ang="0">
                    <a:pos x="322" y="89"/>
                  </a:cxn>
                  <a:cxn ang="0">
                    <a:pos x="283" y="106"/>
                  </a:cxn>
                  <a:cxn ang="0">
                    <a:pos x="240" y="123"/>
                  </a:cxn>
                  <a:cxn ang="0">
                    <a:pos x="201" y="142"/>
                  </a:cxn>
                  <a:cxn ang="0">
                    <a:pos x="159" y="159"/>
                  </a:cxn>
                  <a:cxn ang="0">
                    <a:pos x="119" y="178"/>
                  </a:cxn>
                  <a:cxn ang="0">
                    <a:pos x="77" y="197"/>
                  </a:cxn>
                  <a:cxn ang="0">
                    <a:pos x="37" y="218"/>
                  </a:cxn>
                  <a:cxn ang="0">
                    <a:pos x="5" y="214"/>
                  </a:cxn>
                  <a:cxn ang="0">
                    <a:pos x="0" y="205"/>
                  </a:cxn>
                  <a:cxn ang="0">
                    <a:pos x="3" y="197"/>
                  </a:cxn>
                  <a:cxn ang="0">
                    <a:pos x="8" y="188"/>
                  </a:cxn>
                  <a:cxn ang="0">
                    <a:pos x="15" y="180"/>
                  </a:cxn>
                  <a:cxn ang="0">
                    <a:pos x="27" y="180"/>
                  </a:cxn>
                  <a:cxn ang="0">
                    <a:pos x="37" y="176"/>
                  </a:cxn>
                  <a:cxn ang="0">
                    <a:pos x="47" y="173"/>
                  </a:cxn>
                  <a:cxn ang="0">
                    <a:pos x="55" y="167"/>
                  </a:cxn>
                  <a:cxn ang="0">
                    <a:pos x="65" y="161"/>
                  </a:cxn>
                  <a:cxn ang="0">
                    <a:pos x="72" y="156"/>
                  </a:cxn>
                  <a:cxn ang="0">
                    <a:pos x="82" y="150"/>
                  </a:cxn>
                  <a:cxn ang="0">
                    <a:pos x="92" y="146"/>
                  </a:cxn>
                  <a:cxn ang="0">
                    <a:pos x="129" y="131"/>
                  </a:cxn>
                  <a:cxn ang="0">
                    <a:pos x="169" y="116"/>
                  </a:cxn>
                  <a:cxn ang="0">
                    <a:pos x="206" y="101"/>
                  </a:cxn>
                  <a:cxn ang="0">
                    <a:pos x="243" y="84"/>
                  </a:cxn>
                  <a:cxn ang="0">
                    <a:pos x="280" y="67"/>
                  </a:cxn>
                  <a:cxn ang="0">
                    <a:pos x="317" y="50"/>
                  </a:cxn>
                  <a:cxn ang="0">
                    <a:pos x="352" y="31"/>
                  </a:cxn>
                  <a:cxn ang="0">
                    <a:pos x="387" y="14"/>
                  </a:cxn>
                  <a:cxn ang="0">
                    <a:pos x="409" y="12"/>
                  </a:cxn>
                  <a:cxn ang="0">
                    <a:pos x="429" y="2"/>
                  </a:cxn>
                  <a:cxn ang="0">
                    <a:pos x="446" y="0"/>
                  </a:cxn>
                  <a:cxn ang="0">
                    <a:pos x="458" y="14"/>
                  </a:cxn>
                </a:cxnLst>
                <a:rect l="0" t="0" r="r" b="b"/>
                <a:pathLst>
                  <a:path w="458" h="218">
                    <a:moveTo>
                      <a:pt x="458" y="14"/>
                    </a:moveTo>
                    <a:lnTo>
                      <a:pt x="453" y="23"/>
                    </a:lnTo>
                    <a:lnTo>
                      <a:pt x="443" y="31"/>
                    </a:lnTo>
                    <a:lnTo>
                      <a:pt x="431" y="38"/>
                    </a:lnTo>
                    <a:lnTo>
                      <a:pt x="419" y="44"/>
                    </a:lnTo>
                    <a:lnTo>
                      <a:pt x="406" y="50"/>
                    </a:lnTo>
                    <a:lnTo>
                      <a:pt x="391" y="55"/>
                    </a:lnTo>
                    <a:lnTo>
                      <a:pt x="377" y="63"/>
                    </a:lnTo>
                    <a:lnTo>
                      <a:pt x="364" y="70"/>
                    </a:lnTo>
                    <a:lnTo>
                      <a:pt x="322" y="89"/>
                    </a:lnTo>
                    <a:lnTo>
                      <a:pt x="283" y="106"/>
                    </a:lnTo>
                    <a:lnTo>
                      <a:pt x="240" y="123"/>
                    </a:lnTo>
                    <a:lnTo>
                      <a:pt x="201" y="142"/>
                    </a:lnTo>
                    <a:lnTo>
                      <a:pt x="159" y="159"/>
                    </a:lnTo>
                    <a:lnTo>
                      <a:pt x="119" y="178"/>
                    </a:lnTo>
                    <a:lnTo>
                      <a:pt x="77" y="197"/>
                    </a:lnTo>
                    <a:lnTo>
                      <a:pt x="37" y="218"/>
                    </a:lnTo>
                    <a:lnTo>
                      <a:pt x="5" y="214"/>
                    </a:lnTo>
                    <a:lnTo>
                      <a:pt x="0" y="205"/>
                    </a:lnTo>
                    <a:lnTo>
                      <a:pt x="3" y="197"/>
                    </a:lnTo>
                    <a:lnTo>
                      <a:pt x="8" y="188"/>
                    </a:lnTo>
                    <a:lnTo>
                      <a:pt x="15" y="180"/>
                    </a:lnTo>
                    <a:lnTo>
                      <a:pt x="27" y="180"/>
                    </a:lnTo>
                    <a:lnTo>
                      <a:pt x="37" y="176"/>
                    </a:lnTo>
                    <a:lnTo>
                      <a:pt x="47" y="173"/>
                    </a:lnTo>
                    <a:lnTo>
                      <a:pt x="55" y="167"/>
                    </a:lnTo>
                    <a:lnTo>
                      <a:pt x="65" y="161"/>
                    </a:lnTo>
                    <a:lnTo>
                      <a:pt x="72" y="156"/>
                    </a:lnTo>
                    <a:lnTo>
                      <a:pt x="82" y="150"/>
                    </a:lnTo>
                    <a:lnTo>
                      <a:pt x="92" y="146"/>
                    </a:lnTo>
                    <a:lnTo>
                      <a:pt x="129" y="131"/>
                    </a:lnTo>
                    <a:lnTo>
                      <a:pt x="169" y="116"/>
                    </a:lnTo>
                    <a:lnTo>
                      <a:pt x="206" y="101"/>
                    </a:lnTo>
                    <a:lnTo>
                      <a:pt x="243" y="84"/>
                    </a:lnTo>
                    <a:lnTo>
                      <a:pt x="280" y="67"/>
                    </a:lnTo>
                    <a:lnTo>
                      <a:pt x="317" y="50"/>
                    </a:lnTo>
                    <a:lnTo>
                      <a:pt x="352" y="31"/>
                    </a:lnTo>
                    <a:lnTo>
                      <a:pt x="387" y="14"/>
                    </a:lnTo>
                    <a:lnTo>
                      <a:pt x="409" y="12"/>
                    </a:lnTo>
                    <a:lnTo>
                      <a:pt x="429" y="2"/>
                    </a:lnTo>
                    <a:lnTo>
                      <a:pt x="446" y="0"/>
                    </a:lnTo>
                    <a:lnTo>
                      <a:pt x="458" y="1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38" name="Freeform 110"/>
              <p:cNvSpPr>
                <a:spLocks/>
              </p:cNvSpPr>
              <p:nvPr/>
            </p:nvSpPr>
            <p:spPr bwMode="auto">
              <a:xfrm>
                <a:off x="3293" y="2001"/>
                <a:ext cx="32" cy="21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32" y="8"/>
                  </a:cxn>
                  <a:cxn ang="0">
                    <a:pos x="27" y="14"/>
                  </a:cxn>
                  <a:cxn ang="0">
                    <a:pos x="19" y="17"/>
                  </a:cxn>
                  <a:cxn ang="0">
                    <a:pos x="12" y="21"/>
                  </a:cxn>
                  <a:cxn ang="0">
                    <a:pos x="0" y="12"/>
                  </a:cxn>
                  <a:cxn ang="0">
                    <a:pos x="2" y="4"/>
                  </a:cxn>
                  <a:cxn ang="0">
                    <a:pos x="12" y="0"/>
                  </a:cxn>
                  <a:cxn ang="0">
                    <a:pos x="22" y="0"/>
                  </a:cxn>
                  <a:cxn ang="0">
                    <a:pos x="29" y="0"/>
                  </a:cxn>
                </a:cxnLst>
                <a:rect l="0" t="0" r="r" b="b"/>
                <a:pathLst>
                  <a:path w="32" h="21">
                    <a:moveTo>
                      <a:pt x="29" y="0"/>
                    </a:moveTo>
                    <a:lnTo>
                      <a:pt x="32" y="8"/>
                    </a:lnTo>
                    <a:lnTo>
                      <a:pt x="27" y="14"/>
                    </a:lnTo>
                    <a:lnTo>
                      <a:pt x="19" y="17"/>
                    </a:lnTo>
                    <a:lnTo>
                      <a:pt x="12" y="21"/>
                    </a:lnTo>
                    <a:lnTo>
                      <a:pt x="0" y="12"/>
                    </a:lnTo>
                    <a:lnTo>
                      <a:pt x="2" y="4"/>
                    </a:lnTo>
                    <a:lnTo>
                      <a:pt x="12" y="0"/>
                    </a:lnTo>
                    <a:lnTo>
                      <a:pt x="22" y="0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39" name="Freeform 111"/>
              <p:cNvSpPr>
                <a:spLocks/>
              </p:cNvSpPr>
              <p:nvPr/>
            </p:nvSpPr>
            <p:spPr bwMode="auto">
              <a:xfrm>
                <a:off x="1557" y="2001"/>
                <a:ext cx="700" cy="309"/>
              </a:xfrm>
              <a:custGeom>
                <a:avLst/>
                <a:gdLst/>
                <a:ahLst/>
                <a:cxnLst>
                  <a:cxn ang="0">
                    <a:pos x="700" y="14"/>
                  </a:cxn>
                  <a:cxn ang="0">
                    <a:pos x="695" y="25"/>
                  </a:cxn>
                  <a:cxn ang="0">
                    <a:pos x="688" y="34"/>
                  </a:cxn>
                  <a:cxn ang="0">
                    <a:pos x="676" y="42"/>
                  </a:cxn>
                  <a:cxn ang="0">
                    <a:pos x="663" y="46"/>
                  </a:cxn>
                  <a:cxn ang="0">
                    <a:pos x="648" y="50"/>
                  </a:cxn>
                  <a:cxn ang="0">
                    <a:pos x="634" y="53"/>
                  </a:cxn>
                  <a:cxn ang="0">
                    <a:pos x="619" y="59"/>
                  </a:cxn>
                  <a:cxn ang="0">
                    <a:pos x="606" y="65"/>
                  </a:cxn>
                  <a:cxn ang="0">
                    <a:pos x="569" y="76"/>
                  </a:cxn>
                  <a:cxn ang="0">
                    <a:pos x="530" y="89"/>
                  </a:cxn>
                  <a:cxn ang="0">
                    <a:pos x="492" y="104"/>
                  </a:cxn>
                  <a:cxn ang="0">
                    <a:pos x="455" y="120"/>
                  </a:cxn>
                  <a:cxn ang="0">
                    <a:pos x="418" y="135"/>
                  </a:cxn>
                  <a:cxn ang="0">
                    <a:pos x="381" y="150"/>
                  </a:cxn>
                  <a:cxn ang="0">
                    <a:pos x="344" y="167"/>
                  </a:cxn>
                  <a:cxn ang="0">
                    <a:pos x="309" y="182"/>
                  </a:cxn>
                  <a:cxn ang="0">
                    <a:pos x="272" y="199"/>
                  </a:cxn>
                  <a:cxn ang="0">
                    <a:pos x="235" y="216"/>
                  </a:cxn>
                  <a:cxn ang="0">
                    <a:pos x="198" y="231"/>
                  </a:cxn>
                  <a:cxn ang="0">
                    <a:pos x="161" y="248"/>
                  </a:cxn>
                  <a:cxn ang="0">
                    <a:pos x="123" y="263"/>
                  </a:cxn>
                  <a:cxn ang="0">
                    <a:pos x="86" y="280"/>
                  </a:cxn>
                  <a:cxn ang="0">
                    <a:pos x="49" y="294"/>
                  </a:cxn>
                  <a:cxn ang="0">
                    <a:pos x="12" y="309"/>
                  </a:cxn>
                  <a:cxn ang="0">
                    <a:pos x="7" y="301"/>
                  </a:cxn>
                  <a:cxn ang="0">
                    <a:pos x="2" y="295"/>
                  </a:cxn>
                  <a:cxn ang="0">
                    <a:pos x="0" y="288"/>
                  </a:cxn>
                  <a:cxn ang="0">
                    <a:pos x="5" y="280"/>
                  </a:cxn>
                  <a:cxn ang="0">
                    <a:pos x="44" y="258"/>
                  </a:cxn>
                  <a:cxn ang="0">
                    <a:pos x="84" y="237"/>
                  </a:cxn>
                  <a:cxn ang="0">
                    <a:pos x="123" y="218"/>
                  </a:cxn>
                  <a:cxn ang="0">
                    <a:pos x="166" y="199"/>
                  </a:cxn>
                  <a:cxn ang="0">
                    <a:pos x="205" y="180"/>
                  </a:cxn>
                  <a:cxn ang="0">
                    <a:pos x="247" y="163"/>
                  </a:cxn>
                  <a:cxn ang="0">
                    <a:pos x="289" y="144"/>
                  </a:cxn>
                  <a:cxn ang="0">
                    <a:pos x="331" y="129"/>
                  </a:cxn>
                  <a:cxn ang="0">
                    <a:pos x="374" y="112"/>
                  </a:cxn>
                  <a:cxn ang="0">
                    <a:pos x="416" y="95"/>
                  </a:cxn>
                  <a:cxn ang="0">
                    <a:pos x="458" y="80"/>
                  </a:cxn>
                  <a:cxn ang="0">
                    <a:pos x="500" y="65"/>
                  </a:cxn>
                  <a:cxn ang="0">
                    <a:pos x="542" y="48"/>
                  </a:cxn>
                  <a:cxn ang="0">
                    <a:pos x="584" y="33"/>
                  </a:cxn>
                  <a:cxn ang="0">
                    <a:pos x="626" y="17"/>
                  </a:cxn>
                  <a:cxn ang="0">
                    <a:pos x="668" y="0"/>
                  </a:cxn>
                  <a:cxn ang="0">
                    <a:pos x="676" y="4"/>
                  </a:cxn>
                  <a:cxn ang="0">
                    <a:pos x="686" y="6"/>
                  </a:cxn>
                  <a:cxn ang="0">
                    <a:pos x="693" y="8"/>
                  </a:cxn>
                  <a:cxn ang="0">
                    <a:pos x="700" y="14"/>
                  </a:cxn>
                </a:cxnLst>
                <a:rect l="0" t="0" r="r" b="b"/>
                <a:pathLst>
                  <a:path w="700" h="309">
                    <a:moveTo>
                      <a:pt x="700" y="14"/>
                    </a:moveTo>
                    <a:lnTo>
                      <a:pt x="695" y="25"/>
                    </a:lnTo>
                    <a:lnTo>
                      <a:pt x="688" y="34"/>
                    </a:lnTo>
                    <a:lnTo>
                      <a:pt x="676" y="42"/>
                    </a:lnTo>
                    <a:lnTo>
                      <a:pt x="663" y="46"/>
                    </a:lnTo>
                    <a:lnTo>
                      <a:pt x="648" y="50"/>
                    </a:lnTo>
                    <a:lnTo>
                      <a:pt x="634" y="53"/>
                    </a:lnTo>
                    <a:lnTo>
                      <a:pt x="619" y="59"/>
                    </a:lnTo>
                    <a:lnTo>
                      <a:pt x="606" y="65"/>
                    </a:lnTo>
                    <a:lnTo>
                      <a:pt x="569" y="76"/>
                    </a:lnTo>
                    <a:lnTo>
                      <a:pt x="530" y="89"/>
                    </a:lnTo>
                    <a:lnTo>
                      <a:pt x="492" y="104"/>
                    </a:lnTo>
                    <a:lnTo>
                      <a:pt x="455" y="120"/>
                    </a:lnTo>
                    <a:lnTo>
                      <a:pt x="418" y="135"/>
                    </a:lnTo>
                    <a:lnTo>
                      <a:pt x="381" y="150"/>
                    </a:lnTo>
                    <a:lnTo>
                      <a:pt x="344" y="167"/>
                    </a:lnTo>
                    <a:lnTo>
                      <a:pt x="309" y="182"/>
                    </a:lnTo>
                    <a:lnTo>
                      <a:pt x="272" y="199"/>
                    </a:lnTo>
                    <a:lnTo>
                      <a:pt x="235" y="216"/>
                    </a:lnTo>
                    <a:lnTo>
                      <a:pt x="198" y="231"/>
                    </a:lnTo>
                    <a:lnTo>
                      <a:pt x="161" y="248"/>
                    </a:lnTo>
                    <a:lnTo>
                      <a:pt x="123" y="263"/>
                    </a:lnTo>
                    <a:lnTo>
                      <a:pt x="86" y="280"/>
                    </a:lnTo>
                    <a:lnTo>
                      <a:pt x="49" y="294"/>
                    </a:lnTo>
                    <a:lnTo>
                      <a:pt x="12" y="309"/>
                    </a:lnTo>
                    <a:lnTo>
                      <a:pt x="7" y="301"/>
                    </a:lnTo>
                    <a:lnTo>
                      <a:pt x="2" y="295"/>
                    </a:lnTo>
                    <a:lnTo>
                      <a:pt x="0" y="288"/>
                    </a:lnTo>
                    <a:lnTo>
                      <a:pt x="5" y="280"/>
                    </a:lnTo>
                    <a:lnTo>
                      <a:pt x="44" y="258"/>
                    </a:lnTo>
                    <a:lnTo>
                      <a:pt x="84" y="237"/>
                    </a:lnTo>
                    <a:lnTo>
                      <a:pt x="123" y="218"/>
                    </a:lnTo>
                    <a:lnTo>
                      <a:pt x="166" y="199"/>
                    </a:lnTo>
                    <a:lnTo>
                      <a:pt x="205" y="180"/>
                    </a:lnTo>
                    <a:lnTo>
                      <a:pt x="247" y="163"/>
                    </a:lnTo>
                    <a:lnTo>
                      <a:pt x="289" y="144"/>
                    </a:lnTo>
                    <a:lnTo>
                      <a:pt x="331" y="129"/>
                    </a:lnTo>
                    <a:lnTo>
                      <a:pt x="374" y="112"/>
                    </a:lnTo>
                    <a:lnTo>
                      <a:pt x="416" y="95"/>
                    </a:lnTo>
                    <a:lnTo>
                      <a:pt x="458" y="80"/>
                    </a:lnTo>
                    <a:lnTo>
                      <a:pt x="500" y="65"/>
                    </a:lnTo>
                    <a:lnTo>
                      <a:pt x="542" y="48"/>
                    </a:lnTo>
                    <a:lnTo>
                      <a:pt x="584" y="33"/>
                    </a:lnTo>
                    <a:lnTo>
                      <a:pt x="626" y="17"/>
                    </a:lnTo>
                    <a:lnTo>
                      <a:pt x="668" y="0"/>
                    </a:lnTo>
                    <a:lnTo>
                      <a:pt x="676" y="4"/>
                    </a:lnTo>
                    <a:lnTo>
                      <a:pt x="686" y="6"/>
                    </a:lnTo>
                    <a:lnTo>
                      <a:pt x="693" y="8"/>
                    </a:lnTo>
                    <a:lnTo>
                      <a:pt x="700" y="1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40" name="Freeform 112"/>
              <p:cNvSpPr>
                <a:spLocks/>
              </p:cNvSpPr>
              <p:nvPr/>
            </p:nvSpPr>
            <p:spPr bwMode="auto">
              <a:xfrm>
                <a:off x="3089" y="2001"/>
                <a:ext cx="38" cy="21"/>
              </a:xfrm>
              <a:custGeom>
                <a:avLst/>
                <a:gdLst/>
                <a:ahLst/>
                <a:cxnLst>
                  <a:cxn ang="0">
                    <a:pos x="35" y="0"/>
                  </a:cxn>
                  <a:cxn ang="0">
                    <a:pos x="38" y="8"/>
                  </a:cxn>
                  <a:cxn ang="0">
                    <a:pos x="33" y="14"/>
                  </a:cxn>
                  <a:cxn ang="0">
                    <a:pos x="28" y="17"/>
                  </a:cxn>
                  <a:cxn ang="0">
                    <a:pos x="20" y="21"/>
                  </a:cxn>
                  <a:cxn ang="0">
                    <a:pos x="15" y="21"/>
                  </a:cxn>
                  <a:cxn ang="0">
                    <a:pos x="10" y="21"/>
                  </a:cxn>
                  <a:cxn ang="0">
                    <a:pos x="5" y="19"/>
                  </a:cxn>
                  <a:cxn ang="0">
                    <a:pos x="0" y="17"/>
                  </a:cxn>
                  <a:cxn ang="0">
                    <a:pos x="8" y="12"/>
                  </a:cxn>
                  <a:cxn ang="0">
                    <a:pos x="15" y="6"/>
                  </a:cxn>
                  <a:cxn ang="0">
                    <a:pos x="25" y="2"/>
                  </a:cxn>
                  <a:cxn ang="0">
                    <a:pos x="35" y="0"/>
                  </a:cxn>
                </a:cxnLst>
                <a:rect l="0" t="0" r="r" b="b"/>
                <a:pathLst>
                  <a:path w="38" h="21">
                    <a:moveTo>
                      <a:pt x="35" y="0"/>
                    </a:moveTo>
                    <a:lnTo>
                      <a:pt x="38" y="8"/>
                    </a:lnTo>
                    <a:lnTo>
                      <a:pt x="33" y="14"/>
                    </a:lnTo>
                    <a:lnTo>
                      <a:pt x="28" y="17"/>
                    </a:lnTo>
                    <a:lnTo>
                      <a:pt x="20" y="21"/>
                    </a:lnTo>
                    <a:lnTo>
                      <a:pt x="15" y="21"/>
                    </a:lnTo>
                    <a:lnTo>
                      <a:pt x="10" y="21"/>
                    </a:lnTo>
                    <a:lnTo>
                      <a:pt x="5" y="19"/>
                    </a:lnTo>
                    <a:lnTo>
                      <a:pt x="0" y="17"/>
                    </a:lnTo>
                    <a:lnTo>
                      <a:pt x="8" y="12"/>
                    </a:lnTo>
                    <a:lnTo>
                      <a:pt x="15" y="6"/>
                    </a:lnTo>
                    <a:lnTo>
                      <a:pt x="25" y="2"/>
                    </a:lnTo>
                    <a:lnTo>
                      <a:pt x="35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41" name="Freeform 113"/>
              <p:cNvSpPr>
                <a:spLocks/>
              </p:cNvSpPr>
              <p:nvPr/>
            </p:nvSpPr>
            <p:spPr bwMode="auto">
              <a:xfrm>
                <a:off x="3587" y="2015"/>
                <a:ext cx="211" cy="34"/>
              </a:xfrm>
              <a:custGeom>
                <a:avLst/>
                <a:gdLst/>
                <a:ahLst/>
                <a:cxnLst>
                  <a:cxn ang="0">
                    <a:pos x="211" y="15"/>
                  </a:cxn>
                  <a:cxn ang="0">
                    <a:pos x="208" y="22"/>
                  </a:cxn>
                  <a:cxn ang="0">
                    <a:pos x="201" y="26"/>
                  </a:cxn>
                  <a:cxn ang="0">
                    <a:pos x="188" y="26"/>
                  </a:cxn>
                  <a:cxn ang="0">
                    <a:pos x="176" y="26"/>
                  </a:cxn>
                  <a:cxn ang="0">
                    <a:pos x="156" y="28"/>
                  </a:cxn>
                  <a:cxn ang="0">
                    <a:pos x="134" y="30"/>
                  </a:cxn>
                  <a:cxn ang="0">
                    <a:pos x="114" y="30"/>
                  </a:cxn>
                  <a:cxn ang="0">
                    <a:pos x="97" y="30"/>
                  </a:cxn>
                  <a:cxn ang="0">
                    <a:pos x="77" y="30"/>
                  </a:cxn>
                  <a:cxn ang="0">
                    <a:pos x="57" y="30"/>
                  </a:cxn>
                  <a:cxn ang="0">
                    <a:pos x="35" y="32"/>
                  </a:cxn>
                  <a:cxn ang="0">
                    <a:pos x="15" y="34"/>
                  </a:cxn>
                  <a:cxn ang="0">
                    <a:pos x="8" y="28"/>
                  </a:cxn>
                  <a:cxn ang="0">
                    <a:pos x="3" y="20"/>
                  </a:cxn>
                  <a:cxn ang="0">
                    <a:pos x="0" y="13"/>
                  </a:cxn>
                  <a:cxn ang="0">
                    <a:pos x="5" y="7"/>
                  </a:cxn>
                  <a:cxn ang="0">
                    <a:pos x="25" y="7"/>
                  </a:cxn>
                  <a:cxn ang="0">
                    <a:pos x="47" y="5"/>
                  </a:cxn>
                  <a:cxn ang="0">
                    <a:pos x="67" y="3"/>
                  </a:cxn>
                  <a:cxn ang="0">
                    <a:pos x="89" y="1"/>
                  </a:cxn>
                  <a:cxn ang="0">
                    <a:pos x="109" y="0"/>
                  </a:cxn>
                  <a:cxn ang="0">
                    <a:pos x="131" y="0"/>
                  </a:cxn>
                  <a:cxn ang="0">
                    <a:pos x="151" y="3"/>
                  </a:cxn>
                  <a:cxn ang="0">
                    <a:pos x="174" y="9"/>
                  </a:cxn>
                  <a:cxn ang="0">
                    <a:pos x="183" y="9"/>
                  </a:cxn>
                  <a:cxn ang="0">
                    <a:pos x="191" y="9"/>
                  </a:cxn>
                  <a:cxn ang="0">
                    <a:pos x="201" y="11"/>
                  </a:cxn>
                  <a:cxn ang="0">
                    <a:pos x="211" y="15"/>
                  </a:cxn>
                </a:cxnLst>
                <a:rect l="0" t="0" r="r" b="b"/>
                <a:pathLst>
                  <a:path w="211" h="34">
                    <a:moveTo>
                      <a:pt x="211" y="15"/>
                    </a:moveTo>
                    <a:lnTo>
                      <a:pt x="208" y="22"/>
                    </a:lnTo>
                    <a:lnTo>
                      <a:pt x="201" y="26"/>
                    </a:lnTo>
                    <a:lnTo>
                      <a:pt x="188" y="26"/>
                    </a:lnTo>
                    <a:lnTo>
                      <a:pt x="176" y="26"/>
                    </a:lnTo>
                    <a:lnTo>
                      <a:pt x="156" y="28"/>
                    </a:lnTo>
                    <a:lnTo>
                      <a:pt x="134" y="30"/>
                    </a:lnTo>
                    <a:lnTo>
                      <a:pt x="114" y="30"/>
                    </a:lnTo>
                    <a:lnTo>
                      <a:pt x="97" y="30"/>
                    </a:lnTo>
                    <a:lnTo>
                      <a:pt x="77" y="30"/>
                    </a:lnTo>
                    <a:lnTo>
                      <a:pt x="57" y="30"/>
                    </a:lnTo>
                    <a:lnTo>
                      <a:pt x="35" y="32"/>
                    </a:lnTo>
                    <a:lnTo>
                      <a:pt x="15" y="34"/>
                    </a:lnTo>
                    <a:lnTo>
                      <a:pt x="8" y="28"/>
                    </a:lnTo>
                    <a:lnTo>
                      <a:pt x="3" y="20"/>
                    </a:lnTo>
                    <a:lnTo>
                      <a:pt x="0" y="13"/>
                    </a:lnTo>
                    <a:lnTo>
                      <a:pt x="5" y="7"/>
                    </a:lnTo>
                    <a:lnTo>
                      <a:pt x="25" y="7"/>
                    </a:lnTo>
                    <a:lnTo>
                      <a:pt x="47" y="5"/>
                    </a:lnTo>
                    <a:lnTo>
                      <a:pt x="67" y="3"/>
                    </a:lnTo>
                    <a:lnTo>
                      <a:pt x="89" y="1"/>
                    </a:lnTo>
                    <a:lnTo>
                      <a:pt x="109" y="0"/>
                    </a:lnTo>
                    <a:lnTo>
                      <a:pt x="131" y="0"/>
                    </a:lnTo>
                    <a:lnTo>
                      <a:pt x="151" y="3"/>
                    </a:lnTo>
                    <a:lnTo>
                      <a:pt x="174" y="9"/>
                    </a:lnTo>
                    <a:lnTo>
                      <a:pt x="183" y="9"/>
                    </a:lnTo>
                    <a:lnTo>
                      <a:pt x="191" y="9"/>
                    </a:lnTo>
                    <a:lnTo>
                      <a:pt x="201" y="11"/>
                    </a:lnTo>
                    <a:lnTo>
                      <a:pt x="211" y="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42" name="Freeform 114"/>
              <p:cNvSpPr>
                <a:spLocks/>
              </p:cNvSpPr>
              <p:nvPr/>
            </p:nvSpPr>
            <p:spPr bwMode="auto">
              <a:xfrm>
                <a:off x="2676" y="2022"/>
                <a:ext cx="131" cy="38"/>
              </a:xfrm>
              <a:custGeom>
                <a:avLst/>
                <a:gdLst/>
                <a:ahLst/>
                <a:cxnLst>
                  <a:cxn ang="0">
                    <a:pos x="126" y="13"/>
                  </a:cxn>
                  <a:cxn ang="0">
                    <a:pos x="129" y="17"/>
                  </a:cxn>
                  <a:cxn ang="0">
                    <a:pos x="131" y="23"/>
                  </a:cxn>
                  <a:cxn ang="0">
                    <a:pos x="131" y="29"/>
                  </a:cxn>
                  <a:cxn ang="0">
                    <a:pos x="131" y="34"/>
                  </a:cxn>
                  <a:cxn ang="0">
                    <a:pos x="116" y="38"/>
                  </a:cxn>
                  <a:cxn ang="0">
                    <a:pos x="101" y="38"/>
                  </a:cxn>
                  <a:cxn ang="0">
                    <a:pos x="84" y="36"/>
                  </a:cxn>
                  <a:cxn ang="0">
                    <a:pos x="69" y="32"/>
                  </a:cxn>
                  <a:cxn ang="0">
                    <a:pos x="54" y="29"/>
                  </a:cxn>
                  <a:cxn ang="0">
                    <a:pos x="40" y="25"/>
                  </a:cxn>
                  <a:cxn ang="0">
                    <a:pos x="22" y="23"/>
                  </a:cxn>
                  <a:cxn ang="0">
                    <a:pos x="5" y="25"/>
                  </a:cxn>
                  <a:cxn ang="0">
                    <a:pos x="0" y="17"/>
                  </a:cxn>
                  <a:cxn ang="0">
                    <a:pos x="0" y="12"/>
                  </a:cxn>
                  <a:cxn ang="0">
                    <a:pos x="2" y="6"/>
                  </a:cxn>
                  <a:cxn ang="0">
                    <a:pos x="5" y="0"/>
                  </a:cxn>
                  <a:cxn ang="0">
                    <a:pos x="126" y="13"/>
                  </a:cxn>
                </a:cxnLst>
                <a:rect l="0" t="0" r="r" b="b"/>
                <a:pathLst>
                  <a:path w="131" h="38">
                    <a:moveTo>
                      <a:pt x="126" y="13"/>
                    </a:moveTo>
                    <a:lnTo>
                      <a:pt x="129" y="17"/>
                    </a:lnTo>
                    <a:lnTo>
                      <a:pt x="131" y="23"/>
                    </a:lnTo>
                    <a:lnTo>
                      <a:pt x="131" y="29"/>
                    </a:lnTo>
                    <a:lnTo>
                      <a:pt x="131" y="34"/>
                    </a:lnTo>
                    <a:lnTo>
                      <a:pt x="116" y="38"/>
                    </a:lnTo>
                    <a:lnTo>
                      <a:pt x="101" y="38"/>
                    </a:lnTo>
                    <a:lnTo>
                      <a:pt x="84" y="36"/>
                    </a:lnTo>
                    <a:lnTo>
                      <a:pt x="69" y="32"/>
                    </a:lnTo>
                    <a:lnTo>
                      <a:pt x="54" y="29"/>
                    </a:lnTo>
                    <a:lnTo>
                      <a:pt x="40" y="25"/>
                    </a:lnTo>
                    <a:lnTo>
                      <a:pt x="22" y="23"/>
                    </a:lnTo>
                    <a:lnTo>
                      <a:pt x="5" y="25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2" y="6"/>
                    </a:lnTo>
                    <a:lnTo>
                      <a:pt x="5" y="0"/>
                    </a:lnTo>
                    <a:lnTo>
                      <a:pt x="126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43" name="Freeform 115"/>
              <p:cNvSpPr>
                <a:spLocks/>
              </p:cNvSpPr>
              <p:nvPr/>
            </p:nvSpPr>
            <p:spPr bwMode="auto">
              <a:xfrm>
                <a:off x="363" y="2024"/>
                <a:ext cx="156" cy="59"/>
              </a:xfrm>
              <a:custGeom>
                <a:avLst/>
                <a:gdLst/>
                <a:ahLst/>
                <a:cxnLst>
                  <a:cxn ang="0">
                    <a:pos x="156" y="42"/>
                  </a:cxn>
                  <a:cxn ang="0">
                    <a:pos x="144" y="49"/>
                  </a:cxn>
                  <a:cxn ang="0">
                    <a:pos x="131" y="53"/>
                  </a:cxn>
                  <a:cxn ang="0">
                    <a:pos x="116" y="57"/>
                  </a:cxn>
                  <a:cxn ang="0">
                    <a:pos x="102" y="57"/>
                  </a:cxn>
                  <a:cxn ang="0">
                    <a:pos x="87" y="57"/>
                  </a:cxn>
                  <a:cxn ang="0">
                    <a:pos x="69" y="57"/>
                  </a:cxn>
                  <a:cxn ang="0">
                    <a:pos x="54" y="57"/>
                  </a:cxn>
                  <a:cxn ang="0">
                    <a:pos x="40" y="59"/>
                  </a:cxn>
                  <a:cxn ang="0">
                    <a:pos x="20" y="47"/>
                  </a:cxn>
                  <a:cxn ang="0">
                    <a:pos x="7" y="32"/>
                  </a:cxn>
                  <a:cxn ang="0">
                    <a:pos x="2" y="15"/>
                  </a:cxn>
                  <a:cxn ang="0">
                    <a:pos x="0" y="0"/>
                  </a:cxn>
                  <a:cxn ang="0">
                    <a:pos x="15" y="11"/>
                  </a:cxn>
                  <a:cxn ang="0">
                    <a:pos x="32" y="21"/>
                  </a:cxn>
                  <a:cxn ang="0">
                    <a:pos x="50" y="27"/>
                  </a:cxn>
                  <a:cxn ang="0">
                    <a:pos x="72" y="32"/>
                  </a:cxn>
                  <a:cxn ang="0">
                    <a:pos x="92" y="34"/>
                  </a:cxn>
                  <a:cxn ang="0">
                    <a:pos x="114" y="38"/>
                  </a:cxn>
                  <a:cxn ang="0">
                    <a:pos x="134" y="40"/>
                  </a:cxn>
                  <a:cxn ang="0">
                    <a:pos x="156" y="42"/>
                  </a:cxn>
                </a:cxnLst>
                <a:rect l="0" t="0" r="r" b="b"/>
                <a:pathLst>
                  <a:path w="156" h="59">
                    <a:moveTo>
                      <a:pt x="156" y="42"/>
                    </a:moveTo>
                    <a:lnTo>
                      <a:pt x="144" y="49"/>
                    </a:lnTo>
                    <a:lnTo>
                      <a:pt x="131" y="53"/>
                    </a:lnTo>
                    <a:lnTo>
                      <a:pt x="116" y="57"/>
                    </a:lnTo>
                    <a:lnTo>
                      <a:pt x="102" y="57"/>
                    </a:lnTo>
                    <a:lnTo>
                      <a:pt x="87" y="57"/>
                    </a:lnTo>
                    <a:lnTo>
                      <a:pt x="69" y="57"/>
                    </a:lnTo>
                    <a:lnTo>
                      <a:pt x="54" y="57"/>
                    </a:lnTo>
                    <a:lnTo>
                      <a:pt x="40" y="59"/>
                    </a:lnTo>
                    <a:lnTo>
                      <a:pt x="20" y="47"/>
                    </a:lnTo>
                    <a:lnTo>
                      <a:pt x="7" y="32"/>
                    </a:lnTo>
                    <a:lnTo>
                      <a:pt x="2" y="15"/>
                    </a:lnTo>
                    <a:lnTo>
                      <a:pt x="0" y="0"/>
                    </a:lnTo>
                    <a:lnTo>
                      <a:pt x="15" y="11"/>
                    </a:lnTo>
                    <a:lnTo>
                      <a:pt x="32" y="21"/>
                    </a:lnTo>
                    <a:lnTo>
                      <a:pt x="50" y="27"/>
                    </a:lnTo>
                    <a:lnTo>
                      <a:pt x="72" y="32"/>
                    </a:lnTo>
                    <a:lnTo>
                      <a:pt x="92" y="34"/>
                    </a:lnTo>
                    <a:lnTo>
                      <a:pt x="114" y="38"/>
                    </a:lnTo>
                    <a:lnTo>
                      <a:pt x="134" y="40"/>
                    </a:lnTo>
                    <a:lnTo>
                      <a:pt x="156" y="4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44" name="Freeform 116"/>
              <p:cNvSpPr>
                <a:spLocks/>
              </p:cNvSpPr>
              <p:nvPr/>
            </p:nvSpPr>
            <p:spPr bwMode="auto">
              <a:xfrm>
                <a:off x="3025" y="2032"/>
                <a:ext cx="22" cy="17"/>
              </a:xfrm>
              <a:custGeom>
                <a:avLst/>
                <a:gdLst/>
                <a:ahLst/>
                <a:cxnLst>
                  <a:cxn ang="0">
                    <a:pos x="22" y="3"/>
                  </a:cxn>
                  <a:cxn ang="0">
                    <a:pos x="20" y="9"/>
                  </a:cxn>
                  <a:cxn ang="0">
                    <a:pos x="15" y="13"/>
                  </a:cxn>
                  <a:cxn ang="0">
                    <a:pos x="8" y="15"/>
                  </a:cxn>
                  <a:cxn ang="0">
                    <a:pos x="0" y="17"/>
                  </a:cxn>
                  <a:cxn ang="0">
                    <a:pos x="0" y="11"/>
                  </a:cxn>
                  <a:cxn ang="0">
                    <a:pos x="3" y="7"/>
                  </a:cxn>
                  <a:cxn ang="0">
                    <a:pos x="10" y="5"/>
                  </a:cxn>
                  <a:cxn ang="0">
                    <a:pos x="15" y="0"/>
                  </a:cxn>
                  <a:cxn ang="0">
                    <a:pos x="17" y="0"/>
                  </a:cxn>
                  <a:cxn ang="0">
                    <a:pos x="20" y="0"/>
                  </a:cxn>
                  <a:cxn ang="0">
                    <a:pos x="22" y="2"/>
                  </a:cxn>
                  <a:cxn ang="0">
                    <a:pos x="22" y="3"/>
                  </a:cxn>
                </a:cxnLst>
                <a:rect l="0" t="0" r="r" b="b"/>
                <a:pathLst>
                  <a:path w="22" h="17">
                    <a:moveTo>
                      <a:pt x="22" y="3"/>
                    </a:moveTo>
                    <a:lnTo>
                      <a:pt x="20" y="9"/>
                    </a:lnTo>
                    <a:lnTo>
                      <a:pt x="15" y="13"/>
                    </a:lnTo>
                    <a:lnTo>
                      <a:pt x="8" y="15"/>
                    </a:lnTo>
                    <a:lnTo>
                      <a:pt x="0" y="17"/>
                    </a:lnTo>
                    <a:lnTo>
                      <a:pt x="0" y="11"/>
                    </a:lnTo>
                    <a:lnTo>
                      <a:pt x="3" y="7"/>
                    </a:lnTo>
                    <a:lnTo>
                      <a:pt x="10" y="5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0" y="0"/>
                    </a:lnTo>
                    <a:lnTo>
                      <a:pt x="22" y="2"/>
                    </a:lnTo>
                    <a:lnTo>
                      <a:pt x="22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45" name="Freeform 117"/>
              <p:cNvSpPr>
                <a:spLocks/>
              </p:cNvSpPr>
              <p:nvPr/>
            </p:nvSpPr>
            <p:spPr bwMode="auto">
              <a:xfrm>
                <a:off x="3211" y="2035"/>
                <a:ext cx="22" cy="14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6"/>
                  </a:cxn>
                  <a:cxn ang="0">
                    <a:pos x="17" y="10"/>
                  </a:cxn>
                  <a:cxn ang="0">
                    <a:pos x="12" y="10"/>
                  </a:cxn>
                  <a:cxn ang="0">
                    <a:pos x="5" y="12"/>
                  </a:cxn>
                  <a:cxn ang="0">
                    <a:pos x="0" y="14"/>
                  </a:cxn>
                  <a:cxn ang="0">
                    <a:pos x="0" y="0"/>
                  </a:cxn>
                  <a:cxn ang="0">
                    <a:pos x="17" y="0"/>
                  </a:cxn>
                </a:cxnLst>
                <a:rect l="0" t="0" r="r" b="b"/>
                <a:pathLst>
                  <a:path w="22" h="14">
                    <a:moveTo>
                      <a:pt x="17" y="0"/>
                    </a:moveTo>
                    <a:lnTo>
                      <a:pt x="17" y="2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6"/>
                    </a:lnTo>
                    <a:lnTo>
                      <a:pt x="17" y="10"/>
                    </a:lnTo>
                    <a:lnTo>
                      <a:pt x="12" y="10"/>
                    </a:lnTo>
                    <a:lnTo>
                      <a:pt x="5" y="12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46" name="Freeform 118"/>
              <p:cNvSpPr>
                <a:spLocks/>
              </p:cNvSpPr>
              <p:nvPr/>
            </p:nvSpPr>
            <p:spPr bwMode="auto">
              <a:xfrm>
                <a:off x="3327" y="2056"/>
                <a:ext cx="45" cy="21"/>
              </a:xfrm>
              <a:custGeom>
                <a:avLst/>
                <a:gdLst/>
                <a:ahLst/>
                <a:cxnLst>
                  <a:cxn ang="0">
                    <a:pos x="45" y="10"/>
                  </a:cxn>
                  <a:cxn ang="0">
                    <a:pos x="37" y="15"/>
                  </a:cxn>
                  <a:cxn ang="0">
                    <a:pos x="25" y="17"/>
                  </a:cxn>
                  <a:cxn ang="0">
                    <a:pos x="15" y="17"/>
                  </a:cxn>
                  <a:cxn ang="0">
                    <a:pos x="5" y="21"/>
                  </a:cxn>
                  <a:cxn ang="0">
                    <a:pos x="0" y="10"/>
                  </a:cxn>
                  <a:cxn ang="0">
                    <a:pos x="13" y="6"/>
                  </a:cxn>
                  <a:cxn ang="0">
                    <a:pos x="27" y="0"/>
                  </a:cxn>
                  <a:cxn ang="0">
                    <a:pos x="37" y="0"/>
                  </a:cxn>
                  <a:cxn ang="0">
                    <a:pos x="45" y="10"/>
                  </a:cxn>
                </a:cxnLst>
                <a:rect l="0" t="0" r="r" b="b"/>
                <a:pathLst>
                  <a:path w="45" h="21">
                    <a:moveTo>
                      <a:pt x="45" y="10"/>
                    </a:moveTo>
                    <a:lnTo>
                      <a:pt x="37" y="15"/>
                    </a:lnTo>
                    <a:lnTo>
                      <a:pt x="25" y="17"/>
                    </a:lnTo>
                    <a:lnTo>
                      <a:pt x="15" y="17"/>
                    </a:lnTo>
                    <a:lnTo>
                      <a:pt x="5" y="21"/>
                    </a:lnTo>
                    <a:lnTo>
                      <a:pt x="0" y="10"/>
                    </a:lnTo>
                    <a:lnTo>
                      <a:pt x="13" y="6"/>
                    </a:lnTo>
                    <a:lnTo>
                      <a:pt x="27" y="0"/>
                    </a:lnTo>
                    <a:lnTo>
                      <a:pt x="37" y="0"/>
                    </a:lnTo>
                    <a:lnTo>
                      <a:pt x="45" y="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47" name="Freeform 119"/>
              <p:cNvSpPr>
                <a:spLocks/>
              </p:cNvSpPr>
              <p:nvPr/>
            </p:nvSpPr>
            <p:spPr bwMode="auto">
              <a:xfrm>
                <a:off x="3124" y="2060"/>
                <a:ext cx="37" cy="21"/>
              </a:xfrm>
              <a:custGeom>
                <a:avLst/>
                <a:gdLst/>
                <a:ahLst/>
                <a:cxnLst>
                  <a:cxn ang="0">
                    <a:pos x="37" y="4"/>
                  </a:cxn>
                  <a:cxn ang="0">
                    <a:pos x="10" y="21"/>
                  </a:cxn>
                  <a:cxn ang="0">
                    <a:pos x="0" y="13"/>
                  </a:cxn>
                  <a:cxn ang="0">
                    <a:pos x="8" y="9"/>
                  </a:cxn>
                  <a:cxn ang="0">
                    <a:pos x="15" y="2"/>
                  </a:cxn>
                  <a:cxn ang="0">
                    <a:pos x="27" y="0"/>
                  </a:cxn>
                  <a:cxn ang="0">
                    <a:pos x="37" y="4"/>
                  </a:cxn>
                </a:cxnLst>
                <a:rect l="0" t="0" r="r" b="b"/>
                <a:pathLst>
                  <a:path w="37" h="21">
                    <a:moveTo>
                      <a:pt x="37" y="4"/>
                    </a:moveTo>
                    <a:lnTo>
                      <a:pt x="10" y="21"/>
                    </a:lnTo>
                    <a:lnTo>
                      <a:pt x="0" y="13"/>
                    </a:lnTo>
                    <a:lnTo>
                      <a:pt x="8" y="9"/>
                    </a:lnTo>
                    <a:lnTo>
                      <a:pt x="15" y="2"/>
                    </a:lnTo>
                    <a:lnTo>
                      <a:pt x="27" y="0"/>
                    </a:lnTo>
                    <a:lnTo>
                      <a:pt x="3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48" name="Freeform 120"/>
              <p:cNvSpPr>
                <a:spLocks/>
              </p:cNvSpPr>
              <p:nvPr/>
            </p:nvSpPr>
            <p:spPr bwMode="auto">
              <a:xfrm>
                <a:off x="3567" y="2081"/>
                <a:ext cx="196" cy="24"/>
              </a:xfrm>
              <a:custGeom>
                <a:avLst/>
                <a:gdLst/>
                <a:ahLst/>
                <a:cxnLst>
                  <a:cxn ang="0">
                    <a:pos x="196" y="5"/>
                  </a:cxn>
                  <a:cxn ang="0">
                    <a:pos x="196" y="17"/>
                  </a:cxn>
                  <a:cxn ang="0">
                    <a:pos x="171" y="19"/>
                  </a:cxn>
                  <a:cxn ang="0">
                    <a:pos x="147" y="23"/>
                  </a:cxn>
                  <a:cxn ang="0">
                    <a:pos x="122" y="23"/>
                  </a:cxn>
                  <a:cxn ang="0">
                    <a:pos x="97" y="24"/>
                  </a:cxn>
                  <a:cxn ang="0">
                    <a:pos x="72" y="24"/>
                  </a:cxn>
                  <a:cxn ang="0">
                    <a:pos x="50" y="24"/>
                  </a:cxn>
                  <a:cxn ang="0">
                    <a:pos x="25" y="24"/>
                  </a:cxn>
                  <a:cxn ang="0">
                    <a:pos x="3" y="23"/>
                  </a:cxn>
                  <a:cxn ang="0">
                    <a:pos x="0" y="15"/>
                  </a:cxn>
                  <a:cxn ang="0">
                    <a:pos x="5" y="7"/>
                  </a:cxn>
                  <a:cxn ang="0">
                    <a:pos x="15" y="2"/>
                  </a:cxn>
                  <a:cxn ang="0">
                    <a:pos x="25" y="0"/>
                  </a:cxn>
                  <a:cxn ang="0">
                    <a:pos x="47" y="0"/>
                  </a:cxn>
                  <a:cxn ang="0">
                    <a:pos x="70" y="0"/>
                  </a:cxn>
                  <a:cxn ang="0">
                    <a:pos x="92" y="0"/>
                  </a:cxn>
                  <a:cxn ang="0">
                    <a:pos x="114" y="0"/>
                  </a:cxn>
                  <a:cxn ang="0">
                    <a:pos x="134" y="0"/>
                  </a:cxn>
                  <a:cxn ang="0">
                    <a:pos x="156" y="0"/>
                  </a:cxn>
                  <a:cxn ang="0">
                    <a:pos x="176" y="2"/>
                  </a:cxn>
                  <a:cxn ang="0">
                    <a:pos x="196" y="5"/>
                  </a:cxn>
                </a:cxnLst>
                <a:rect l="0" t="0" r="r" b="b"/>
                <a:pathLst>
                  <a:path w="196" h="24">
                    <a:moveTo>
                      <a:pt x="196" y="5"/>
                    </a:moveTo>
                    <a:lnTo>
                      <a:pt x="196" y="17"/>
                    </a:lnTo>
                    <a:lnTo>
                      <a:pt x="171" y="19"/>
                    </a:lnTo>
                    <a:lnTo>
                      <a:pt x="147" y="23"/>
                    </a:lnTo>
                    <a:lnTo>
                      <a:pt x="122" y="23"/>
                    </a:lnTo>
                    <a:lnTo>
                      <a:pt x="97" y="24"/>
                    </a:lnTo>
                    <a:lnTo>
                      <a:pt x="72" y="24"/>
                    </a:lnTo>
                    <a:lnTo>
                      <a:pt x="50" y="24"/>
                    </a:lnTo>
                    <a:lnTo>
                      <a:pt x="25" y="24"/>
                    </a:lnTo>
                    <a:lnTo>
                      <a:pt x="3" y="23"/>
                    </a:lnTo>
                    <a:lnTo>
                      <a:pt x="0" y="15"/>
                    </a:lnTo>
                    <a:lnTo>
                      <a:pt x="5" y="7"/>
                    </a:lnTo>
                    <a:lnTo>
                      <a:pt x="15" y="2"/>
                    </a:lnTo>
                    <a:lnTo>
                      <a:pt x="25" y="0"/>
                    </a:lnTo>
                    <a:lnTo>
                      <a:pt x="47" y="0"/>
                    </a:lnTo>
                    <a:lnTo>
                      <a:pt x="70" y="0"/>
                    </a:lnTo>
                    <a:lnTo>
                      <a:pt x="92" y="0"/>
                    </a:lnTo>
                    <a:lnTo>
                      <a:pt x="114" y="0"/>
                    </a:lnTo>
                    <a:lnTo>
                      <a:pt x="134" y="0"/>
                    </a:lnTo>
                    <a:lnTo>
                      <a:pt x="156" y="0"/>
                    </a:lnTo>
                    <a:lnTo>
                      <a:pt x="176" y="2"/>
                    </a:lnTo>
                    <a:lnTo>
                      <a:pt x="196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49" name="Freeform 121"/>
              <p:cNvSpPr>
                <a:spLocks/>
              </p:cNvSpPr>
              <p:nvPr/>
            </p:nvSpPr>
            <p:spPr bwMode="auto">
              <a:xfrm>
                <a:off x="2681" y="2083"/>
                <a:ext cx="121" cy="38"/>
              </a:xfrm>
              <a:custGeom>
                <a:avLst/>
                <a:gdLst/>
                <a:ahLst/>
                <a:cxnLst>
                  <a:cxn ang="0">
                    <a:pos x="121" y="17"/>
                  </a:cxn>
                  <a:cxn ang="0">
                    <a:pos x="114" y="30"/>
                  </a:cxn>
                  <a:cxn ang="0">
                    <a:pos x="104" y="36"/>
                  </a:cxn>
                  <a:cxn ang="0">
                    <a:pos x="89" y="38"/>
                  </a:cxn>
                  <a:cxn ang="0">
                    <a:pos x="74" y="36"/>
                  </a:cxn>
                  <a:cxn ang="0">
                    <a:pos x="57" y="32"/>
                  </a:cxn>
                  <a:cxn ang="0">
                    <a:pos x="37" y="28"/>
                  </a:cxn>
                  <a:cxn ang="0">
                    <a:pos x="20" y="26"/>
                  </a:cxn>
                  <a:cxn ang="0">
                    <a:pos x="5" y="28"/>
                  </a:cxn>
                  <a:cxn ang="0">
                    <a:pos x="0" y="21"/>
                  </a:cxn>
                  <a:cxn ang="0">
                    <a:pos x="0" y="13"/>
                  </a:cxn>
                  <a:cxn ang="0">
                    <a:pos x="0" y="5"/>
                  </a:cxn>
                  <a:cxn ang="0">
                    <a:pos x="7" y="0"/>
                  </a:cxn>
                  <a:cxn ang="0">
                    <a:pos x="20" y="2"/>
                  </a:cxn>
                  <a:cxn ang="0">
                    <a:pos x="35" y="3"/>
                  </a:cxn>
                  <a:cxn ang="0">
                    <a:pos x="49" y="3"/>
                  </a:cxn>
                  <a:cxn ang="0">
                    <a:pos x="64" y="5"/>
                  </a:cxn>
                  <a:cxn ang="0">
                    <a:pos x="79" y="5"/>
                  </a:cxn>
                  <a:cxn ang="0">
                    <a:pos x="94" y="9"/>
                  </a:cxn>
                  <a:cxn ang="0">
                    <a:pos x="109" y="11"/>
                  </a:cxn>
                  <a:cxn ang="0">
                    <a:pos x="121" y="17"/>
                  </a:cxn>
                </a:cxnLst>
                <a:rect l="0" t="0" r="r" b="b"/>
                <a:pathLst>
                  <a:path w="121" h="38">
                    <a:moveTo>
                      <a:pt x="121" y="17"/>
                    </a:moveTo>
                    <a:lnTo>
                      <a:pt x="114" y="30"/>
                    </a:lnTo>
                    <a:lnTo>
                      <a:pt x="104" y="36"/>
                    </a:lnTo>
                    <a:lnTo>
                      <a:pt x="89" y="38"/>
                    </a:lnTo>
                    <a:lnTo>
                      <a:pt x="74" y="36"/>
                    </a:lnTo>
                    <a:lnTo>
                      <a:pt x="57" y="32"/>
                    </a:lnTo>
                    <a:lnTo>
                      <a:pt x="37" y="28"/>
                    </a:lnTo>
                    <a:lnTo>
                      <a:pt x="20" y="26"/>
                    </a:lnTo>
                    <a:lnTo>
                      <a:pt x="5" y="28"/>
                    </a:lnTo>
                    <a:lnTo>
                      <a:pt x="0" y="21"/>
                    </a:lnTo>
                    <a:lnTo>
                      <a:pt x="0" y="13"/>
                    </a:lnTo>
                    <a:lnTo>
                      <a:pt x="0" y="5"/>
                    </a:lnTo>
                    <a:lnTo>
                      <a:pt x="7" y="0"/>
                    </a:lnTo>
                    <a:lnTo>
                      <a:pt x="20" y="2"/>
                    </a:lnTo>
                    <a:lnTo>
                      <a:pt x="35" y="3"/>
                    </a:lnTo>
                    <a:lnTo>
                      <a:pt x="49" y="3"/>
                    </a:lnTo>
                    <a:lnTo>
                      <a:pt x="64" y="5"/>
                    </a:lnTo>
                    <a:lnTo>
                      <a:pt x="79" y="5"/>
                    </a:lnTo>
                    <a:lnTo>
                      <a:pt x="94" y="9"/>
                    </a:lnTo>
                    <a:lnTo>
                      <a:pt x="109" y="11"/>
                    </a:lnTo>
                    <a:lnTo>
                      <a:pt x="121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50" name="Freeform 122"/>
              <p:cNvSpPr>
                <a:spLocks/>
              </p:cNvSpPr>
              <p:nvPr/>
            </p:nvSpPr>
            <p:spPr bwMode="auto">
              <a:xfrm>
                <a:off x="3243" y="2086"/>
                <a:ext cx="35" cy="23"/>
              </a:xfrm>
              <a:custGeom>
                <a:avLst/>
                <a:gdLst/>
                <a:ahLst/>
                <a:cxnLst>
                  <a:cxn ang="0">
                    <a:pos x="35" y="14"/>
                  </a:cxn>
                  <a:cxn ang="0">
                    <a:pos x="25" y="16"/>
                  </a:cxn>
                  <a:cxn ang="0">
                    <a:pos x="17" y="19"/>
                  </a:cxn>
                  <a:cxn ang="0">
                    <a:pos x="10" y="23"/>
                  </a:cxn>
                  <a:cxn ang="0">
                    <a:pos x="0" y="21"/>
                  </a:cxn>
                  <a:cxn ang="0">
                    <a:pos x="27" y="0"/>
                  </a:cxn>
                  <a:cxn ang="0">
                    <a:pos x="30" y="4"/>
                  </a:cxn>
                  <a:cxn ang="0">
                    <a:pos x="35" y="6"/>
                  </a:cxn>
                  <a:cxn ang="0">
                    <a:pos x="35" y="10"/>
                  </a:cxn>
                  <a:cxn ang="0">
                    <a:pos x="35" y="14"/>
                  </a:cxn>
                </a:cxnLst>
                <a:rect l="0" t="0" r="r" b="b"/>
                <a:pathLst>
                  <a:path w="35" h="23">
                    <a:moveTo>
                      <a:pt x="35" y="14"/>
                    </a:moveTo>
                    <a:lnTo>
                      <a:pt x="25" y="16"/>
                    </a:lnTo>
                    <a:lnTo>
                      <a:pt x="17" y="19"/>
                    </a:lnTo>
                    <a:lnTo>
                      <a:pt x="10" y="23"/>
                    </a:lnTo>
                    <a:lnTo>
                      <a:pt x="0" y="21"/>
                    </a:lnTo>
                    <a:lnTo>
                      <a:pt x="27" y="0"/>
                    </a:lnTo>
                    <a:lnTo>
                      <a:pt x="30" y="4"/>
                    </a:lnTo>
                    <a:lnTo>
                      <a:pt x="35" y="6"/>
                    </a:lnTo>
                    <a:lnTo>
                      <a:pt x="35" y="10"/>
                    </a:lnTo>
                    <a:lnTo>
                      <a:pt x="35" y="1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51" name="Freeform 123"/>
              <p:cNvSpPr>
                <a:spLocks/>
              </p:cNvSpPr>
              <p:nvPr/>
            </p:nvSpPr>
            <p:spPr bwMode="auto">
              <a:xfrm>
                <a:off x="3047" y="2090"/>
                <a:ext cx="40" cy="17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33" y="10"/>
                  </a:cxn>
                  <a:cxn ang="0">
                    <a:pos x="25" y="14"/>
                  </a:cxn>
                  <a:cxn ang="0">
                    <a:pos x="15" y="15"/>
                  </a:cxn>
                  <a:cxn ang="0">
                    <a:pos x="8" y="17"/>
                  </a:cxn>
                  <a:cxn ang="0">
                    <a:pos x="0" y="14"/>
                  </a:cxn>
                  <a:cxn ang="0">
                    <a:pos x="8" y="10"/>
                  </a:cxn>
                  <a:cxn ang="0">
                    <a:pos x="18" y="2"/>
                  </a:cxn>
                  <a:cxn ang="0">
                    <a:pos x="28" y="0"/>
                  </a:cxn>
                  <a:cxn ang="0">
                    <a:pos x="40" y="4"/>
                  </a:cxn>
                </a:cxnLst>
                <a:rect l="0" t="0" r="r" b="b"/>
                <a:pathLst>
                  <a:path w="40" h="17">
                    <a:moveTo>
                      <a:pt x="40" y="4"/>
                    </a:moveTo>
                    <a:lnTo>
                      <a:pt x="33" y="10"/>
                    </a:lnTo>
                    <a:lnTo>
                      <a:pt x="25" y="14"/>
                    </a:lnTo>
                    <a:lnTo>
                      <a:pt x="15" y="15"/>
                    </a:lnTo>
                    <a:lnTo>
                      <a:pt x="8" y="17"/>
                    </a:lnTo>
                    <a:lnTo>
                      <a:pt x="0" y="14"/>
                    </a:lnTo>
                    <a:lnTo>
                      <a:pt x="8" y="10"/>
                    </a:lnTo>
                    <a:lnTo>
                      <a:pt x="18" y="2"/>
                    </a:lnTo>
                    <a:lnTo>
                      <a:pt x="28" y="0"/>
                    </a:lnTo>
                    <a:lnTo>
                      <a:pt x="4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52" name="Freeform 124"/>
              <p:cNvSpPr>
                <a:spLocks/>
              </p:cNvSpPr>
              <p:nvPr/>
            </p:nvSpPr>
            <p:spPr bwMode="auto">
              <a:xfrm>
                <a:off x="2158" y="2104"/>
                <a:ext cx="342" cy="181"/>
              </a:xfrm>
              <a:custGeom>
                <a:avLst/>
                <a:gdLst/>
                <a:ahLst/>
                <a:cxnLst>
                  <a:cxn ang="0">
                    <a:pos x="342" y="13"/>
                  </a:cxn>
                  <a:cxn ang="0">
                    <a:pos x="312" y="35"/>
                  </a:cxn>
                  <a:cxn ang="0">
                    <a:pos x="280" y="58"/>
                  </a:cxn>
                  <a:cxn ang="0">
                    <a:pos x="246" y="79"/>
                  </a:cxn>
                  <a:cxn ang="0">
                    <a:pos x="211" y="98"/>
                  </a:cxn>
                  <a:cxn ang="0">
                    <a:pos x="174" y="117"/>
                  </a:cxn>
                  <a:cxn ang="0">
                    <a:pos x="139" y="136"/>
                  </a:cxn>
                  <a:cxn ang="0">
                    <a:pos x="102" y="153"/>
                  </a:cxn>
                  <a:cxn ang="0">
                    <a:pos x="67" y="172"/>
                  </a:cxn>
                  <a:cxn ang="0">
                    <a:pos x="50" y="174"/>
                  </a:cxn>
                  <a:cxn ang="0">
                    <a:pos x="33" y="179"/>
                  </a:cxn>
                  <a:cxn ang="0">
                    <a:pos x="18" y="181"/>
                  </a:cxn>
                  <a:cxn ang="0">
                    <a:pos x="5" y="172"/>
                  </a:cxn>
                  <a:cxn ang="0">
                    <a:pos x="0" y="160"/>
                  </a:cxn>
                  <a:cxn ang="0">
                    <a:pos x="3" y="151"/>
                  </a:cxn>
                  <a:cxn ang="0">
                    <a:pos x="10" y="145"/>
                  </a:cxn>
                  <a:cxn ang="0">
                    <a:pos x="20" y="140"/>
                  </a:cxn>
                  <a:cxn ang="0">
                    <a:pos x="35" y="136"/>
                  </a:cxn>
                  <a:cxn ang="0">
                    <a:pos x="50" y="134"/>
                  </a:cxn>
                  <a:cxn ang="0">
                    <a:pos x="62" y="130"/>
                  </a:cxn>
                  <a:cxn ang="0">
                    <a:pos x="72" y="124"/>
                  </a:cxn>
                  <a:cxn ang="0">
                    <a:pos x="104" y="109"/>
                  </a:cxn>
                  <a:cxn ang="0">
                    <a:pos x="137" y="92"/>
                  </a:cxn>
                  <a:cxn ang="0">
                    <a:pos x="169" y="77"/>
                  </a:cxn>
                  <a:cxn ang="0">
                    <a:pos x="201" y="60"/>
                  </a:cxn>
                  <a:cxn ang="0">
                    <a:pos x="233" y="45"/>
                  </a:cxn>
                  <a:cxn ang="0">
                    <a:pos x="265" y="30"/>
                  </a:cxn>
                  <a:cxn ang="0">
                    <a:pos x="300" y="15"/>
                  </a:cxn>
                  <a:cxn ang="0">
                    <a:pos x="332" y="0"/>
                  </a:cxn>
                  <a:cxn ang="0">
                    <a:pos x="342" y="13"/>
                  </a:cxn>
                </a:cxnLst>
                <a:rect l="0" t="0" r="r" b="b"/>
                <a:pathLst>
                  <a:path w="342" h="181">
                    <a:moveTo>
                      <a:pt x="342" y="13"/>
                    </a:moveTo>
                    <a:lnTo>
                      <a:pt x="312" y="35"/>
                    </a:lnTo>
                    <a:lnTo>
                      <a:pt x="280" y="58"/>
                    </a:lnTo>
                    <a:lnTo>
                      <a:pt x="246" y="79"/>
                    </a:lnTo>
                    <a:lnTo>
                      <a:pt x="211" y="98"/>
                    </a:lnTo>
                    <a:lnTo>
                      <a:pt x="174" y="117"/>
                    </a:lnTo>
                    <a:lnTo>
                      <a:pt x="139" y="136"/>
                    </a:lnTo>
                    <a:lnTo>
                      <a:pt x="102" y="153"/>
                    </a:lnTo>
                    <a:lnTo>
                      <a:pt x="67" y="172"/>
                    </a:lnTo>
                    <a:lnTo>
                      <a:pt x="50" y="174"/>
                    </a:lnTo>
                    <a:lnTo>
                      <a:pt x="33" y="179"/>
                    </a:lnTo>
                    <a:lnTo>
                      <a:pt x="18" y="181"/>
                    </a:lnTo>
                    <a:lnTo>
                      <a:pt x="5" y="172"/>
                    </a:lnTo>
                    <a:lnTo>
                      <a:pt x="0" y="160"/>
                    </a:lnTo>
                    <a:lnTo>
                      <a:pt x="3" y="151"/>
                    </a:lnTo>
                    <a:lnTo>
                      <a:pt x="10" y="145"/>
                    </a:lnTo>
                    <a:lnTo>
                      <a:pt x="20" y="140"/>
                    </a:lnTo>
                    <a:lnTo>
                      <a:pt x="35" y="136"/>
                    </a:lnTo>
                    <a:lnTo>
                      <a:pt x="50" y="134"/>
                    </a:lnTo>
                    <a:lnTo>
                      <a:pt x="62" y="130"/>
                    </a:lnTo>
                    <a:lnTo>
                      <a:pt x="72" y="124"/>
                    </a:lnTo>
                    <a:lnTo>
                      <a:pt x="104" y="109"/>
                    </a:lnTo>
                    <a:lnTo>
                      <a:pt x="137" y="92"/>
                    </a:lnTo>
                    <a:lnTo>
                      <a:pt x="169" y="77"/>
                    </a:lnTo>
                    <a:lnTo>
                      <a:pt x="201" y="60"/>
                    </a:lnTo>
                    <a:lnTo>
                      <a:pt x="233" y="45"/>
                    </a:lnTo>
                    <a:lnTo>
                      <a:pt x="265" y="30"/>
                    </a:lnTo>
                    <a:lnTo>
                      <a:pt x="300" y="15"/>
                    </a:lnTo>
                    <a:lnTo>
                      <a:pt x="332" y="0"/>
                    </a:lnTo>
                    <a:lnTo>
                      <a:pt x="342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53" name="Freeform 125"/>
              <p:cNvSpPr>
                <a:spLocks/>
              </p:cNvSpPr>
              <p:nvPr/>
            </p:nvSpPr>
            <p:spPr bwMode="auto">
              <a:xfrm>
                <a:off x="4172" y="2117"/>
                <a:ext cx="156" cy="28"/>
              </a:xfrm>
              <a:custGeom>
                <a:avLst/>
                <a:gdLst/>
                <a:ahLst/>
                <a:cxnLst>
                  <a:cxn ang="0">
                    <a:pos x="156" y="21"/>
                  </a:cxn>
                  <a:cxn ang="0">
                    <a:pos x="136" y="24"/>
                  </a:cxn>
                  <a:cxn ang="0">
                    <a:pos x="116" y="26"/>
                  </a:cxn>
                  <a:cxn ang="0">
                    <a:pos x="96" y="28"/>
                  </a:cxn>
                  <a:cxn ang="0">
                    <a:pos x="76" y="28"/>
                  </a:cxn>
                  <a:cxn ang="0">
                    <a:pos x="57" y="28"/>
                  </a:cxn>
                  <a:cxn ang="0">
                    <a:pos x="37" y="26"/>
                  </a:cxn>
                  <a:cxn ang="0">
                    <a:pos x="17" y="21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17" y="2"/>
                  </a:cxn>
                  <a:cxn ang="0">
                    <a:pos x="34" y="0"/>
                  </a:cxn>
                  <a:cxn ang="0">
                    <a:pos x="52" y="0"/>
                  </a:cxn>
                  <a:cxn ang="0">
                    <a:pos x="69" y="2"/>
                  </a:cxn>
                  <a:cxn ang="0">
                    <a:pos x="86" y="4"/>
                  </a:cxn>
                  <a:cxn ang="0">
                    <a:pos x="104" y="5"/>
                  </a:cxn>
                  <a:cxn ang="0">
                    <a:pos x="121" y="7"/>
                  </a:cxn>
                  <a:cxn ang="0">
                    <a:pos x="138" y="7"/>
                  </a:cxn>
                  <a:cxn ang="0">
                    <a:pos x="156" y="21"/>
                  </a:cxn>
                </a:cxnLst>
                <a:rect l="0" t="0" r="r" b="b"/>
                <a:pathLst>
                  <a:path w="156" h="28">
                    <a:moveTo>
                      <a:pt x="156" y="21"/>
                    </a:moveTo>
                    <a:lnTo>
                      <a:pt x="136" y="24"/>
                    </a:lnTo>
                    <a:lnTo>
                      <a:pt x="116" y="26"/>
                    </a:lnTo>
                    <a:lnTo>
                      <a:pt x="96" y="28"/>
                    </a:lnTo>
                    <a:lnTo>
                      <a:pt x="76" y="28"/>
                    </a:lnTo>
                    <a:lnTo>
                      <a:pt x="57" y="28"/>
                    </a:lnTo>
                    <a:lnTo>
                      <a:pt x="37" y="26"/>
                    </a:lnTo>
                    <a:lnTo>
                      <a:pt x="17" y="21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17" y="2"/>
                    </a:lnTo>
                    <a:lnTo>
                      <a:pt x="34" y="0"/>
                    </a:lnTo>
                    <a:lnTo>
                      <a:pt x="52" y="0"/>
                    </a:lnTo>
                    <a:lnTo>
                      <a:pt x="69" y="2"/>
                    </a:lnTo>
                    <a:lnTo>
                      <a:pt x="86" y="4"/>
                    </a:lnTo>
                    <a:lnTo>
                      <a:pt x="104" y="5"/>
                    </a:lnTo>
                    <a:lnTo>
                      <a:pt x="121" y="7"/>
                    </a:lnTo>
                    <a:lnTo>
                      <a:pt x="138" y="7"/>
                    </a:lnTo>
                    <a:lnTo>
                      <a:pt x="156" y="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54" name="Freeform 126"/>
              <p:cNvSpPr>
                <a:spLocks/>
              </p:cNvSpPr>
              <p:nvPr/>
            </p:nvSpPr>
            <p:spPr bwMode="auto">
              <a:xfrm>
                <a:off x="2973" y="2117"/>
                <a:ext cx="37" cy="28"/>
              </a:xfrm>
              <a:custGeom>
                <a:avLst/>
                <a:gdLst/>
                <a:ahLst/>
                <a:cxnLst>
                  <a:cxn ang="0">
                    <a:pos x="8" y="28"/>
                  </a:cxn>
                  <a:cxn ang="0">
                    <a:pos x="5" y="26"/>
                  </a:cxn>
                  <a:cxn ang="0">
                    <a:pos x="3" y="21"/>
                  </a:cxn>
                  <a:cxn ang="0">
                    <a:pos x="0" y="17"/>
                  </a:cxn>
                  <a:cxn ang="0">
                    <a:pos x="5" y="11"/>
                  </a:cxn>
                  <a:cxn ang="0">
                    <a:pos x="12" y="9"/>
                  </a:cxn>
                  <a:cxn ang="0">
                    <a:pos x="20" y="7"/>
                  </a:cxn>
                  <a:cxn ang="0">
                    <a:pos x="30" y="4"/>
                  </a:cxn>
                  <a:cxn ang="0">
                    <a:pos x="37" y="0"/>
                  </a:cxn>
                  <a:cxn ang="0">
                    <a:pos x="8" y="28"/>
                  </a:cxn>
                </a:cxnLst>
                <a:rect l="0" t="0" r="r" b="b"/>
                <a:pathLst>
                  <a:path w="37" h="28">
                    <a:moveTo>
                      <a:pt x="8" y="28"/>
                    </a:moveTo>
                    <a:lnTo>
                      <a:pt x="5" y="26"/>
                    </a:lnTo>
                    <a:lnTo>
                      <a:pt x="3" y="21"/>
                    </a:lnTo>
                    <a:lnTo>
                      <a:pt x="0" y="17"/>
                    </a:lnTo>
                    <a:lnTo>
                      <a:pt x="5" y="11"/>
                    </a:lnTo>
                    <a:lnTo>
                      <a:pt x="12" y="9"/>
                    </a:lnTo>
                    <a:lnTo>
                      <a:pt x="20" y="7"/>
                    </a:lnTo>
                    <a:lnTo>
                      <a:pt x="30" y="4"/>
                    </a:lnTo>
                    <a:lnTo>
                      <a:pt x="37" y="0"/>
                    </a:lnTo>
                    <a:lnTo>
                      <a:pt x="8" y="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55" name="Freeform 127"/>
              <p:cNvSpPr>
                <a:spLocks/>
              </p:cNvSpPr>
              <p:nvPr/>
            </p:nvSpPr>
            <p:spPr bwMode="auto">
              <a:xfrm>
                <a:off x="3166" y="2117"/>
                <a:ext cx="35" cy="21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32" y="9"/>
                  </a:cxn>
                  <a:cxn ang="0">
                    <a:pos x="25" y="15"/>
                  </a:cxn>
                  <a:cxn ang="0">
                    <a:pos x="15" y="19"/>
                  </a:cxn>
                  <a:cxn ang="0">
                    <a:pos x="5" y="21"/>
                  </a:cxn>
                  <a:cxn ang="0">
                    <a:pos x="0" y="13"/>
                  </a:cxn>
                  <a:cxn ang="0">
                    <a:pos x="5" y="9"/>
                  </a:cxn>
                  <a:cxn ang="0">
                    <a:pos x="18" y="5"/>
                  </a:cxn>
                  <a:cxn ang="0">
                    <a:pos x="27" y="0"/>
                  </a:cxn>
                  <a:cxn ang="0">
                    <a:pos x="30" y="0"/>
                  </a:cxn>
                  <a:cxn ang="0">
                    <a:pos x="32" y="2"/>
                  </a:cxn>
                  <a:cxn ang="0">
                    <a:pos x="32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21">
                    <a:moveTo>
                      <a:pt x="35" y="4"/>
                    </a:moveTo>
                    <a:lnTo>
                      <a:pt x="32" y="9"/>
                    </a:lnTo>
                    <a:lnTo>
                      <a:pt x="25" y="15"/>
                    </a:lnTo>
                    <a:lnTo>
                      <a:pt x="15" y="19"/>
                    </a:lnTo>
                    <a:lnTo>
                      <a:pt x="5" y="21"/>
                    </a:lnTo>
                    <a:lnTo>
                      <a:pt x="0" y="13"/>
                    </a:lnTo>
                    <a:lnTo>
                      <a:pt x="5" y="9"/>
                    </a:lnTo>
                    <a:lnTo>
                      <a:pt x="18" y="5"/>
                    </a:lnTo>
                    <a:lnTo>
                      <a:pt x="27" y="0"/>
                    </a:lnTo>
                    <a:lnTo>
                      <a:pt x="30" y="0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3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56" name="Freeform 128"/>
              <p:cNvSpPr>
                <a:spLocks/>
              </p:cNvSpPr>
              <p:nvPr/>
            </p:nvSpPr>
            <p:spPr bwMode="auto">
              <a:xfrm>
                <a:off x="3369" y="2128"/>
                <a:ext cx="30" cy="13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10"/>
                  </a:cxn>
                  <a:cxn ang="0">
                    <a:pos x="18" y="13"/>
                  </a:cxn>
                  <a:cxn ang="0">
                    <a:pos x="10" y="13"/>
                  </a:cxn>
                  <a:cxn ang="0">
                    <a:pos x="0" y="13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15" y="0"/>
                  </a:cxn>
                  <a:cxn ang="0">
                    <a:pos x="23" y="0"/>
                  </a:cxn>
                  <a:cxn ang="0">
                    <a:pos x="30" y="4"/>
                  </a:cxn>
                </a:cxnLst>
                <a:rect l="0" t="0" r="r" b="b"/>
                <a:pathLst>
                  <a:path w="30" h="13">
                    <a:moveTo>
                      <a:pt x="30" y="4"/>
                    </a:moveTo>
                    <a:lnTo>
                      <a:pt x="25" y="10"/>
                    </a:lnTo>
                    <a:lnTo>
                      <a:pt x="18" y="13"/>
                    </a:lnTo>
                    <a:lnTo>
                      <a:pt x="10" y="13"/>
                    </a:lnTo>
                    <a:lnTo>
                      <a:pt x="0" y="13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15" y="0"/>
                    </a:lnTo>
                    <a:lnTo>
                      <a:pt x="23" y="0"/>
                    </a:lnTo>
                    <a:lnTo>
                      <a:pt x="3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57" name="Freeform 129"/>
              <p:cNvSpPr>
                <a:spLocks/>
              </p:cNvSpPr>
              <p:nvPr/>
            </p:nvSpPr>
            <p:spPr bwMode="auto">
              <a:xfrm>
                <a:off x="3602" y="2134"/>
                <a:ext cx="104" cy="24"/>
              </a:xfrm>
              <a:custGeom>
                <a:avLst/>
                <a:gdLst/>
                <a:ahLst/>
                <a:cxnLst>
                  <a:cxn ang="0">
                    <a:pos x="104" y="7"/>
                  </a:cxn>
                  <a:cxn ang="0">
                    <a:pos x="104" y="19"/>
                  </a:cxn>
                  <a:cxn ang="0">
                    <a:pos x="89" y="19"/>
                  </a:cxn>
                  <a:cxn ang="0">
                    <a:pos x="74" y="21"/>
                  </a:cxn>
                  <a:cxn ang="0">
                    <a:pos x="60" y="22"/>
                  </a:cxn>
                  <a:cxn ang="0">
                    <a:pos x="45" y="24"/>
                  </a:cxn>
                  <a:cxn ang="0">
                    <a:pos x="30" y="24"/>
                  </a:cxn>
                  <a:cxn ang="0">
                    <a:pos x="17" y="22"/>
                  </a:cxn>
                  <a:cxn ang="0">
                    <a:pos x="8" y="17"/>
                  </a:cxn>
                  <a:cxn ang="0">
                    <a:pos x="0" y="7"/>
                  </a:cxn>
                  <a:cxn ang="0">
                    <a:pos x="12" y="7"/>
                  </a:cxn>
                  <a:cxn ang="0">
                    <a:pos x="27" y="5"/>
                  </a:cxn>
                  <a:cxn ang="0">
                    <a:pos x="40" y="4"/>
                  </a:cxn>
                  <a:cxn ang="0">
                    <a:pos x="55" y="2"/>
                  </a:cxn>
                  <a:cxn ang="0">
                    <a:pos x="67" y="0"/>
                  </a:cxn>
                  <a:cxn ang="0">
                    <a:pos x="79" y="2"/>
                  </a:cxn>
                  <a:cxn ang="0">
                    <a:pos x="92" y="4"/>
                  </a:cxn>
                  <a:cxn ang="0">
                    <a:pos x="104" y="7"/>
                  </a:cxn>
                </a:cxnLst>
                <a:rect l="0" t="0" r="r" b="b"/>
                <a:pathLst>
                  <a:path w="104" h="24">
                    <a:moveTo>
                      <a:pt x="104" y="7"/>
                    </a:moveTo>
                    <a:lnTo>
                      <a:pt x="104" y="19"/>
                    </a:lnTo>
                    <a:lnTo>
                      <a:pt x="89" y="19"/>
                    </a:lnTo>
                    <a:lnTo>
                      <a:pt x="74" y="21"/>
                    </a:lnTo>
                    <a:lnTo>
                      <a:pt x="60" y="22"/>
                    </a:lnTo>
                    <a:lnTo>
                      <a:pt x="45" y="24"/>
                    </a:lnTo>
                    <a:lnTo>
                      <a:pt x="30" y="24"/>
                    </a:lnTo>
                    <a:lnTo>
                      <a:pt x="17" y="22"/>
                    </a:lnTo>
                    <a:lnTo>
                      <a:pt x="8" y="17"/>
                    </a:lnTo>
                    <a:lnTo>
                      <a:pt x="0" y="7"/>
                    </a:lnTo>
                    <a:lnTo>
                      <a:pt x="12" y="7"/>
                    </a:lnTo>
                    <a:lnTo>
                      <a:pt x="27" y="5"/>
                    </a:lnTo>
                    <a:lnTo>
                      <a:pt x="40" y="4"/>
                    </a:lnTo>
                    <a:lnTo>
                      <a:pt x="55" y="2"/>
                    </a:lnTo>
                    <a:lnTo>
                      <a:pt x="67" y="0"/>
                    </a:lnTo>
                    <a:lnTo>
                      <a:pt x="79" y="2"/>
                    </a:lnTo>
                    <a:lnTo>
                      <a:pt x="92" y="4"/>
                    </a:lnTo>
                    <a:lnTo>
                      <a:pt x="104" y="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58" name="Freeform 130"/>
              <p:cNvSpPr>
                <a:spLocks/>
              </p:cNvSpPr>
              <p:nvPr/>
            </p:nvSpPr>
            <p:spPr bwMode="auto">
              <a:xfrm>
                <a:off x="2688" y="2141"/>
                <a:ext cx="99" cy="38"/>
              </a:xfrm>
              <a:custGeom>
                <a:avLst/>
                <a:gdLst/>
                <a:ahLst/>
                <a:cxnLst>
                  <a:cxn ang="0">
                    <a:pos x="99" y="8"/>
                  </a:cxn>
                  <a:cxn ang="0">
                    <a:pos x="99" y="38"/>
                  </a:cxn>
                  <a:cxn ang="0">
                    <a:pos x="87" y="36"/>
                  </a:cxn>
                  <a:cxn ang="0">
                    <a:pos x="75" y="34"/>
                  </a:cxn>
                  <a:cxn ang="0">
                    <a:pos x="62" y="36"/>
                  </a:cxn>
                  <a:cxn ang="0">
                    <a:pos x="47" y="36"/>
                  </a:cxn>
                  <a:cxn ang="0">
                    <a:pos x="35" y="36"/>
                  </a:cxn>
                  <a:cxn ang="0">
                    <a:pos x="23" y="34"/>
                  </a:cxn>
                  <a:cxn ang="0">
                    <a:pos x="10" y="29"/>
                  </a:cxn>
                  <a:cxn ang="0">
                    <a:pos x="0" y="21"/>
                  </a:cxn>
                  <a:cxn ang="0">
                    <a:pos x="0" y="12"/>
                  </a:cxn>
                  <a:cxn ang="0">
                    <a:pos x="5" y="8"/>
                  </a:cxn>
                  <a:cxn ang="0">
                    <a:pos x="15" y="4"/>
                  </a:cxn>
                  <a:cxn ang="0">
                    <a:pos x="23" y="0"/>
                  </a:cxn>
                  <a:cxn ang="0">
                    <a:pos x="33" y="2"/>
                  </a:cxn>
                  <a:cxn ang="0">
                    <a:pos x="42" y="4"/>
                  </a:cxn>
                  <a:cxn ang="0">
                    <a:pos x="52" y="6"/>
                  </a:cxn>
                  <a:cxn ang="0">
                    <a:pos x="62" y="10"/>
                  </a:cxn>
                  <a:cxn ang="0">
                    <a:pos x="72" y="10"/>
                  </a:cxn>
                  <a:cxn ang="0">
                    <a:pos x="80" y="12"/>
                  </a:cxn>
                  <a:cxn ang="0">
                    <a:pos x="89" y="10"/>
                  </a:cxn>
                  <a:cxn ang="0">
                    <a:pos x="99" y="8"/>
                  </a:cxn>
                </a:cxnLst>
                <a:rect l="0" t="0" r="r" b="b"/>
                <a:pathLst>
                  <a:path w="99" h="38">
                    <a:moveTo>
                      <a:pt x="99" y="8"/>
                    </a:moveTo>
                    <a:lnTo>
                      <a:pt x="99" y="38"/>
                    </a:lnTo>
                    <a:lnTo>
                      <a:pt x="87" y="36"/>
                    </a:lnTo>
                    <a:lnTo>
                      <a:pt x="75" y="34"/>
                    </a:lnTo>
                    <a:lnTo>
                      <a:pt x="62" y="36"/>
                    </a:lnTo>
                    <a:lnTo>
                      <a:pt x="47" y="36"/>
                    </a:lnTo>
                    <a:lnTo>
                      <a:pt x="35" y="36"/>
                    </a:lnTo>
                    <a:lnTo>
                      <a:pt x="23" y="34"/>
                    </a:lnTo>
                    <a:lnTo>
                      <a:pt x="10" y="29"/>
                    </a:lnTo>
                    <a:lnTo>
                      <a:pt x="0" y="21"/>
                    </a:lnTo>
                    <a:lnTo>
                      <a:pt x="0" y="12"/>
                    </a:lnTo>
                    <a:lnTo>
                      <a:pt x="5" y="8"/>
                    </a:lnTo>
                    <a:lnTo>
                      <a:pt x="15" y="4"/>
                    </a:lnTo>
                    <a:lnTo>
                      <a:pt x="23" y="0"/>
                    </a:lnTo>
                    <a:lnTo>
                      <a:pt x="33" y="2"/>
                    </a:lnTo>
                    <a:lnTo>
                      <a:pt x="42" y="4"/>
                    </a:lnTo>
                    <a:lnTo>
                      <a:pt x="52" y="6"/>
                    </a:lnTo>
                    <a:lnTo>
                      <a:pt x="62" y="10"/>
                    </a:lnTo>
                    <a:lnTo>
                      <a:pt x="72" y="10"/>
                    </a:lnTo>
                    <a:lnTo>
                      <a:pt x="80" y="12"/>
                    </a:lnTo>
                    <a:lnTo>
                      <a:pt x="89" y="10"/>
                    </a:lnTo>
                    <a:lnTo>
                      <a:pt x="99" y="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59" name="Freeform 131"/>
              <p:cNvSpPr>
                <a:spLocks/>
              </p:cNvSpPr>
              <p:nvPr/>
            </p:nvSpPr>
            <p:spPr bwMode="auto">
              <a:xfrm>
                <a:off x="3080" y="2149"/>
                <a:ext cx="52" cy="21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42" y="7"/>
                  </a:cxn>
                  <a:cxn ang="0">
                    <a:pos x="29" y="13"/>
                  </a:cxn>
                  <a:cxn ang="0">
                    <a:pos x="14" y="19"/>
                  </a:cxn>
                  <a:cxn ang="0">
                    <a:pos x="0" y="21"/>
                  </a:cxn>
                  <a:cxn ang="0">
                    <a:pos x="9" y="13"/>
                  </a:cxn>
                  <a:cxn ang="0">
                    <a:pos x="22" y="6"/>
                  </a:cxn>
                  <a:cxn ang="0">
                    <a:pos x="37" y="2"/>
                  </a:cxn>
                  <a:cxn ang="0">
                    <a:pos x="52" y="0"/>
                  </a:cxn>
                </a:cxnLst>
                <a:rect l="0" t="0" r="r" b="b"/>
                <a:pathLst>
                  <a:path w="52" h="21">
                    <a:moveTo>
                      <a:pt x="52" y="0"/>
                    </a:moveTo>
                    <a:lnTo>
                      <a:pt x="42" y="7"/>
                    </a:lnTo>
                    <a:lnTo>
                      <a:pt x="29" y="13"/>
                    </a:lnTo>
                    <a:lnTo>
                      <a:pt x="14" y="19"/>
                    </a:lnTo>
                    <a:lnTo>
                      <a:pt x="0" y="21"/>
                    </a:lnTo>
                    <a:lnTo>
                      <a:pt x="9" y="13"/>
                    </a:lnTo>
                    <a:lnTo>
                      <a:pt x="22" y="6"/>
                    </a:lnTo>
                    <a:lnTo>
                      <a:pt x="37" y="2"/>
                    </a:lnTo>
                    <a:lnTo>
                      <a:pt x="5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60" name="Freeform 132"/>
              <p:cNvSpPr>
                <a:spLocks/>
              </p:cNvSpPr>
              <p:nvPr/>
            </p:nvSpPr>
            <p:spPr bwMode="auto">
              <a:xfrm>
                <a:off x="3288" y="2149"/>
                <a:ext cx="34" cy="17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9"/>
                  </a:cxn>
                  <a:cxn ang="0">
                    <a:pos x="22" y="13"/>
                  </a:cxn>
                  <a:cxn ang="0">
                    <a:pos x="12" y="15"/>
                  </a:cxn>
                  <a:cxn ang="0">
                    <a:pos x="5" y="17"/>
                  </a:cxn>
                  <a:cxn ang="0">
                    <a:pos x="0" y="6"/>
                  </a:cxn>
                  <a:cxn ang="0">
                    <a:pos x="9" y="4"/>
                  </a:cxn>
                  <a:cxn ang="0">
                    <a:pos x="17" y="0"/>
                  </a:cxn>
                  <a:cxn ang="0">
                    <a:pos x="24" y="0"/>
                  </a:cxn>
                  <a:cxn ang="0">
                    <a:pos x="34" y="4"/>
                  </a:cxn>
                </a:cxnLst>
                <a:rect l="0" t="0" r="r" b="b"/>
                <a:pathLst>
                  <a:path w="34" h="17">
                    <a:moveTo>
                      <a:pt x="34" y="4"/>
                    </a:moveTo>
                    <a:lnTo>
                      <a:pt x="29" y="9"/>
                    </a:lnTo>
                    <a:lnTo>
                      <a:pt x="22" y="13"/>
                    </a:lnTo>
                    <a:lnTo>
                      <a:pt x="12" y="15"/>
                    </a:lnTo>
                    <a:lnTo>
                      <a:pt x="5" y="17"/>
                    </a:lnTo>
                    <a:lnTo>
                      <a:pt x="0" y="6"/>
                    </a:lnTo>
                    <a:lnTo>
                      <a:pt x="9" y="4"/>
                    </a:lnTo>
                    <a:lnTo>
                      <a:pt x="17" y="0"/>
                    </a:lnTo>
                    <a:lnTo>
                      <a:pt x="24" y="0"/>
                    </a:lnTo>
                    <a:lnTo>
                      <a:pt x="34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61" name="Freeform 133"/>
              <p:cNvSpPr>
                <a:spLocks/>
              </p:cNvSpPr>
              <p:nvPr/>
            </p:nvSpPr>
            <p:spPr bwMode="auto">
              <a:xfrm>
                <a:off x="3939" y="2162"/>
                <a:ext cx="67" cy="27"/>
              </a:xfrm>
              <a:custGeom>
                <a:avLst/>
                <a:gdLst/>
                <a:ahLst/>
                <a:cxnLst>
                  <a:cxn ang="0">
                    <a:pos x="67" y="10"/>
                  </a:cxn>
                  <a:cxn ang="0">
                    <a:pos x="49" y="13"/>
                  </a:cxn>
                  <a:cxn ang="0">
                    <a:pos x="32" y="19"/>
                  </a:cxn>
                  <a:cxn ang="0">
                    <a:pos x="17" y="27"/>
                  </a:cxn>
                  <a:cxn ang="0">
                    <a:pos x="0" y="25"/>
                  </a:cxn>
                  <a:cxn ang="0">
                    <a:pos x="12" y="13"/>
                  </a:cxn>
                  <a:cxn ang="0">
                    <a:pos x="30" y="6"/>
                  </a:cxn>
                  <a:cxn ang="0">
                    <a:pos x="47" y="2"/>
                  </a:cxn>
                  <a:cxn ang="0">
                    <a:pos x="67" y="0"/>
                  </a:cxn>
                  <a:cxn ang="0">
                    <a:pos x="67" y="10"/>
                  </a:cxn>
                </a:cxnLst>
                <a:rect l="0" t="0" r="r" b="b"/>
                <a:pathLst>
                  <a:path w="67" h="27">
                    <a:moveTo>
                      <a:pt x="67" y="10"/>
                    </a:moveTo>
                    <a:lnTo>
                      <a:pt x="49" y="13"/>
                    </a:lnTo>
                    <a:lnTo>
                      <a:pt x="32" y="19"/>
                    </a:lnTo>
                    <a:lnTo>
                      <a:pt x="17" y="27"/>
                    </a:lnTo>
                    <a:lnTo>
                      <a:pt x="0" y="25"/>
                    </a:lnTo>
                    <a:lnTo>
                      <a:pt x="12" y="13"/>
                    </a:lnTo>
                    <a:lnTo>
                      <a:pt x="30" y="6"/>
                    </a:lnTo>
                    <a:lnTo>
                      <a:pt x="47" y="2"/>
                    </a:lnTo>
                    <a:lnTo>
                      <a:pt x="67" y="0"/>
                    </a:lnTo>
                    <a:lnTo>
                      <a:pt x="67" y="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62" name="Freeform 134"/>
              <p:cNvSpPr>
                <a:spLocks/>
              </p:cNvSpPr>
              <p:nvPr/>
            </p:nvSpPr>
            <p:spPr bwMode="auto">
              <a:xfrm>
                <a:off x="3201" y="2175"/>
                <a:ext cx="49" cy="19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0" y="10"/>
                  </a:cxn>
                  <a:cxn ang="0">
                    <a:pos x="30" y="16"/>
                  </a:cxn>
                  <a:cxn ang="0">
                    <a:pos x="17" y="19"/>
                  </a:cxn>
                  <a:cxn ang="0">
                    <a:pos x="5" y="19"/>
                  </a:cxn>
                  <a:cxn ang="0">
                    <a:pos x="5" y="17"/>
                  </a:cxn>
                  <a:cxn ang="0">
                    <a:pos x="5" y="16"/>
                  </a:cxn>
                  <a:cxn ang="0">
                    <a:pos x="2" y="14"/>
                  </a:cxn>
                  <a:cxn ang="0">
                    <a:pos x="0" y="12"/>
                  </a:cxn>
                  <a:cxn ang="0">
                    <a:pos x="12" y="6"/>
                  </a:cxn>
                  <a:cxn ang="0">
                    <a:pos x="25" y="2"/>
                  </a:cxn>
                  <a:cxn ang="0">
                    <a:pos x="37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19">
                    <a:moveTo>
                      <a:pt x="49" y="4"/>
                    </a:moveTo>
                    <a:lnTo>
                      <a:pt x="40" y="10"/>
                    </a:lnTo>
                    <a:lnTo>
                      <a:pt x="30" y="16"/>
                    </a:lnTo>
                    <a:lnTo>
                      <a:pt x="17" y="19"/>
                    </a:lnTo>
                    <a:lnTo>
                      <a:pt x="5" y="19"/>
                    </a:lnTo>
                    <a:lnTo>
                      <a:pt x="5" y="17"/>
                    </a:lnTo>
                    <a:lnTo>
                      <a:pt x="5" y="16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25" y="2"/>
                    </a:lnTo>
                    <a:lnTo>
                      <a:pt x="37" y="0"/>
                    </a:lnTo>
                    <a:lnTo>
                      <a:pt x="4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63" name="Freeform 135"/>
              <p:cNvSpPr>
                <a:spLocks/>
              </p:cNvSpPr>
              <p:nvPr/>
            </p:nvSpPr>
            <p:spPr bwMode="auto">
              <a:xfrm>
                <a:off x="4229" y="2183"/>
                <a:ext cx="153" cy="30"/>
              </a:xfrm>
              <a:custGeom>
                <a:avLst/>
                <a:gdLst/>
                <a:ahLst/>
                <a:cxnLst>
                  <a:cxn ang="0">
                    <a:pos x="141" y="4"/>
                  </a:cxn>
                  <a:cxn ang="0">
                    <a:pos x="146" y="8"/>
                  </a:cxn>
                  <a:cxn ang="0">
                    <a:pos x="151" y="11"/>
                  </a:cxn>
                  <a:cxn ang="0">
                    <a:pos x="151" y="17"/>
                  </a:cxn>
                  <a:cxn ang="0">
                    <a:pos x="153" y="21"/>
                  </a:cxn>
                  <a:cxn ang="0">
                    <a:pos x="133" y="23"/>
                  </a:cxn>
                  <a:cxn ang="0">
                    <a:pos x="114" y="26"/>
                  </a:cxn>
                  <a:cxn ang="0">
                    <a:pos x="94" y="28"/>
                  </a:cxn>
                  <a:cxn ang="0">
                    <a:pos x="71" y="30"/>
                  </a:cxn>
                  <a:cxn ang="0">
                    <a:pos x="52" y="30"/>
                  </a:cxn>
                  <a:cxn ang="0">
                    <a:pos x="34" y="30"/>
                  </a:cxn>
                  <a:cxn ang="0">
                    <a:pos x="17" y="26"/>
                  </a:cxn>
                  <a:cxn ang="0">
                    <a:pos x="2" y="21"/>
                  </a:cxn>
                  <a:cxn ang="0">
                    <a:pos x="0" y="13"/>
                  </a:cxn>
                  <a:cxn ang="0">
                    <a:pos x="5" y="8"/>
                  </a:cxn>
                  <a:cxn ang="0">
                    <a:pos x="12" y="4"/>
                  </a:cxn>
                  <a:cxn ang="0">
                    <a:pos x="19" y="0"/>
                  </a:cxn>
                  <a:cxn ang="0">
                    <a:pos x="34" y="0"/>
                  </a:cxn>
                  <a:cxn ang="0">
                    <a:pos x="49" y="2"/>
                  </a:cxn>
                  <a:cxn ang="0">
                    <a:pos x="64" y="4"/>
                  </a:cxn>
                  <a:cxn ang="0">
                    <a:pos x="79" y="4"/>
                  </a:cxn>
                  <a:cxn ang="0">
                    <a:pos x="94" y="6"/>
                  </a:cxn>
                  <a:cxn ang="0">
                    <a:pos x="109" y="6"/>
                  </a:cxn>
                  <a:cxn ang="0">
                    <a:pos x="126" y="6"/>
                  </a:cxn>
                  <a:cxn ang="0">
                    <a:pos x="141" y="4"/>
                  </a:cxn>
                </a:cxnLst>
                <a:rect l="0" t="0" r="r" b="b"/>
                <a:pathLst>
                  <a:path w="153" h="30">
                    <a:moveTo>
                      <a:pt x="141" y="4"/>
                    </a:moveTo>
                    <a:lnTo>
                      <a:pt x="146" y="8"/>
                    </a:lnTo>
                    <a:lnTo>
                      <a:pt x="151" y="11"/>
                    </a:lnTo>
                    <a:lnTo>
                      <a:pt x="151" y="17"/>
                    </a:lnTo>
                    <a:lnTo>
                      <a:pt x="153" y="21"/>
                    </a:lnTo>
                    <a:lnTo>
                      <a:pt x="133" y="23"/>
                    </a:lnTo>
                    <a:lnTo>
                      <a:pt x="114" y="26"/>
                    </a:lnTo>
                    <a:lnTo>
                      <a:pt x="94" y="28"/>
                    </a:lnTo>
                    <a:lnTo>
                      <a:pt x="71" y="30"/>
                    </a:lnTo>
                    <a:lnTo>
                      <a:pt x="52" y="30"/>
                    </a:lnTo>
                    <a:lnTo>
                      <a:pt x="34" y="30"/>
                    </a:lnTo>
                    <a:lnTo>
                      <a:pt x="17" y="26"/>
                    </a:lnTo>
                    <a:lnTo>
                      <a:pt x="2" y="21"/>
                    </a:lnTo>
                    <a:lnTo>
                      <a:pt x="0" y="13"/>
                    </a:lnTo>
                    <a:lnTo>
                      <a:pt x="5" y="8"/>
                    </a:lnTo>
                    <a:lnTo>
                      <a:pt x="12" y="4"/>
                    </a:lnTo>
                    <a:lnTo>
                      <a:pt x="19" y="0"/>
                    </a:lnTo>
                    <a:lnTo>
                      <a:pt x="34" y="0"/>
                    </a:lnTo>
                    <a:lnTo>
                      <a:pt x="49" y="2"/>
                    </a:lnTo>
                    <a:lnTo>
                      <a:pt x="64" y="4"/>
                    </a:lnTo>
                    <a:lnTo>
                      <a:pt x="79" y="4"/>
                    </a:lnTo>
                    <a:lnTo>
                      <a:pt x="94" y="6"/>
                    </a:lnTo>
                    <a:lnTo>
                      <a:pt x="109" y="6"/>
                    </a:lnTo>
                    <a:lnTo>
                      <a:pt x="126" y="6"/>
                    </a:lnTo>
                    <a:lnTo>
                      <a:pt x="141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64" name="Freeform 136"/>
              <p:cNvSpPr>
                <a:spLocks/>
              </p:cNvSpPr>
              <p:nvPr/>
            </p:nvSpPr>
            <p:spPr bwMode="auto">
              <a:xfrm>
                <a:off x="3835" y="2194"/>
                <a:ext cx="82" cy="31"/>
              </a:xfrm>
              <a:custGeom>
                <a:avLst/>
                <a:gdLst/>
                <a:ahLst/>
                <a:cxnLst>
                  <a:cxn ang="0">
                    <a:pos x="17" y="29"/>
                  </a:cxn>
                  <a:cxn ang="0">
                    <a:pos x="12" y="29"/>
                  </a:cxn>
                  <a:cxn ang="0">
                    <a:pos x="7" y="31"/>
                  </a:cxn>
                  <a:cxn ang="0">
                    <a:pos x="2" y="29"/>
                  </a:cxn>
                  <a:cxn ang="0">
                    <a:pos x="0" y="27"/>
                  </a:cxn>
                  <a:cxn ang="0">
                    <a:pos x="7" y="21"/>
                  </a:cxn>
                  <a:cxn ang="0">
                    <a:pos x="17" y="15"/>
                  </a:cxn>
                  <a:cxn ang="0">
                    <a:pos x="27" y="12"/>
                  </a:cxn>
                  <a:cxn ang="0">
                    <a:pos x="39" y="8"/>
                  </a:cxn>
                  <a:cxn ang="0">
                    <a:pos x="49" y="4"/>
                  </a:cxn>
                  <a:cxn ang="0">
                    <a:pos x="62" y="2"/>
                  </a:cxn>
                  <a:cxn ang="0">
                    <a:pos x="72" y="0"/>
                  </a:cxn>
                  <a:cxn ang="0">
                    <a:pos x="82" y="0"/>
                  </a:cxn>
                  <a:cxn ang="0">
                    <a:pos x="74" y="14"/>
                  </a:cxn>
                  <a:cxn ang="0">
                    <a:pos x="57" y="19"/>
                  </a:cxn>
                  <a:cxn ang="0">
                    <a:pos x="35" y="23"/>
                  </a:cxn>
                  <a:cxn ang="0">
                    <a:pos x="17" y="29"/>
                  </a:cxn>
                </a:cxnLst>
                <a:rect l="0" t="0" r="r" b="b"/>
                <a:pathLst>
                  <a:path w="82" h="31">
                    <a:moveTo>
                      <a:pt x="17" y="29"/>
                    </a:moveTo>
                    <a:lnTo>
                      <a:pt x="12" y="29"/>
                    </a:lnTo>
                    <a:lnTo>
                      <a:pt x="7" y="31"/>
                    </a:lnTo>
                    <a:lnTo>
                      <a:pt x="2" y="29"/>
                    </a:lnTo>
                    <a:lnTo>
                      <a:pt x="0" y="27"/>
                    </a:lnTo>
                    <a:lnTo>
                      <a:pt x="7" y="21"/>
                    </a:lnTo>
                    <a:lnTo>
                      <a:pt x="17" y="15"/>
                    </a:lnTo>
                    <a:lnTo>
                      <a:pt x="27" y="12"/>
                    </a:lnTo>
                    <a:lnTo>
                      <a:pt x="39" y="8"/>
                    </a:lnTo>
                    <a:lnTo>
                      <a:pt x="49" y="4"/>
                    </a:lnTo>
                    <a:lnTo>
                      <a:pt x="62" y="2"/>
                    </a:lnTo>
                    <a:lnTo>
                      <a:pt x="72" y="0"/>
                    </a:lnTo>
                    <a:lnTo>
                      <a:pt x="82" y="0"/>
                    </a:lnTo>
                    <a:lnTo>
                      <a:pt x="74" y="14"/>
                    </a:lnTo>
                    <a:lnTo>
                      <a:pt x="57" y="19"/>
                    </a:lnTo>
                    <a:lnTo>
                      <a:pt x="35" y="23"/>
                    </a:lnTo>
                    <a:lnTo>
                      <a:pt x="17" y="2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65" name="Freeform 137"/>
              <p:cNvSpPr>
                <a:spLocks/>
              </p:cNvSpPr>
              <p:nvPr/>
            </p:nvSpPr>
            <p:spPr bwMode="auto">
              <a:xfrm>
                <a:off x="3394" y="2192"/>
                <a:ext cx="52" cy="14"/>
              </a:xfrm>
              <a:custGeom>
                <a:avLst/>
                <a:gdLst/>
                <a:ahLst/>
                <a:cxnLst>
                  <a:cxn ang="0">
                    <a:pos x="52" y="2"/>
                  </a:cxn>
                  <a:cxn ang="0">
                    <a:pos x="45" y="8"/>
                  </a:cxn>
                  <a:cxn ang="0">
                    <a:pos x="32" y="10"/>
                  </a:cxn>
                  <a:cxn ang="0">
                    <a:pos x="17" y="12"/>
                  </a:cxn>
                  <a:cxn ang="0">
                    <a:pos x="5" y="14"/>
                  </a:cxn>
                  <a:cxn ang="0">
                    <a:pos x="3" y="14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12" y="6"/>
                  </a:cxn>
                  <a:cxn ang="0">
                    <a:pos x="25" y="2"/>
                  </a:cxn>
                  <a:cxn ang="0">
                    <a:pos x="37" y="0"/>
                  </a:cxn>
                  <a:cxn ang="0">
                    <a:pos x="52" y="2"/>
                  </a:cxn>
                </a:cxnLst>
                <a:rect l="0" t="0" r="r" b="b"/>
                <a:pathLst>
                  <a:path w="52" h="14">
                    <a:moveTo>
                      <a:pt x="52" y="2"/>
                    </a:moveTo>
                    <a:lnTo>
                      <a:pt x="45" y="8"/>
                    </a:lnTo>
                    <a:lnTo>
                      <a:pt x="32" y="10"/>
                    </a:lnTo>
                    <a:lnTo>
                      <a:pt x="17" y="12"/>
                    </a:lnTo>
                    <a:lnTo>
                      <a:pt x="5" y="14"/>
                    </a:lnTo>
                    <a:lnTo>
                      <a:pt x="3" y="14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12" y="6"/>
                    </a:lnTo>
                    <a:lnTo>
                      <a:pt x="25" y="2"/>
                    </a:lnTo>
                    <a:lnTo>
                      <a:pt x="37" y="0"/>
                    </a:lnTo>
                    <a:lnTo>
                      <a:pt x="52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66" name="Freeform 138"/>
              <p:cNvSpPr>
                <a:spLocks/>
              </p:cNvSpPr>
              <p:nvPr/>
            </p:nvSpPr>
            <p:spPr bwMode="auto">
              <a:xfrm>
                <a:off x="1098" y="2200"/>
                <a:ext cx="352" cy="93"/>
              </a:xfrm>
              <a:custGeom>
                <a:avLst/>
                <a:gdLst/>
                <a:ahLst/>
                <a:cxnLst>
                  <a:cxn ang="0">
                    <a:pos x="223" y="13"/>
                  </a:cxn>
                  <a:cxn ang="0">
                    <a:pos x="241" y="11"/>
                  </a:cxn>
                  <a:cxn ang="0">
                    <a:pos x="256" y="17"/>
                  </a:cxn>
                  <a:cxn ang="0">
                    <a:pos x="273" y="25"/>
                  </a:cxn>
                  <a:cxn ang="0">
                    <a:pos x="288" y="30"/>
                  </a:cxn>
                  <a:cxn ang="0">
                    <a:pos x="305" y="44"/>
                  </a:cxn>
                  <a:cxn ang="0">
                    <a:pos x="327" y="57"/>
                  </a:cxn>
                  <a:cxn ang="0">
                    <a:pos x="345" y="74"/>
                  </a:cxn>
                  <a:cxn ang="0">
                    <a:pos x="352" y="93"/>
                  </a:cxn>
                  <a:cxn ang="0">
                    <a:pos x="335" y="91"/>
                  </a:cxn>
                  <a:cxn ang="0">
                    <a:pos x="322" y="83"/>
                  </a:cxn>
                  <a:cxn ang="0">
                    <a:pos x="308" y="76"/>
                  </a:cxn>
                  <a:cxn ang="0">
                    <a:pos x="290" y="70"/>
                  </a:cxn>
                  <a:cxn ang="0">
                    <a:pos x="256" y="55"/>
                  </a:cxn>
                  <a:cxn ang="0">
                    <a:pos x="221" y="44"/>
                  </a:cxn>
                  <a:cxn ang="0">
                    <a:pos x="189" y="34"/>
                  </a:cxn>
                  <a:cxn ang="0">
                    <a:pos x="154" y="26"/>
                  </a:cxn>
                  <a:cxn ang="0">
                    <a:pos x="117" y="23"/>
                  </a:cxn>
                  <a:cxn ang="0">
                    <a:pos x="80" y="17"/>
                  </a:cxn>
                  <a:cxn ang="0">
                    <a:pos x="40" y="15"/>
                  </a:cxn>
                  <a:cxn ang="0">
                    <a:pos x="0" y="13"/>
                  </a:cxn>
                  <a:cxn ang="0">
                    <a:pos x="10" y="11"/>
                  </a:cxn>
                  <a:cxn ang="0">
                    <a:pos x="20" y="9"/>
                  </a:cxn>
                  <a:cxn ang="0">
                    <a:pos x="30" y="9"/>
                  </a:cxn>
                  <a:cxn ang="0">
                    <a:pos x="43" y="9"/>
                  </a:cxn>
                  <a:cxn ang="0">
                    <a:pos x="52" y="8"/>
                  </a:cxn>
                  <a:cxn ang="0">
                    <a:pos x="62" y="6"/>
                  </a:cxn>
                  <a:cxn ang="0">
                    <a:pos x="72" y="4"/>
                  </a:cxn>
                  <a:cxn ang="0">
                    <a:pos x="82" y="0"/>
                  </a:cxn>
                  <a:cxn ang="0">
                    <a:pos x="100" y="2"/>
                  </a:cxn>
                  <a:cxn ang="0">
                    <a:pos x="119" y="4"/>
                  </a:cxn>
                  <a:cxn ang="0">
                    <a:pos x="137" y="4"/>
                  </a:cxn>
                  <a:cxn ang="0">
                    <a:pos x="154" y="4"/>
                  </a:cxn>
                  <a:cxn ang="0">
                    <a:pos x="171" y="4"/>
                  </a:cxn>
                  <a:cxn ang="0">
                    <a:pos x="189" y="4"/>
                  </a:cxn>
                  <a:cxn ang="0">
                    <a:pos x="206" y="8"/>
                  </a:cxn>
                  <a:cxn ang="0">
                    <a:pos x="223" y="13"/>
                  </a:cxn>
                </a:cxnLst>
                <a:rect l="0" t="0" r="r" b="b"/>
                <a:pathLst>
                  <a:path w="352" h="93">
                    <a:moveTo>
                      <a:pt x="223" y="13"/>
                    </a:moveTo>
                    <a:lnTo>
                      <a:pt x="241" y="11"/>
                    </a:lnTo>
                    <a:lnTo>
                      <a:pt x="256" y="17"/>
                    </a:lnTo>
                    <a:lnTo>
                      <a:pt x="273" y="25"/>
                    </a:lnTo>
                    <a:lnTo>
                      <a:pt x="288" y="30"/>
                    </a:lnTo>
                    <a:lnTo>
                      <a:pt x="305" y="44"/>
                    </a:lnTo>
                    <a:lnTo>
                      <a:pt x="327" y="57"/>
                    </a:lnTo>
                    <a:lnTo>
                      <a:pt x="345" y="74"/>
                    </a:lnTo>
                    <a:lnTo>
                      <a:pt x="352" y="93"/>
                    </a:lnTo>
                    <a:lnTo>
                      <a:pt x="335" y="91"/>
                    </a:lnTo>
                    <a:lnTo>
                      <a:pt x="322" y="83"/>
                    </a:lnTo>
                    <a:lnTo>
                      <a:pt x="308" y="76"/>
                    </a:lnTo>
                    <a:lnTo>
                      <a:pt x="290" y="70"/>
                    </a:lnTo>
                    <a:lnTo>
                      <a:pt x="256" y="55"/>
                    </a:lnTo>
                    <a:lnTo>
                      <a:pt x="221" y="44"/>
                    </a:lnTo>
                    <a:lnTo>
                      <a:pt x="189" y="34"/>
                    </a:lnTo>
                    <a:lnTo>
                      <a:pt x="154" y="26"/>
                    </a:lnTo>
                    <a:lnTo>
                      <a:pt x="117" y="23"/>
                    </a:lnTo>
                    <a:lnTo>
                      <a:pt x="80" y="17"/>
                    </a:lnTo>
                    <a:lnTo>
                      <a:pt x="40" y="15"/>
                    </a:lnTo>
                    <a:lnTo>
                      <a:pt x="0" y="13"/>
                    </a:lnTo>
                    <a:lnTo>
                      <a:pt x="10" y="11"/>
                    </a:lnTo>
                    <a:lnTo>
                      <a:pt x="20" y="9"/>
                    </a:lnTo>
                    <a:lnTo>
                      <a:pt x="30" y="9"/>
                    </a:lnTo>
                    <a:lnTo>
                      <a:pt x="43" y="9"/>
                    </a:lnTo>
                    <a:lnTo>
                      <a:pt x="52" y="8"/>
                    </a:lnTo>
                    <a:lnTo>
                      <a:pt x="62" y="6"/>
                    </a:lnTo>
                    <a:lnTo>
                      <a:pt x="72" y="4"/>
                    </a:lnTo>
                    <a:lnTo>
                      <a:pt x="82" y="0"/>
                    </a:lnTo>
                    <a:lnTo>
                      <a:pt x="100" y="2"/>
                    </a:lnTo>
                    <a:lnTo>
                      <a:pt x="119" y="4"/>
                    </a:lnTo>
                    <a:lnTo>
                      <a:pt x="137" y="4"/>
                    </a:lnTo>
                    <a:lnTo>
                      <a:pt x="154" y="4"/>
                    </a:lnTo>
                    <a:lnTo>
                      <a:pt x="171" y="4"/>
                    </a:lnTo>
                    <a:lnTo>
                      <a:pt x="189" y="4"/>
                    </a:lnTo>
                    <a:lnTo>
                      <a:pt x="206" y="8"/>
                    </a:lnTo>
                    <a:lnTo>
                      <a:pt x="223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67" name="Freeform 139"/>
              <p:cNvSpPr>
                <a:spLocks/>
              </p:cNvSpPr>
              <p:nvPr/>
            </p:nvSpPr>
            <p:spPr bwMode="auto">
              <a:xfrm>
                <a:off x="2664" y="2200"/>
                <a:ext cx="69" cy="30"/>
              </a:xfrm>
              <a:custGeom>
                <a:avLst/>
                <a:gdLst/>
                <a:ahLst/>
                <a:cxnLst>
                  <a:cxn ang="0">
                    <a:pos x="69" y="4"/>
                  </a:cxn>
                  <a:cxn ang="0">
                    <a:pos x="69" y="30"/>
                  </a:cxn>
                  <a:cxn ang="0">
                    <a:pos x="2" y="28"/>
                  </a:cxn>
                  <a:cxn ang="0">
                    <a:pos x="0" y="21"/>
                  </a:cxn>
                  <a:cxn ang="0">
                    <a:pos x="2" y="13"/>
                  </a:cxn>
                  <a:cxn ang="0">
                    <a:pos x="5" y="6"/>
                  </a:cxn>
                  <a:cxn ang="0">
                    <a:pos x="9" y="0"/>
                  </a:cxn>
                  <a:cxn ang="0">
                    <a:pos x="24" y="2"/>
                  </a:cxn>
                  <a:cxn ang="0">
                    <a:pos x="39" y="4"/>
                  </a:cxn>
                  <a:cxn ang="0">
                    <a:pos x="54" y="4"/>
                  </a:cxn>
                  <a:cxn ang="0">
                    <a:pos x="69" y="4"/>
                  </a:cxn>
                </a:cxnLst>
                <a:rect l="0" t="0" r="r" b="b"/>
                <a:pathLst>
                  <a:path w="69" h="30">
                    <a:moveTo>
                      <a:pt x="69" y="4"/>
                    </a:moveTo>
                    <a:lnTo>
                      <a:pt x="69" y="30"/>
                    </a:lnTo>
                    <a:lnTo>
                      <a:pt x="2" y="28"/>
                    </a:lnTo>
                    <a:lnTo>
                      <a:pt x="0" y="21"/>
                    </a:lnTo>
                    <a:lnTo>
                      <a:pt x="2" y="13"/>
                    </a:lnTo>
                    <a:lnTo>
                      <a:pt x="5" y="6"/>
                    </a:lnTo>
                    <a:lnTo>
                      <a:pt x="9" y="0"/>
                    </a:lnTo>
                    <a:lnTo>
                      <a:pt x="24" y="2"/>
                    </a:lnTo>
                    <a:lnTo>
                      <a:pt x="39" y="4"/>
                    </a:lnTo>
                    <a:lnTo>
                      <a:pt x="54" y="4"/>
                    </a:lnTo>
                    <a:lnTo>
                      <a:pt x="6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68" name="Freeform 140"/>
              <p:cNvSpPr>
                <a:spLocks/>
              </p:cNvSpPr>
              <p:nvPr/>
            </p:nvSpPr>
            <p:spPr bwMode="auto">
              <a:xfrm>
                <a:off x="2896" y="2204"/>
                <a:ext cx="104" cy="68"/>
              </a:xfrm>
              <a:custGeom>
                <a:avLst/>
                <a:gdLst/>
                <a:ahLst/>
                <a:cxnLst>
                  <a:cxn ang="0">
                    <a:pos x="104" y="60"/>
                  </a:cxn>
                  <a:cxn ang="0">
                    <a:pos x="94" y="66"/>
                  </a:cxn>
                  <a:cxn ang="0">
                    <a:pos x="82" y="68"/>
                  </a:cxn>
                  <a:cxn ang="0">
                    <a:pos x="72" y="68"/>
                  </a:cxn>
                  <a:cxn ang="0">
                    <a:pos x="60" y="68"/>
                  </a:cxn>
                  <a:cxn ang="0">
                    <a:pos x="50" y="66"/>
                  </a:cxn>
                  <a:cxn ang="0">
                    <a:pos x="37" y="64"/>
                  </a:cxn>
                  <a:cxn ang="0">
                    <a:pos x="25" y="64"/>
                  </a:cxn>
                  <a:cxn ang="0">
                    <a:pos x="13" y="66"/>
                  </a:cxn>
                  <a:cxn ang="0">
                    <a:pos x="5" y="51"/>
                  </a:cxn>
                  <a:cxn ang="0">
                    <a:pos x="0" y="36"/>
                  </a:cxn>
                  <a:cxn ang="0">
                    <a:pos x="0" y="17"/>
                  </a:cxn>
                  <a:cxn ang="0">
                    <a:pos x="5" y="0"/>
                  </a:cxn>
                  <a:cxn ang="0">
                    <a:pos x="23" y="4"/>
                  </a:cxn>
                  <a:cxn ang="0">
                    <a:pos x="35" y="11"/>
                  </a:cxn>
                  <a:cxn ang="0">
                    <a:pos x="45" y="21"/>
                  </a:cxn>
                  <a:cxn ang="0">
                    <a:pos x="52" y="32"/>
                  </a:cxn>
                  <a:cxn ang="0">
                    <a:pos x="60" y="43"/>
                  </a:cxn>
                  <a:cxn ang="0">
                    <a:pos x="70" y="53"/>
                  </a:cxn>
                  <a:cxn ang="0">
                    <a:pos x="85" y="60"/>
                  </a:cxn>
                  <a:cxn ang="0">
                    <a:pos x="104" y="60"/>
                  </a:cxn>
                </a:cxnLst>
                <a:rect l="0" t="0" r="r" b="b"/>
                <a:pathLst>
                  <a:path w="104" h="68">
                    <a:moveTo>
                      <a:pt x="104" y="60"/>
                    </a:moveTo>
                    <a:lnTo>
                      <a:pt x="94" y="66"/>
                    </a:lnTo>
                    <a:lnTo>
                      <a:pt x="82" y="68"/>
                    </a:lnTo>
                    <a:lnTo>
                      <a:pt x="72" y="68"/>
                    </a:lnTo>
                    <a:lnTo>
                      <a:pt x="60" y="68"/>
                    </a:lnTo>
                    <a:lnTo>
                      <a:pt x="50" y="66"/>
                    </a:lnTo>
                    <a:lnTo>
                      <a:pt x="37" y="64"/>
                    </a:lnTo>
                    <a:lnTo>
                      <a:pt x="25" y="64"/>
                    </a:lnTo>
                    <a:lnTo>
                      <a:pt x="13" y="66"/>
                    </a:lnTo>
                    <a:lnTo>
                      <a:pt x="5" y="51"/>
                    </a:lnTo>
                    <a:lnTo>
                      <a:pt x="0" y="36"/>
                    </a:lnTo>
                    <a:lnTo>
                      <a:pt x="0" y="17"/>
                    </a:lnTo>
                    <a:lnTo>
                      <a:pt x="5" y="0"/>
                    </a:lnTo>
                    <a:lnTo>
                      <a:pt x="23" y="4"/>
                    </a:lnTo>
                    <a:lnTo>
                      <a:pt x="35" y="11"/>
                    </a:lnTo>
                    <a:lnTo>
                      <a:pt x="45" y="21"/>
                    </a:lnTo>
                    <a:lnTo>
                      <a:pt x="52" y="32"/>
                    </a:lnTo>
                    <a:lnTo>
                      <a:pt x="60" y="43"/>
                    </a:lnTo>
                    <a:lnTo>
                      <a:pt x="70" y="53"/>
                    </a:lnTo>
                    <a:lnTo>
                      <a:pt x="85" y="60"/>
                    </a:lnTo>
                    <a:lnTo>
                      <a:pt x="104" y="6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69" name="Freeform 141"/>
              <p:cNvSpPr>
                <a:spLocks/>
              </p:cNvSpPr>
              <p:nvPr/>
            </p:nvSpPr>
            <p:spPr bwMode="auto">
              <a:xfrm>
                <a:off x="3149" y="2206"/>
                <a:ext cx="22" cy="17"/>
              </a:xfrm>
              <a:custGeom>
                <a:avLst/>
                <a:gdLst/>
                <a:ahLst/>
                <a:cxnLst>
                  <a:cxn ang="0">
                    <a:pos x="22" y="5"/>
                  </a:cxn>
                  <a:cxn ang="0">
                    <a:pos x="20" y="9"/>
                  </a:cxn>
                  <a:cxn ang="0">
                    <a:pos x="17" y="11"/>
                  </a:cxn>
                  <a:cxn ang="0">
                    <a:pos x="12" y="15"/>
                  </a:cxn>
                  <a:cxn ang="0">
                    <a:pos x="7" y="17"/>
                  </a:cxn>
                  <a:cxn ang="0">
                    <a:pos x="2" y="15"/>
                  </a:cxn>
                  <a:cxn ang="0">
                    <a:pos x="0" y="11"/>
                  </a:cxn>
                  <a:cxn ang="0">
                    <a:pos x="0" y="5"/>
                  </a:cxn>
                  <a:cxn ang="0">
                    <a:pos x="7" y="0"/>
                  </a:cxn>
                  <a:cxn ang="0">
                    <a:pos x="12" y="0"/>
                  </a:cxn>
                  <a:cxn ang="0">
                    <a:pos x="15" y="0"/>
                  </a:cxn>
                  <a:cxn ang="0">
                    <a:pos x="20" y="2"/>
                  </a:cxn>
                  <a:cxn ang="0">
                    <a:pos x="22" y="5"/>
                  </a:cxn>
                </a:cxnLst>
                <a:rect l="0" t="0" r="r" b="b"/>
                <a:pathLst>
                  <a:path w="22" h="17">
                    <a:moveTo>
                      <a:pt x="22" y="5"/>
                    </a:moveTo>
                    <a:lnTo>
                      <a:pt x="20" y="9"/>
                    </a:lnTo>
                    <a:lnTo>
                      <a:pt x="17" y="11"/>
                    </a:lnTo>
                    <a:lnTo>
                      <a:pt x="12" y="15"/>
                    </a:lnTo>
                    <a:lnTo>
                      <a:pt x="7" y="17"/>
                    </a:lnTo>
                    <a:lnTo>
                      <a:pt x="2" y="15"/>
                    </a:lnTo>
                    <a:lnTo>
                      <a:pt x="0" y="11"/>
                    </a:lnTo>
                    <a:lnTo>
                      <a:pt x="0" y="5"/>
                    </a:lnTo>
                    <a:lnTo>
                      <a:pt x="7" y="0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20" y="2"/>
                    </a:lnTo>
                    <a:lnTo>
                      <a:pt x="22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70" name="Freeform 142"/>
              <p:cNvSpPr>
                <a:spLocks/>
              </p:cNvSpPr>
              <p:nvPr/>
            </p:nvSpPr>
            <p:spPr bwMode="auto">
              <a:xfrm>
                <a:off x="3327" y="2213"/>
                <a:ext cx="42" cy="1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7" y="6"/>
                  </a:cxn>
                  <a:cxn ang="0">
                    <a:pos x="30" y="12"/>
                  </a:cxn>
                  <a:cxn ang="0">
                    <a:pos x="20" y="15"/>
                  </a:cxn>
                  <a:cxn ang="0">
                    <a:pos x="10" y="17"/>
                  </a:cxn>
                  <a:cxn ang="0">
                    <a:pos x="0" y="17"/>
                  </a:cxn>
                  <a:cxn ang="0">
                    <a:pos x="5" y="10"/>
                  </a:cxn>
                  <a:cxn ang="0">
                    <a:pos x="18" y="4"/>
                  </a:cxn>
                  <a:cxn ang="0">
                    <a:pos x="30" y="0"/>
                  </a:cxn>
                  <a:cxn ang="0">
                    <a:pos x="42" y="0"/>
                  </a:cxn>
                </a:cxnLst>
                <a:rect l="0" t="0" r="r" b="b"/>
                <a:pathLst>
                  <a:path w="42" h="17">
                    <a:moveTo>
                      <a:pt x="42" y="0"/>
                    </a:moveTo>
                    <a:lnTo>
                      <a:pt x="37" y="6"/>
                    </a:lnTo>
                    <a:lnTo>
                      <a:pt x="30" y="12"/>
                    </a:lnTo>
                    <a:lnTo>
                      <a:pt x="20" y="15"/>
                    </a:lnTo>
                    <a:lnTo>
                      <a:pt x="10" y="17"/>
                    </a:lnTo>
                    <a:lnTo>
                      <a:pt x="0" y="17"/>
                    </a:lnTo>
                    <a:lnTo>
                      <a:pt x="5" y="10"/>
                    </a:lnTo>
                    <a:lnTo>
                      <a:pt x="18" y="4"/>
                    </a:lnTo>
                    <a:lnTo>
                      <a:pt x="30" y="0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71" name="Freeform 143"/>
              <p:cNvSpPr>
                <a:spLocks/>
              </p:cNvSpPr>
              <p:nvPr/>
            </p:nvSpPr>
            <p:spPr bwMode="auto">
              <a:xfrm>
                <a:off x="1341" y="2221"/>
                <a:ext cx="547" cy="253"/>
              </a:xfrm>
              <a:custGeom>
                <a:avLst/>
                <a:gdLst/>
                <a:ahLst/>
                <a:cxnLst>
                  <a:cxn ang="0">
                    <a:pos x="542" y="26"/>
                  </a:cxn>
                  <a:cxn ang="0">
                    <a:pos x="533" y="26"/>
                  </a:cxn>
                  <a:cxn ang="0">
                    <a:pos x="528" y="30"/>
                  </a:cxn>
                  <a:cxn ang="0">
                    <a:pos x="523" y="36"/>
                  </a:cxn>
                  <a:cxn ang="0">
                    <a:pos x="520" y="41"/>
                  </a:cxn>
                  <a:cxn ang="0">
                    <a:pos x="503" y="43"/>
                  </a:cxn>
                  <a:cxn ang="0">
                    <a:pos x="490" y="49"/>
                  </a:cxn>
                  <a:cxn ang="0">
                    <a:pos x="478" y="58"/>
                  </a:cxn>
                  <a:cxn ang="0">
                    <a:pos x="468" y="66"/>
                  </a:cxn>
                  <a:cxn ang="0">
                    <a:pos x="456" y="75"/>
                  </a:cxn>
                  <a:cxn ang="0">
                    <a:pos x="443" y="83"/>
                  </a:cxn>
                  <a:cxn ang="0">
                    <a:pos x="431" y="87"/>
                  </a:cxn>
                  <a:cxn ang="0">
                    <a:pos x="414" y="89"/>
                  </a:cxn>
                  <a:cxn ang="0">
                    <a:pos x="367" y="111"/>
                  </a:cxn>
                  <a:cxn ang="0">
                    <a:pos x="320" y="134"/>
                  </a:cxn>
                  <a:cxn ang="0">
                    <a:pos x="273" y="153"/>
                  </a:cxn>
                  <a:cxn ang="0">
                    <a:pos x="223" y="174"/>
                  </a:cxn>
                  <a:cxn ang="0">
                    <a:pos x="176" y="193"/>
                  </a:cxn>
                  <a:cxn ang="0">
                    <a:pos x="126" y="212"/>
                  </a:cxn>
                  <a:cxn ang="0">
                    <a:pos x="79" y="233"/>
                  </a:cxn>
                  <a:cxn ang="0">
                    <a:pos x="32" y="253"/>
                  </a:cxn>
                  <a:cxn ang="0">
                    <a:pos x="22" y="251"/>
                  </a:cxn>
                  <a:cxn ang="0">
                    <a:pos x="15" y="250"/>
                  </a:cxn>
                  <a:cxn ang="0">
                    <a:pos x="8" y="248"/>
                  </a:cxn>
                  <a:cxn ang="0">
                    <a:pos x="0" y="242"/>
                  </a:cxn>
                  <a:cxn ang="0">
                    <a:pos x="13" y="225"/>
                  </a:cxn>
                  <a:cxn ang="0">
                    <a:pos x="45" y="208"/>
                  </a:cxn>
                  <a:cxn ang="0">
                    <a:pos x="77" y="193"/>
                  </a:cxn>
                  <a:cxn ang="0">
                    <a:pos x="109" y="178"/>
                  </a:cxn>
                  <a:cxn ang="0">
                    <a:pos x="141" y="163"/>
                  </a:cxn>
                  <a:cxn ang="0">
                    <a:pos x="174" y="147"/>
                  </a:cxn>
                  <a:cxn ang="0">
                    <a:pos x="206" y="134"/>
                  </a:cxn>
                  <a:cxn ang="0">
                    <a:pos x="240" y="119"/>
                  </a:cxn>
                  <a:cxn ang="0">
                    <a:pos x="273" y="106"/>
                  </a:cxn>
                  <a:cxn ang="0">
                    <a:pos x="305" y="93"/>
                  </a:cxn>
                  <a:cxn ang="0">
                    <a:pos x="339" y="79"/>
                  </a:cxn>
                  <a:cxn ang="0">
                    <a:pos x="372" y="66"/>
                  </a:cxn>
                  <a:cxn ang="0">
                    <a:pos x="404" y="53"/>
                  </a:cxn>
                  <a:cxn ang="0">
                    <a:pos x="438" y="40"/>
                  </a:cxn>
                  <a:cxn ang="0">
                    <a:pos x="471" y="26"/>
                  </a:cxn>
                  <a:cxn ang="0">
                    <a:pos x="505" y="13"/>
                  </a:cxn>
                  <a:cxn ang="0">
                    <a:pos x="538" y="0"/>
                  </a:cxn>
                  <a:cxn ang="0">
                    <a:pos x="540" y="5"/>
                  </a:cxn>
                  <a:cxn ang="0">
                    <a:pos x="545" y="13"/>
                  </a:cxn>
                  <a:cxn ang="0">
                    <a:pos x="547" y="21"/>
                  </a:cxn>
                  <a:cxn ang="0">
                    <a:pos x="542" y="26"/>
                  </a:cxn>
                </a:cxnLst>
                <a:rect l="0" t="0" r="r" b="b"/>
                <a:pathLst>
                  <a:path w="547" h="253">
                    <a:moveTo>
                      <a:pt x="542" y="26"/>
                    </a:moveTo>
                    <a:lnTo>
                      <a:pt x="533" y="26"/>
                    </a:lnTo>
                    <a:lnTo>
                      <a:pt x="528" y="30"/>
                    </a:lnTo>
                    <a:lnTo>
                      <a:pt x="523" y="36"/>
                    </a:lnTo>
                    <a:lnTo>
                      <a:pt x="520" y="41"/>
                    </a:lnTo>
                    <a:lnTo>
                      <a:pt x="503" y="43"/>
                    </a:lnTo>
                    <a:lnTo>
                      <a:pt x="490" y="49"/>
                    </a:lnTo>
                    <a:lnTo>
                      <a:pt x="478" y="58"/>
                    </a:lnTo>
                    <a:lnTo>
                      <a:pt x="468" y="66"/>
                    </a:lnTo>
                    <a:lnTo>
                      <a:pt x="456" y="75"/>
                    </a:lnTo>
                    <a:lnTo>
                      <a:pt x="443" y="83"/>
                    </a:lnTo>
                    <a:lnTo>
                      <a:pt x="431" y="87"/>
                    </a:lnTo>
                    <a:lnTo>
                      <a:pt x="414" y="89"/>
                    </a:lnTo>
                    <a:lnTo>
                      <a:pt x="367" y="111"/>
                    </a:lnTo>
                    <a:lnTo>
                      <a:pt x="320" y="134"/>
                    </a:lnTo>
                    <a:lnTo>
                      <a:pt x="273" y="153"/>
                    </a:lnTo>
                    <a:lnTo>
                      <a:pt x="223" y="174"/>
                    </a:lnTo>
                    <a:lnTo>
                      <a:pt x="176" y="193"/>
                    </a:lnTo>
                    <a:lnTo>
                      <a:pt x="126" y="212"/>
                    </a:lnTo>
                    <a:lnTo>
                      <a:pt x="79" y="233"/>
                    </a:lnTo>
                    <a:lnTo>
                      <a:pt x="32" y="253"/>
                    </a:lnTo>
                    <a:lnTo>
                      <a:pt x="22" y="251"/>
                    </a:lnTo>
                    <a:lnTo>
                      <a:pt x="15" y="250"/>
                    </a:lnTo>
                    <a:lnTo>
                      <a:pt x="8" y="248"/>
                    </a:lnTo>
                    <a:lnTo>
                      <a:pt x="0" y="242"/>
                    </a:lnTo>
                    <a:lnTo>
                      <a:pt x="13" y="225"/>
                    </a:lnTo>
                    <a:lnTo>
                      <a:pt x="45" y="208"/>
                    </a:lnTo>
                    <a:lnTo>
                      <a:pt x="77" y="193"/>
                    </a:lnTo>
                    <a:lnTo>
                      <a:pt x="109" y="178"/>
                    </a:lnTo>
                    <a:lnTo>
                      <a:pt x="141" y="163"/>
                    </a:lnTo>
                    <a:lnTo>
                      <a:pt x="174" y="147"/>
                    </a:lnTo>
                    <a:lnTo>
                      <a:pt x="206" y="134"/>
                    </a:lnTo>
                    <a:lnTo>
                      <a:pt x="240" y="119"/>
                    </a:lnTo>
                    <a:lnTo>
                      <a:pt x="273" y="106"/>
                    </a:lnTo>
                    <a:lnTo>
                      <a:pt x="305" y="93"/>
                    </a:lnTo>
                    <a:lnTo>
                      <a:pt x="339" y="79"/>
                    </a:lnTo>
                    <a:lnTo>
                      <a:pt x="372" y="66"/>
                    </a:lnTo>
                    <a:lnTo>
                      <a:pt x="404" y="53"/>
                    </a:lnTo>
                    <a:lnTo>
                      <a:pt x="438" y="40"/>
                    </a:lnTo>
                    <a:lnTo>
                      <a:pt x="471" y="26"/>
                    </a:lnTo>
                    <a:lnTo>
                      <a:pt x="505" y="13"/>
                    </a:lnTo>
                    <a:lnTo>
                      <a:pt x="538" y="0"/>
                    </a:lnTo>
                    <a:lnTo>
                      <a:pt x="540" y="5"/>
                    </a:lnTo>
                    <a:lnTo>
                      <a:pt x="545" y="13"/>
                    </a:lnTo>
                    <a:lnTo>
                      <a:pt x="547" y="21"/>
                    </a:lnTo>
                    <a:lnTo>
                      <a:pt x="542" y="2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72" name="Freeform 144"/>
              <p:cNvSpPr>
                <a:spLocks/>
              </p:cNvSpPr>
              <p:nvPr/>
            </p:nvSpPr>
            <p:spPr bwMode="auto">
              <a:xfrm>
                <a:off x="3721" y="2225"/>
                <a:ext cx="87" cy="34"/>
              </a:xfrm>
              <a:custGeom>
                <a:avLst/>
                <a:gdLst/>
                <a:ahLst/>
                <a:cxnLst>
                  <a:cxn ang="0">
                    <a:pos x="87" y="13"/>
                  </a:cxn>
                  <a:cxn ang="0">
                    <a:pos x="77" y="17"/>
                  </a:cxn>
                  <a:cxn ang="0">
                    <a:pos x="67" y="19"/>
                  </a:cxn>
                  <a:cxn ang="0">
                    <a:pos x="59" y="22"/>
                  </a:cxn>
                  <a:cxn ang="0">
                    <a:pos x="49" y="26"/>
                  </a:cxn>
                  <a:cxn ang="0">
                    <a:pos x="40" y="30"/>
                  </a:cxn>
                  <a:cxn ang="0">
                    <a:pos x="30" y="32"/>
                  </a:cxn>
                  <a:cxn ang="0">
                    <a:pos x="17" y="34"/>
                  </a:cxn>
                  <a:cxn ang="0">
                    <a:pos x="7" y="34"/>
                  </a:cxn>
                  <a:cxn ang="0">
                    <a:pos x="0" y="20"/>
                  </a:cxn>
                  <a:cxn ang="0">
                    <a:pos x="12" y="17"/>
                  </a:cxn>
                  <a:cxn ang="0">
                    <a:pos x="25" y="13"/>
                  </a:cxn>
                  <a:cxn ang="0">
                    <a:pos x="40" y="7"/>
                  </a:cxn>
                  <a:cxn ang="0">
                    <a:pos x="52" y="1"/>
                  </a:cxn>
                  <a:cxn ang="0">
                    <a:pos x="64" y="0"/>
                  </a:cxn>
                  <a:cxn ang="0">
                    <a:pos x="74" y="0"/>
                  </a:cxn>
                  <a:cxn ang="0">
                    <a:pos x="82" y="3"/>
                  </a:cxn>
                  <a:cxn ang="0">
                    <a:pos x="87" y="13"/>
                  </a:cxn>
                </a:cxnLst>
                <a:rect l="0" t="0" r="r" b="b"/>
                <a:pathLst>
                  <a:path w="87" h="34">
                    <a:moveTo>
                      <a:pt x="87" y="13"/>
                    </a:moveTo>
                    <a:lnTo>
                      <a:pt x="77" y="17"/>
                    </a:lnTo>
                    <a:lnTo>
                      <a:pt x="67" y="19"/>
                    </a:lnTo>
                    <a:lnTo>
                      <a:pt x="59" y="22"/>
                    </a:lnTo>
                    <a:lnTo>
                      <a:pt x="49" y="26"/>
                    </a:lnTo>
                    <a:lnTo>
                      <a:pt x="40" y="30"/>
                    </a:lnTo>
                    <a:lnTo>
                      <a:pt x="30" y="32"/>
                    </a:lnTo>
                    <a:lnTo>
                      <a:pt x="17" y="34"/>
                    </a:lnTo>
                    <a:lnTo>
                      <a:pt x="7" y="34"/>
                    </a:lnTo>
                    <a:lnTo>
                      <a:pt x="0" y="20"/>
                    </a:lnTo>
                    <a:lnTo>
                      <a:pt x="12" y="17"/>
                    </a:lnTo>
                    <a:lnTo>
                      <a:pt x="25" y="13"/>
                    </a:lnTo>
                    <a:lnTo>
                      <a:pt x="40" y="7"/>
                    </a:lnTo>
                    <a:lnTo>
                      <a:pt x="52" y="1"/>
                    </a:lnTo>
                    <a:lnTo>
                      <a:pt x="64" y="0"/>
                    </a:lnTo>
                    <a:lnTo>
                      <a:pt x="74" y="0"/>
                    </a:lnTo>
                    <a:lnTo>
                      <a:pt x="82" y="3"/>
                    </a:lnTo>
                    <a:lnTo>
                      <a:pt x="87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73" name="Freeform 145"/>
              <p:cNvSpPr>
                <a:spLocks/>
              </p:cNvSpPr>
              <p:nvPr/>
            </p:nvSpPr>
            <p:spPr bwMode="auto">
              <a:xfrm>
                <a:off x="3974" y="2225"/>
                <a:ext cx="86" cy="36"/>
              </a:xfrm>
              <a:custGeom>
                <a:avLst/>
                <a:gdLst/>
                <a:ahLst/>
                <a:cxnLst>
                  <a:cxn ang="0">
                    <a:pos x="84" y="9"/>
                  </a:cxn>
                  <a:cxn ang="0">
                    <a:pos x="86" y="17"/>
                  </a:cxn>
                  <a:cxn ang="0">
                    <a:pos x="81" y="22"/>
                  </a:cxn>
                  <a:cxn ang="0">
                    <a:pos x="76" y="28"/>
                  </a:cxn>
                  <a:cxn ang="0">
                    <a:pos x="69" y="30"/>
                  </a:cxn>
                  <a:cxn ang="0">
                    <a:pos x="47" y="28"/>
                  </a:cxn>
                  <a:cxn ang="0">
                    <a:pos x="24" y="34"/>
                  </a:cxn>
                  <a:cxn ang="0">
                    <a:pos x="7" y="36"/>
                  </a:cxn>
                  <a:cxn ang="0">
                    <a:pos x="0" y="20"/>
                  </a:cxn>
                  <a:cxn ang="0">
                    <a:pos x="12" y="17"/>
                  </a:cxn>
                  <a:cxn ang="0">
                    <a:pos x="22" y="11"/>
                  </a:cxn>
                  <a:cxn ang="0">
                    <a:pos x="34" y="5"/>
                  </a:cxn>
                  <a:cxn ang="0">
                    <a:pos x="44" y="1"/>
                  </a:cxn>
                  <a:cxn ang="0">
                    <a:pos x="54" y="0"/>
                  </a:cxn>
                  <a:cxn ang="0">
                    <a:pos x="64" y="0"/>
                  </a:cxn>
                  <a:cxn ang="0">
                    <a:pos x="74" y="3"/>
                  </a:cxn>
                  <a:cxn ang="0">
                    <a:pos x="84" y="9"/>
                  </a:cxn>
                </a:cxnLst>
                <a:rect l="0" t="0" r="r" b="b"/>
                <a:pathLst>
                  <a:path w="86" h="36">
                    <a:moveTo>
                      <a:pt x="84" y="9"/>
                    </a:moveTo>
                    <a:lnTo>
                      <a:pt x="86" y="17"/>
                    </a:lnTo>
                    <a:lnTo>
                      <a:pt x="81" y="22"/>
                    </a:lnTo>
                    <a:lnTo>
                      <a:pt x="76" y="28"/>
                    </a:lnTo>
                    <a:lnTo>
                      <a:pt x="69" y="30"/>
                    </a:lnTo>
                    <a:lnTo>
                      <a:pt x="47" y="28"/>
                    </a:lnTo>
                    <a:lnTo>
                      <a:pt x="24" y="34"/>
                    </a:lnTo>
                    <a:lnTo>
                      <a:pt x="7" y="36"/>
                    </a:lnTo>
                    <a:lnTo>
                      <a:pt x="0" y="20"/>
                    </a:lnTo>
                    <a:lnTo>
                      <a:pt x="12" y="17"/>
                    </a:lnTo>
                    <a:lnTo>
                      <a:pt x="22" y="11"/>
                    </a:lnTo>
                    <a:lnTo>
                      <a:pt x="34" y="5"/>
                    </a:lnTo>
                    <a:lnTo>
                      <a:pt x="44" y="1"/>
                    </a:lnTo>
                    <a:lnTo>
                      <a:pt x="54" y="0"/>
                    </a:lnTo>
                    <a:lnTo>
                      <a:pt x="64" y="0"/>
                    </a:lnTo>
                    <a:lnTo>
                      <a:pt x="74" y="3"/>
                    </a:lnTo>
                    <a:lnTo>
                      <a:pt x="84" y="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74" name="Freeform 146"/>
              <p:cNvSpPr>
                <a:spLocks/>
              </p:cNvSpPr>
              <p:nvPr/>
            </p:nvSpPr>
            <p:spPr bwMode="auto">
              <a:xfrm>
                <a:off x="3493" y="2234"/>
                <a:ext cx="37" cy="19"/>
              </a:xfrm>
              <a:custGeom>
                <a:avLst/>
                <a:gdLst/>
                <a:ahLst/>
                <a:cxnLst>
                  <a:cxn ang="0">
                    <a:pos x="37" y="4"/>
                  </a:cxn>
                  <a:cxn ang="0">
                    <a:pos x="35" y="13"/>
                  </a:cxn>
                  <a:cxn ang="0">
                    <a:pos x="27" y="15"/>
                  </a:cxn>
                  <a:cxn ang="0">
                    <a:pos x="15" y="15"/>
                  </a:cxn>
                  <a:cxn ang="0">
                    <a:pos x="5" y="19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0" y="2"/>
                  </a:cxn>
                  <a:cxn ang="0">
                    <a:pos x="27" y="0"/>
                  </a:cxn>
                  <a:cxn ang="0">
                    <a:pos x="37" y="4"/>
                  </a:cxn>
                </a:cxnLst>
                <a:rect l="0" t="0" r="r" b="b"/>
                <a:pathLst>
                  <a:path w="37" h="19">
                    <a:moveTo>
                      <a:pt x="37" y="4"/>
                    </a:moveTo>
                    <a:lnTo>
                      <a:pt x="35" y="13"/>
                    </a:lnTo>
                    <a:lnTo>
                      <a:pt x="27" y="15"/>
                    </a:lnTo>
                    <a:lnTo>
                      <a:pt x="15" y="15"/>
                    </a:lnTo>
                    <a:lnTo>
                      <a:pt x="5" y="19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0" y="2"/>
                    </a:lnTo>
                    <a:lnTo>
                      <a:pt x="27" y="0"/>
                    </a:lnTo>
                    <a:lnTo>
                      <a:pt x="3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75" name="Freeform 147"/>
              <p:cNvSpPr>
                <a:spLocks/>
              </p:cNvSpPr>
              <p:nvPr/>
            </p:nvSpPr>
            <p:spPr bwMode="auto">
              <a:xfrm>
                <a:off x="3245" y="2238"/>
                <a:ext cx="48" cy="24"/>
              </a:xfrm>
              <a:custGeom>
                <a:avLst/>
                <a:gdLst/>
                <a:ahLst/>
                <a:cxnLst>
                  <a:cxn ang="0">
                    <a:pos x="48" y="0"/>
                  </a:cxn>
                  <a:cxn ang="0">
                    <a:pos x="40" y="7"/>
                  </a:cxn>
                  <a:cxn ang="0">
                    <a:pos x="30" y="13"/>
                  </a:cxn>
                  <a:cxn ang="0">
                    <a:pos x="18" y="19"/>
                  </a:cxn>
                  <a:cxn ang="0">
                    <a:pos x="5" y="24"/>
                  </a:cxn>
                  <a:cxn ang="0">
                    <a:pos x="0" y="21"/>
                  </a:cxn>
                  <a:cxn ang="0">
                    <a:pos x="10" y="13"/>
                  </a:cxn>
                  <a:cxn ang="0">
                    <a:pos x="20" y="7"/>
                  </a:cxn>
                  <a:cxn ang="0">
                    <a:pos x="33" y="2"/>
                  </a:cxn>
                  <a:cxn ang="0">
                    <a:pos x="48" y="0"/>
                  </a:cxn>
                </a:cxnLst>
                <a:rect l="0" t="0" r="r" b="b"/>
                <a:pathLst>
                  <a:path w="48" h="24">
                    <a:moveTo>
                      <a:pt x="48" y="0"/>
                    </a:moveTo>
                    <a:lnTo>
                      <a:pt x="40" y="7"/>
                    </a:lnTo>
                    <a:lnTo>
                      <a:pt x="30" y="13"/>
                    </a:lnTo>
                    <a:lnTo>
                      <a:pt x="18" y="19"/>
                    </a:lnTo>
                    <a:lnTo>
                      <a:pt x="5" y="24"/>
                    </a:lnTo>
                    <a:lnTo>
                      <a:pt x="0" y="21"/>
                    </a:lnTo>
                    <a:lnTo>
                      <a:pt x="10" y="13"/>
                    </a:lnTo>
                    <a:lnTo>
                      <a:pt x="20" y="7"/>
                    </a:lnTo>
                    <a:lnTo>
                      <a:pt x="33" y="2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76" name="Freeform 148"/>
              <p:cNvSpPr>
                <a:spLocks/>
              </p:cNvSpPr>
              <p:nvPr/>
            </p:nvSpPr>
            <p:spPr bwMode="auto">
              <a:xfrm>
                <a:off x="395" y="2245"/>
                <a:ext cx="384" cy="150"/>
              </a:xfrm>
              <a:custGeom>
                <a:avLst/>
                <a:gdLst/>
                <a:ahLst/>
                <a:cxnLst>
                  <a:cxn ang="0">
                    <a:pos x="384" y="2"/>
                  </a:cxn>
                  <a:cxn ang="0">
                    <a:pos x="384" y="14"/>
                  </a:cxn>
                  <a:cxn ang="0">
                    <a:pos x="362" y="25"/>
                  </a:cxn>
                  <a:cxn ang="0">
                    <a:pos x="337" y="34"/>
                  </a:cxn>
                  <a:cxn ang="0">
                    <a:pos x="312" y="44"/>
                  </a:cxn>
                  <a:cxn ang="0">
                    <a:pos x="287" y="53"/>
                  </a:cxn>
                  <a:cxn ang="0">
                    <a:pos x="263" y="61"/>
                  </a:cxn>
                  <a:cxn ang="0">
                    <a:pos x="238" y="72"/>
                  </a:cxn>
                  <a:cxn ang="0">
                    <a:pos x="216" y="84"/>
                  </a:cxn>
                  <a:cxn ang="0">
                    <a:pos x="196" y="99"/>
                  </a:cxn>
                  <a:cxn ang="0">
                    <a:pos x="171" y="103"/>
                  </a:cxn>
                  <a:cxn ang="0">
                    <a:pos x="146" y="110"/>
                  </a:cxn>
                  <a:cxn ang="0">
                    <a:pos x="122" y="120"/>
                  </a:cxn>
                  <a:cxn ang="0">
                    <a:pos x="99" y="129"/>
                  </a:cxn>
                  <a:cxn ang="0">
                    <a:pos x="74" y="137"/>
                  </a:cxn>
                  <a:cxn ang="0">
                    <a:pos x="50" y="144"/>
                  </a:cxn>
                  <a:cxn ang="0">
                    <a:pos x="25" y="150"/>
                  </a:cxn>
                  <a:cxn ang="0">
                    <a:pos x="0" y="150"/>
                  </a:cxn>
                  <a:cxn ang="0">
                    <a:pos x="8" y="144"/>
                  </a:cxn>
                  <a:cxn ang="0">
                    <a:pos x="15" y="137"/>
                  </a:cxn>
                  <a:cxn ang="0">
                    <a:pos x="22" y="131"/>
                  </a:cxn>
                  <a:cxn ang="0">
                    <a:pos x="32" y="125"/>
                  </a:cxn>
                  <a:cxn ang="0">
                    <a:pos x="42" y="120"/>
                  </a:cxn>
                  <a:cxn ang="0">
                    <a:pos x="52" y="114"/>
                  </a:cxn>
                  <a:cxn ang="0">
                    <a:pos x="65" y="110"/>
                  </a:cxn>
                  <a:cxn ang="0">
                    <a:pos x="74" y="106"/>
                  </a:cxn>
                  <a:cxn ang="0">
                    <a:pos x="114" y="95"/>
                  </a:cxn>
                  <a:cxn ang="0">
                    <a:pos x="154" y="84"/>
                  </a:cxn>
                  <a:cxn ang="0">
                    <a:pos x="191" y="70"/>
                  </a:cxn>
                  <a:cxn ang="0">
                    <a:pos x="228" y="57"/>
                  </a:cxn>
                  <a:cxn ang="0">
                    <a:pos x="268" y="42"/>
                  </a:cxn>
                  <a:cxn ang="0">
                    <a:pos x="305" y="29"/>
                  </a:cxn>
                  <a:cxn ang="0">
                    <a:pos x="342" y="14"/>
                  </a:cxn>
                  <a:cxn ang="0">
                    <a:pos x="382" y="0"/>
                  </a:cxn>
                  <a:cxn ang="0">
                    <a:pos x="384" y="2"/>
                  </a:cxn>
                </a:cxnLst>
                <a:rect l="0" t="0" r="r" b="b"/>
                <a:pathLst>
                  <a:path w="384" h="150">
                    <a:moveTo>
                      <a:pt x="384" y="2"/>
                    </a:moveTo>
                    <a:lnTo>
                      <a:pt x="384" y="14"/>
                    </a:lnTo>
                    <a:lnTo>
                      <a:pt x="362" y="25"/>
                    </a:lnTo>
                    <a:lnTo>
                      <a:pt x="337" y="34"/>
                    </a:lnTo>
                    <a:lnTo>
                      <a:pt x="312" y="44"/>
                    </a:lnTo>
                    <a:lnTo>
                      <a:pt x="287" y="53"/>
                    </a:lnTo>
                    <a:lnTo>
                      <a:pt x="263" y="61"/>
                    </a:lnTo>
                    <a:lnTo>
                      <a:pt x="238" y="72"/>
                    </a:lnTo>
                    <a:lnTo>
                      <a:pt x="216" y="84"/>
                    </a:lnTo>
                    <a:lnTo>
                      <a:pt x="196" y="99"/>
                    </a:lnTo>
                    <a:lnTo>
                      <a:pt x="171" y="103"/>
                    </a:lnTo>
                    <a:lnTo>
                      <a:pt x="146" y="110"/>
                    </a:lnTo>
                    <a:lnTo>
                      <a:pt x="122" y="120"/>
                    </a:lnTo>
                    <a:lnTo>
                      <a:pt x="99" y="129"/>
                    </a:lnTo>
                    <a:lnTo>
                      <a:pt x="74" y="137"/>
                    </a:lnTo>
                    <a:lnTo>
                      <a:pt x="50" y="144"/>
                    </a:lnTo>
                    <a:lnTo>
                      <a:pt x="25" y="150"/>
                    </a:lnTo>
                    <a:lnTo>
                      <a:pt x="0" y="150"/>
                    </a:lnTo>
                    <a:lnTo>
                      <a:pt x="8" y="144"/>
                    </a:lnTo>
                    <a:lnTo>
                      <a:pt x="15" y="137"/>
                    </a:lnTo>
                    <a:lnTo>
                      <a:pt x="22" y="131"/>
                    </a:lnTo>
                    <a:lnTo>
                      <a:pt x="32" y="125"/>
                    </a:lnTo>
                    <a:lnTo>
                      <a:pt x="42" y="120"/>
                    </a:lnTo>
                    <a:lnTo>
                      <a:pt x="52" y="114"/>
                    </a:lnTo>
                    <a:lnTo>
                      <a:pt x="65" y="110"/>
                    </a:lnTo>
                    <a:lnTo>
                      <a:pt x="74" y="106"/>
                    </a:lnTo>
                    <a:lnTo>
                      <a:pt x="114" y="95"/>
                    </a:lnTo>
                    <a:lnTo>
                      <a:pt x="154" y="84"/>
                    </a:lnTo>
                    <a:lnTo>
                      <a:pt x="191" y="70"/>
                    </a:lnTo>
                    <a:lnTo>
                      <a:pt x="228" y="57"/>
                    </a:lnTo>
                    <a:lnTo>
                      <a:pt x="268" y="42"/>
                    </a:lnTo>
                    <a:lnTo>
                      <a:pt x="305" y="29"/>
                    </a:lnTo>
                    <a:lnTo>
                      <a:pt x="342" y="14"/>
                    </a:lnTo>
                    <a:lnTo>
                      <a:pt x="382" y="0"/>
                    </a:lnTo>
                    <a:lnTo>
                      <a:pt x="384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77" name="Freeform 149"/>
              <p:cNvSpPr>
                <a:spLocks/>
              </p:cNvSpPr>
              <p:nvPr/>
            </p:nvSpPr>
            <p:spPr bwMode="auto">
              <a:xfrm>
                <a:off x="3874" y="2251"/>
                <a:ext cx="87" cy="45"/>
              </a:xfrm>
              <a:custGeom>
                <a:avLst/>
                <a:gdLst/>
                <a:ahLst/>
                <a:cxnLst>
                  <a:cxn ang="0">
                    <a:pos x="87" y="11"/>
                  </a:cxn>
                  <a:cxn ang="0">
                    <a:pos x="87" y="21"/>
                  </a:cxn>
                  <a:cxn ang="0">
                    <a:pos x="5" y="45"/>
                  </a:cxn>
                  <a:cxn ang="0">
                    <a:pos x="0" y="32"/>
                  </a:cxn>
                  <a:cxn ang="0">
                    <a:pos x="3" y="25"/>
                  </a:cxn>
                  <a:cxn ang="0">
                    <a:pos x="10" y="21"/>
                  </a:cxn>
                  <a:cxn ang="0">
                    <a:pos x="23" y="17"/>
                  </a:cxn>
                  <a:cxn ang="0">
                    <a:pos x="38" y="15"/>
                  </a:cxn>
                  <a:cxn ang="0">
                    <a:pos x="50" y="13"/>
                  </a:cxn>
                  <a:cxn ang="0">
                    <a:pos x="62" y="10"/>
                  </a:cxn>
                  <a:cxn ang="0">
                    <a:pos x="72" y="2"/>
                  </a:cxn>
                  <a:cxn ang="0">
                    <a:pos x="80" y="0"/>
                  </a:cxn>
                  <a:cxn ang="0">
                    <a:pos x="82" y="4"/>
                  </a:cxn>
                  <a:cxn ang="0">
                    <a:pos x="85" y="8"/>
                  </a:cxn>
                  <a:cxn ang="0">
                    <a:pos x="87" y="11"/>
                  </a:cxn>
                </a:cxnLst>
                <a:rect l="0" t="0" r="r" b="b"/>
                <a:pathLst>
                  <a:path w="87" h="45">
                    <a:moveTo>
                      <a:pt x="87" y="11"/>
                    </a:moveTo>
                    <a:lnTo>
                      <a:pt x="87" y="21"/>
                    </a:lnTo>
                    <a:lnTo>
                      <a:pt x="5" y="45"/>
                    </a:lnTo>
                    <a:lnTo>
                      <a:pt x="0" y="32"/>
                    </a:lnTo>
                    <a:lnTo>
                      <a:pt x="3" y="25"/>
                    </a:lnTo>
                    <a:lnTo>
                      <a:pt x="10" y="21"/>
                    </a:lnTo>
                    <a:lnTo>
                      <a:pt x="23" y="17"/>
                    </a:lnTo>
                    <a:lnTo>
                      <a:pt x="38" y="15"/>
                    </a:lnTo>
                    <a:lnTo>
                      <a:pt x="50" y="13"/>
                    </a:lnTo>
                    <a:lnTo>
                      <a:pt x="62" y="10"/>
                    </a:lnTo>
                    <a:lnTo>
                      <a:pt x="72" y="2"/>
                    </a:lnTo>
                    <a:lnTo>
                      <a:pt x="80" y="0"/>
                    </a:lnTo>
                    <a:lnTo>
                      <a:pt x="82" y="4"/>
                    </a:lnTo>
                    <a:lnTo>
                      <a:pt x="85" y="8"/>
                    </a:lnTo>
                    <a:lnTo>
                      <a:pt x="87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78" name="Freeform 150"/>
              <p:cNvSpPr>
                <a:spLocks/>
              </p:cNvSpPr>
              <p:nvPr/>
            </p:nvSpPr>
            <p:spPr bwMode="auto">
              <a:xfrm>
                <a:off x="3614" y="2257"/>
                <a:ext cx="82" cy="26"/>
              </a:xfrm>
              <a:custGeom>
                <a:avLst/>
                <a:gdLst/>
                <a:ahLst/>
                <a:cxnLst>
                  <a:cxn ang="0">
                    <a:pos x="82" y="7"/>
                  </a:cxn>
                  <a:cxn ang="0">
                    <a:pos x="72" y="11"/>
                  </a:cxn>
                  <a:cxn ang="0">
                    <a:pos x="62" y="15"/>
                  </a:cxn>
                  <a:cxn ang="0">
                    <a:pos x="52" y="19"/>
                  </a:cxn>
                  <a:cxn ang="0">
                    <a:pos x="43" y="22"/>
                  </a:cxn>
                  <a:cxn ang="0">
                    <a:pos x="33" y="24"/>
                  </a:cxn>
                  <a:cxn ang="0">
                    <a:pos x="20" y="26"/>
                  </a:cxn>
                  <a:cxn ang="0">
                    <a:pos x="10" y="26"/>
                  </a:cxn>
                  <a:cxn ang="0">
                    <a:pos x="0" y="24"/>
                  </a:cxn>
                  <a:cxn ang="0">
                    <a:pos x="8" y="19"/>
                  </a:cxn>
                  <a:cxn ang="0">
                    <a:pos x="18" y="15"/>
                  </a:cxn>
                  <a:cxn ang="0">
                    <a:pos x="28" y="9"/>
                  </a:cxn>
                  <a:cxn ang="0">
                    <a:pos x="40" y="4"/>
                  </a:cxn>
                  <a:cxn ang="0">
                    <a:pos x="52" y="2"/>
                  </a:cxn>
                  <a:cxn ang="0">
                    <a:pos x="62" y="0"/>
                  </a:cxn>
                  <a:cxn ang="0">
                    <a:pos x="75" y="2"/>
                  </a:cxn>
                  <a:cxn ang="0">
                    <a:pos x="82" y="7"/>
                  </a:cxn>
                </a:cxnLst>
                <a:rect l="0" t="0" r="r" b="b"/>
                <a:pathLst>
                  <a:path w="82" h="26">
                    <a:moveTo>
                      <a:pt x="82" y="7"/>
                    </a:moveTo>
                    <a:lnTo>
                      <a:pt x="72" y="11"/>
                    </a:lnTo>
                    <a:lnTo>
                      <a:pt x="62" y="15"/>
                    </a:lnTo>
                    <a:lnTo>
                      <a:pt x="52" y="19"/>
                    </a:lnTo>
                    <a:lnTo>
                      <a:pt x="43" y="22"/>
                    </a:lnTo>
                    <a:lnTo>
                      <a:pt x="33" y="24"/>
                    </a:lnTo>
                    <a:lnTo>
                      <a:pt x="20" y="26"/>
                    </a:lnTo>
                    <a:lnTo>
                      <a:pt x="10" y="26"/>
                    </a:lnTo>
                    <a:lnTo>
                      <a:pt x="0" y="24"/>
                    </a:lnTo>
                    <a:lnTo>
                      <a:pt x="8" y="19"/>
                    </a:lnTo>
                    <a:lnTo>
                      <a:pt x="18" y="15"/>
                    </a:lnTo>
                    <a:lnTo>
                      <a:pt x="28" y="9"/>
                    </a:lnTo>
                    <a:lnTo>
                      <a:pt x="40" y="4"/>
                    </a:lnTo>
                    <a:lnTo>
                      <a:pt x="52" y="2"/>
                    </a:lnTo>
                    <a:lnTo>
                      <a:pt x="62" y="0"/>
                    </a:lnTo>
                    <a:lnTo>
                      <a:pt x="75" y="2"/>
                    </a:lnTo>
                    <a:lnTo>
                      <a:pt x="82" y="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79" name="Freeform 151"/>
              <p:cNvSpPr>
                <a:spLocks/>
              </p:cNvSpPr>
              <p:nvPr/>
            </p:nvSpPr>
            <p:spPr bwMode="auto">
              <a:xfrm>
                <a:off x="2612" y="2257"/>
                <a:ext cx="49" cy="32"/>
              </a:xfrm>
              <a:custGeom>
                <a:avLst/>
                <a:gdLst/>
                <a:ahLst/>
                <a:cxnLst>
                  <a:cxn ang="0">
                    <a:pos x="49" y="15"/>
                  </a:cxn>
                  <a:cxn ang="0">
                    <a:pos x="49" y="21"/>
                  </a:cxn>
                  <a:cxn ang="0">
                    <a:pos x="44" y="24"/>
                  </a:cxn>
                  <a:cxn ang="0">
                    <a:pos x="39" y="28"/>
                  </a:cxn>
                  <a:cxn ang="0">
                    <a:pos x="34" y="32"/>
                  </a:cxn>
                  <a:cxn ang="0">
                    <a:pos x="24" y="28"/>
                  </a:cxn>
                  <a:cxn ang="0">
                    <a:pos x="14" y="28"/>
                  </a:cxn>
                  <a:cxn ang="0">
                    <a:pos x="4" y="26"/>
                  </a:cxn>
                  <a:cxn ang="0">
                    <a:pos x="0" y="19"/>
                  </a:cxn>
                  <a:cxn ang="0">
                    <a:pos x="2" y="13"/>
                  </a:cxn>
                  <a:cxn ang="0">
                    <a:pos x="7" y="7"/>
                  </a:cxn>
                  <a:cxn ang="0">
                    <a:pos x="14" y="4"/>
                  </a:cxn>
                  <a:cxn ang="0">
                    <a:pos x="22" y="2"/>
                  </a:cxn>
                  <a:cxn ang="0">
                    <a:pos x="32" y="0"/>
                  </a:cxn>
                  <a:cxn ang="0">
                    <a:pos x="39" y="4"/>
                  </a:cxn>
                  <a:cxn ang="0">
                    <a:pos x="44" y="9"/>
                  </a:cxn>
                  <a:cxn ang="0">
                    <a:pos x="49" y="15"/>
                  </a:cxn>
                </a:cxnLst>
                <a:rect l="0" t="0" r="r" b="b"/>
                <a:pathLst>
                  <a:path w="49" h="32">
                    <a:moveTo>
                      <a:pt x="49" y="15"/>
                    </a:moveTo>
                    <a:lnTo>
                      <a:pt x="49" y="21"/>
                    </a:lnTo>
                    <a:lnTo>
                      <a:pt x="44" y="24"/>
                    </a:lnTo>
                    <a:lnTo>
                      <a:pt x="39" y="28"/>
                    </a:lnTo>
                    <a:lnTo>
                      <a:pt x="34" y="32"/>
                    </a:lnTo>
                    <a:lnTo>
                      <a:pt x="24" y="28"/>
                    </a:lnTo>
                    <a:lnTo>
                      <a:pt x="14" y="28"/>
                    </a:lnTo>
                    <a:lnTo>
                      <a:pt x="4" y="26"/>
                    </a:lnTo>
                    <a:lnTo>
                      <a:pt x="0" y="19"/>
                    </a:lnTo>
                    <a:lnTo>
                      <a:pt x="2" y="13"/>
                    </a:lnTo>
                    <a:lnTo>
                      <a:pt x="7" y="7"/>
                    </a:lnTo>
                    <a:lnTo>
                      <a:pt x="14" y="4"/>
                    </a:lnTo>
                    <a:lnTo>
                      <a:pt x="22" y="2"/>
                    </a:lnTo>
                    <a:lnTo>
                      <a:pt x="32" y="0"/>
                    </a:lnTo>
                    <a:lnTo>
                      <a:pt x="39" y="4"/>
                    </a:lnTo>
                    <a:lnTo>
                      <a:pt x="44" y="9"/>
                    </a:lnTo>
                    <a:lnTo>
                      <a:pt x="49" y="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80" name="Freeform 152"/>
              <p:cNvSpPr>
                <a:spLocks/>
              </p:cNvSpPr>
              <p:nvPr/>
            </p:nvSpPr>
            <p:spPr bwMode="auto">
              <a:xfrm>
                <a:off x="4283" y="2259"/>
                <a:ext cx="136" cy="30"/>
              </a:xfrm>
              <a:custGeom>
                <a:avLst/>
                <a:gdLst/>
                <a:ahLst/>
                <a:cxnLst>
                  <a:cxn ang="0">
                    <a:pos x="134" y="11"/>
                  </a:cxn>
                  <a:cxn ang="0">
                    <a:pos x="136" y="19"/>
                  </a:cxn>
                  <a:cxn ang="0">
                    <a:pos x="131" y="22"/>
                  </a:cxn>
                  <a:cxn ang="0">
                    <a:pos x="121" y="26"/>
                  </a:cxn>
                  <a:cxn ang="0">
                    <a:pos x="112" y="28"/>
                  </a:cxn>
                  <a:cxn ang="0">
                    <a:pos x="0" y="30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35" y="0"/>
                  </a:cxn>
                  <a:cxn ang="0">
                    <a:pos x="52" y="2"/>
                  </a:cxn>
                  <a:cxn ang="0">
                    <a:pos x="69" y="3"/>
                  </a:cxn>
                  <a:cxn ang="0">
                    <a:pos x="84" y="7"/>
                  </a:cxn>
                  <a:cxn ang="0">
                    <a:pos x="102" y="9"/>
                  </a:cxn>
                  <a:cxn ang="0">
                    <a:pos x="116" y="11"/>
                  </a:cxn>
                  <a:cxn ang="0">
                    <a:pos x="134" y="11"/>
                  </a:cxn>
                </a:cxnLst>
                <a:rect l="0" t="0" r="r" b="b"/>
                <a:pathLst>
                  <a:path w="136" h="30">
                    <a:moveTo>
                      <a:pt x="134" y="11"/>
                    </a:moveTo>
                    <a:lnTo>
                      <a:pt x="136" y="19"/>
                    </a:lnTo>
                    <a:lnTo>
                      <a:pt x="131" y="22"/>
                    </a:lnTo>
                    <a:lnTo>
                      <a:pt x="121" y="26"/>
                    </a:lnTo>
                    <a:lnTo>
                      <a:pt x="112" y="28"/>
                    </a:lnTo>
                    <a:lnTo>
                      <a:pt x="0" y="30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35" y="0"/>
                    </a:lnTo>
                    <a:lnTo>
                      <a:pt x="52" y="2"/>
                    </a:lnTo>
                    <a:lnTo>
                      <a:pt x="69" y="3"/>
                    </a:lnTo>
                    <a:lnTo>
                      <a:pt x="84" y="7"/>
                    </a:lnTo>
                    <a:lnTo>
                      <a:pt x="102" y="9"/>
                    </a:lnTo>
                    <a:lnTo>
                      <a:pt x="116" y="11"/>
                    </a:lnTo>
                    <a:lnTo>
                      <a:pt x="134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81" name="Freeform 153"/>
              <p:cNvSpPr>
                <a:spLocks/>
              </p:cNvSpPr>
              <p:nvPr/>
            </p:nvSpPr>
            <p:spPr bwMode="auto">
              <a:xfrm>
                <a:off x="3369" y="2276"/>
                <a:ext cx="37" cy="17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33" y="5"/>
                  </a:cxn>
                  <a:cxn ang="0">
                    <a:pos x="25" y="9"/>
                  </a:cxn>
                  <a:cxn ang="0">
                    <a:pos x="13" y="11"/>
                  </a:cxn>
                  <a:cxn ang="0">
                    <a:pos x="3" y="17"/>
                  </a:cxn>
                  <a:cxn ang="0">
                    <a:pos x="0" y="13"/>
                  </a:cxn>
                  <a:cxn ang="0">
                    <a:pos x="8" y="7"/>
                  </a:cxn>
                  <a:cxn ang="0">
                    <a:pos x="15" y="3"/>
                  </a:cxn>
                  <a:cxn ang="0">
                    <a:pos x="28" y="2"/>
                  </a:cxn>
                  <a:cxn ang="0">
                    <a:pos x="37" y="0"/>
                  </a:cxn>
                </a:cxnLst>
                <a:rect l="0" t="0" r="r" b="b"/>
                <a:pathLst>
                  <a:path w="37" h="17">
                    <a:moveTo>
                      <a:pt x="37" y="0"/>
                    </a:moveTo>
                    <a:lnTo>
                      <a:pt x="33" y="5"/>
                    </a:lnTo>
                    <a:lnTo>
                      <a:pt x="25" y="9"/>
                    </a:lnTo>
                    <a:lnTo>
                      <a:pt x="13" y="11"/>
                    </a:lnTo>
                    <a:lnTo>
                      <a:pt x="3" y="17"/>
                    </a:lnTo>
                    <a:lnTo>
                      <a:pt x="0" y="13"/>
                    </a:lnTo>
                    <a:lnTo>
                      <a:pt x="8" y="7"/>
                    </a:lnTo>
                    <a:lnTo>
                      <a:pt x="15" y="3"/>
                    </a:lnTo>
                    <a:lnTo>
                      <a:pt x="28" y="2"/>
                    </a:lnTo>
                    <a:lnTo>
                      <a:pt x="3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82" name="Freeform 154"/>
              <p:cNvSpPr>
                <a:spLocks/>
              </p:cNvSpPr>
              <p:nvPr/>
            </p:nvSpPr>
            <p:spPr bwMode="auto">
              <a:xfrm>
                <a:off x="2864" y="2276"/>
                <a:ext cx="1263" cy="435"/>
              </a:xfrm>
              <a:custGeom>
                <a:avLst/>
                <a:gdLst/>
                <a:ahLst/>
                <a:cxnLst>
                  <a:cxn ang="0">
                    <a:pos x="1261" y="13"/>
                  </a:cxn>
                  <a:cxn ang="0">
                    <a:pos x="1238" y="24"/>
                  </a:cxn>
                  <a:cxn ang="0">
                    <a:pos x="1176" y="41"/>
                  </a:cxn>
                  <a:cxn ang="0">
                    <a:pos x="1080" y="70"/>
                  </a:cxn>
                  <a:cxn ang="0">
                    <a:pos x="986" y="100"/>
                  </a:cxn>
                  <a:cxn ang="0">
                    <a:pos x="892" y="134"/>
                  </a:cxn>
                  <a:cxn ang="0">
                    <a:pos x="800" y="168"/>
                  </a:cxn>
                  <a:cxn ang="0">
                    <a:pos x="706" y="202"/>
                  </a:cxn>
                  <a:cxn ang="0">
                    <a:pos x="612" y="234"/>
                  </a:cxn>
                  <a:cxn ang="0">
                    <a:pos x="518" y="265"/>
                  </a:cxn>
                  <a:cxn ang="0">
                    <a:pos x="424" y="293"/>
                  </a:cxn>
                  <a:cxn ang="0">
                    <a:pos x="334" y="321"/>
                  </a:cxn>
                  <a:cxn ang="0">
                    <a:pos x="245" y="350"/>
                  </a:cxn>
                  <a:cxn ang="0">
                    <a:pos x="159" y="380"/>
                  </a:cxn>
                  <a:cxn ang="0">
                    <a:pos x="114" y="397"/>
                  </a:cxn>
                  <a:cxn ang="0">
                    <a:pos x="112" y="395"/>
                  </a:cxn>
                  <a:cxn ang="0">
                    <a:pos x="99" y="403"/>
                  </a:cxn>
                  <a:cxn ang="0">
                    <a:pos x="77" y="418"/>
                  </a:cxn>
                  <a:cxn ang="0">
                    <a:pos x="47" y="427"/>
                  </a:cxn>
                  <a:cxn ang="0">
                    <a:pos x="15" y="433"/>
                  </a:cxn>
                  <a:cxn ang="0">
                    <a:pos x="5" y="420"/>
                  </a:cxn>
                  <a:cxn ang="0">
                    <a:pos x="40" y="414"/>
                  </a:cxn>
                  <a:cxn ang="0">
                    <a:pos x="82" y="395"/>
                  </a:cxn>
                  <a:cxn ang="0">
                    <a:pos x="139" y="376"/>
                  </a:cxn>
                  <a:cxn ang="0">
                    <a:pos x="196" y="357"/>
                  </a:cxn>
                  <a:cxn ang="0">
                    <a:pos x="253" y="336"/>
                  </a:cxn>
                  <a:cxn ang="0">
                    <a:pos x="307" y="318"/>
                  </a:cxn>
                  <a:cxn ang="0">
                    <a:pos x="364" y="299"/>
                  </a:cxn>
                  <a:cxn ang="0">
                    <a:pos x="421" y="282"/>
                  </a:cxn>
                  <a:cxn ang="0">
                    <a:pos x="478" y="265"/>
                  </a:cxn>
                  <a:cxn ang="0">
                    <a:pos x="520" y="249"/>
                  </a:cxn>
                  <a:cxn ang="0">
                    <a:pos x="552" y="236"/>
                  </a:cxn>
                  <a:cxn ang="0">
                    <a:pos x="587" y="227"/>
                  </a:cxn>
                  <a:cxn ang="0">
                    <a:pos x="622" y="215"/>
                  </a:cxn>
                  <a:cxn ang="0">
                    <a:pos x="676" y="195"/>
                  </a:cxn>
                  <a:cxn ang="0">
                    <a:pos x="753" y="166"/>
                  </a:cxn>
                  <a:cxn ang="0">
                    <a:pos x="830" y="138"/>
                  </a:cxn>
                  <a:cxn ang="0">
                    <a:pos x="904" y="108"/>
                  </a:cxn>
                  <a:cxn ang="0">
                    <a:pos x="981" y="81"/>
                  </a:cxn>
                  <a:cxn ang="0">
                    <a:pos x="1060" y="55"/>
                  </a:cxn>
                  <a:cxn ang="0">
                    <a:pos x="1137" y="30"/>
                  </a:cxn>
                  <a:cxn ang="0">
                    <a:pos x="1219" y="9"/>
                  </a:cxn>
                  <a:cxn ang="0">
                    <a:pos x="1263" y="3"/>
                  </a:cxn>
                </a:cxnLst>
                <a:rect l="0" t="0" r="r" b="b"/>
                <a:pathLst>
                  <a:path w="1263" h="435">
                    <a:moveTo>
                      <a:pt x="1263" y="3"/>
                    </a:moveTo>
                    <a:lnTo>
                      <a:pt x="1261" y="13"/>
                    </a:lnTo>
                    <a:lnTo>
                      <a:pt x="1253" y="20"/>
                    </a:lnTo>
                    <a:lnTo>
                      <a:pt x="1238" y="24"/>
                    </a:lnTo>
                    <a:lnTo>
                      <a:pt x="1226" y="28"/>
                    </a:lnTo>
                    <a:lnTo>
                      <a:pt x="1176" y="41"/>
                    </a:lnTo>
                    <a:lnTo>
                      <a:pt x="1129" y="55"/>
                    </a:lnTo>
                    <a:lnTo>
                      <a:pt x="1080" y="70"/>
                    </a:lnTo>
                    <a:lnTo>
                      <a:pt x="1033" y="85"/>
                    </a:lnTo>
                    <a:lnTo>
                      <a:pt x="986" y="100"/>
                    </a:lnTo>
                    <a:lnTo>
                      <a:pt x="939" y="117"/>
                    </a:lnTo>
                    <a:lnTo>
                      <a:pt x="892" y="134"/>
                    </a:lnTo>
                    <a:lnTo>
                      <a:pt x="847" y="151"/>
                    </a:lnTo>
                    <a:lnTo>
                      <a:pt x="800" y="168"/>
                    </a:lnTo>
                    <a:lnTo>
                      <a:pt x="753" y="185"/>
                    </a:lnTo>
                    <a:lnTo>
                      <a:pt x="706" y="202"/>
                    </a:lnTo>
                    <a:lnTo>
                      <a:pt x="659" y="219"/>
                    </a:lnTo>
                    <a:lnTo>
                      <a:pt x="612" y="234"/>
                    </a:lnTo>
                    <a:lnTo>
                      <a:pt x="565" y="249"/>
                    </a:lnTo>
                    <a:lnTo>
                      <a:pt x="518" y="265"/>
                    </a:lnTo>
                    <a:lnTo>
                      <a:pt x="468" y="278"/>
                    </a:lnTo>
                    <a:lnTo>
                      <a:pt x="424" y="293"/>
                    </a:lnTo>
                    <a:lnTo>
                      <a:pt x="379" y="306"/>
                    </a:lnTo>
                    <a:lnTo>
                      <a:pt x="334" y="321"/>
                    </a:lnTo>
                    <a:lnTo>
                      <a:pt x="290" y="335"/>
                    </a:lnTo>
                    <a:lnTo>
                      <a:pt x="245" y="350"/>
                    </a:lnTo>
                    <a:lnTo>
                      <a:pt x="203" y="365"/>
                    </a:lnTo>
                    <a:lnTo>
                      <a:pt x="159" y="380"/>
                    </a:lnTo>
                    <a:lnTo>
                      <a:pt x="117" y="397"/>
                    </a:lnTo>
                    <a:lnTo>
                      <a:pt x="114" y="397"/>
                    </a:lnTo>
                    <a:lnTo>
                      <a:pt x="114" y="397"/>
                    </a:lnTo>
                    <a:lnTo>
                      <a:pt x="112" y="395"/>
                    </a:lnTo>
                    <a:lnTo>
                      <a:pt x="109" y="393"/>
                    </a:lnTo>
                    <a:lnTo>
                      <a:pt x="99" y="403"/>
                    </a:lnTo>
                    <a:lnTo>
                      <a:pt x="89" y="410"/>
                    </a:lnTo>
                    <a:lnTo>
                      <a:pt x="77" y="418"/>
                    </a:lnTo>
                    <a:lnTo>
                      <a:pt x="62" y="422"/>
                    </a:lnTo>
                    <a:lnTo>
                      <a:pt x="47" y="427"/>
                    </a:lnTo>
                    <a:lnTo>
                      <a:pt x="32" y="431"/>
                    </a:lnTo>
                    <a:lnTo>
                      <a:pt x="15" y="433"/>
                    </a:lnTo>
                    <a:lnTo>
                      <a:pt x="0" y="435"/>
                    </a:lnTo>
                    <a:lnTo>
                      <a:pt x="5" y="420"/>
                    </a:lnTo>
                    <a:lnTo>
                      <a:pt x="20" y="416"/>
                    </a:lnTo>
                    <a:lnTo>
                      <a:pt x="40" y="414"/>
                    </a:lnTo>
                    <a:lnTo>
                      <a:pt x="55" y="405"/>
                    </a:lnTo>
                    <a:lnTo>
                      <a:pt x="82" y="395"/>
                    </a:lnTo>
                    <a:lnTo>
                      <a:pt x="112" y="386"/>
                    </a:lnTo>
                    <a:lnTo>
                      <a:pt x="139" y="376"/>
                    </a:lnTo>
                    <a:lnTo>
                      <a:pt x="169" y="367"/>
                    </a:lnTo>
                    <a:lnTo>
                      <a:pt x="196" y="357"/>
                    </a:lnTo>
                    <a:lnTo>
                      <a:pt x="223" y="346"/>
                    </a:lnTo>
                    <a:lnTo>
                      <a:pt x="253" y="336"/>
                    </a:lnTo>
                    <a:lnTo>
                      <a:pt x="280" y="327"/>
                    </a:lnTo>
                    <a:lnTo>
                      <a:pt x="307" y="318"/>
                    </a:lnTo>
                    <a:lnTo>
                      <a:pt x="337" y="308"/>
                    </a:lnTo>
                    <a:lnTo>
                      <a:pt x="364" y="299"/>
                    </a:lnTo>
                    <a:lnTo>
                      <a:pt x="391" y="289"/>
                    </a:lnTo>
                    <a:lnTo>
                      <a:pt x="421" y="282"/>
                    </a:lnTo>
                    <a:lnTo>
                      <a:pt x="448" y="272"/>
                    </a:lnTo>
                    <a:lnTo>
                      <a:pt x="478" y="265"/>
                    </a:lnTo>
                    <a:lnTo>
                      <a:pt x="505" y="257"/>
                    </a:lnTo>
                    <a:lnTo>
                      <a:pt x="520" y="249"/>
                    </a:lnTo>
                    <a:lnTo>
                      <a:pt x="535" y="244"/>
                    </a:lnTo>
                    <a:lnTo>
                      <a:pt x="552" y="236"/>
                    </a:lnTo>
                    <a:lnTo>
                      <a:pt x="570" y="231"/>
                    </a:lnTo>
                    <a:lnTo>
                      <a:pt x="587" y="227"/>
                    </a:lnTo>
                    <a:lnTo>
                      <a:pt x="604" y="221"/>
                    </a:lnTo>
                    <a:lnTo>
                      <a:pt x="622" y="215"/>
                    </a:lnTo>
                    <a:lnTo>
                      <a:pt x="639" y="210"/>
                    </a:lnTo>
                    <a:lnTo>
                      <a:pt x="676" y="195"/>
                    </a:lnTo>
                    <a:lnTo>
                      <a:pt x="716" y="181"/>
                    </a:lnTo>
                    <a:lnTo>
                      <a:pt x="753" y="166"/>
                    </a:lnTo>
                    <a:lnTo>
                      <a:pt x="790" y="151"/>
                    </a:lnTo>
                    <a:lnTo>
                      <a:pt x="830" y="138"/>
                    </a:lnTo>
                    <a:lnTo>
                      <a:pt x="867" y="123"/>
                    </a:lnTo>
                    <a:lnTo>
                      <a:pt x="904" y="108"/>
                    </a:lnTo>
                    <a:lnTo>
                      <a:pt x="944" y="94"/>
                    </a:lnTo>
                    <a:lnTo>
                      <a:pt x="981" y="81"/>
                    </a:lnTo>
                    <a:lnTo>
                      <a:pt x="1020" y="68"/>
                    </a:lnTo>
                    <a:lnTo>
                      <a:pt x="1060" y="55"/>
                    </a:lnTo>
                    <a:lnTo>
                      <a:pt x="1097" y="41"/>
                    </a:lnTo>
                    <a:lnTo>
                      <a:pt x="1137" y="30"/>
                    </a:lnTo>
                    <a:lnTo>
                      <a:pt x="1176" y="19"/>
                    </a:lnTo>
                    <a:lnTo>
                      <a:pt x="1219" y="9"/>
                    </a:lnTo>
                    <a:lnTo>
                      <a:pt x="1258" y="0"/>
                    </a:lnTo>
                    <a:lnTo>
                      <a:pt x="126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83" name="Freeform 155"/>
              <p:cNvSpPr>
                <a:spLocks/>
              </p:cNvSpPr>
              <p:nvPr/>
            </p:nvSpPr>
            <p:spPr bwMode="auto">
              <a:xfrm>
                <a:off x="3535" y="2287"/>
                <a:ext cx="327" cy="98"/>
              </a:xfrm>
              <a:custGeom>
                <a:avLst/>
                <a:gdLst/>
                <a:ahLst/>
                <a:cxnLst>
                  <a:cxn ang="0">
                    <a:pos x="327" y="11"/>
                  </a:cxn>
                  <a:cxn ang="0">
                    <a:pos x="290" y="28"/>
                  </a:cxn>
                  <a:cxn ang="0">
                    <a:pos x="250" y="42"/>
                  </a:cxn>
                  <a:cxn ang="0">
                    <a:pos x="208" y="51"/>
                  </a:cxn>
                  <a:cxn ang="0">
                    <a:pos x="166" y="57"/>
                  </a:cxn>
                  <a:cxn ang="0">
                    <a:pos x="122" y="64"/>
                  </a:cxn>
                  <a:cxn ang="0">
                    <a:pos x="79" y="74"/>
                  </a:cxn>
                  <a:cxn ang="0">
                    <a:pos x="40" y="83"/>
                  </a:cxn>
                  <a:cxn ang="0">
                    <a:pos x="0" y="98"/>
                  </a:cxn>
                  <a:cxn ang="0">
                    <a:pos x="8" y="91"/>
                  </a:cxn>
                  <a:cxn ang="0">
                    <a:pos x="18" y="85"/>
                  </a:cxn>
                  <a:cxn ang="0">
                    <a:pos x="30" y="79"/>
                  </a:cxn>
                  <a:cxn ang="0">
                    <a:pos x="42" y="76"/>
                  </a:cxn>
                  <a:cxn ang="0">
                    <a:pos x="55" y="72"/>
                  </a:cxn>
                  <a:cxn ang="0">
                    <a:pos x="70" y="68"/>
                  </a:cxn>
                  <a:cxn ang="0">
                    <a:pos x="82" y="64"/>
                  </a:cxn>
                  <a:cxn ang="0">
                    <a:pos x="94" y="61"/>
                  </a:cxn>
                  <a:cxn ang="0">
                    <a:pos x="109" y="59"/>
                  </a:cxn>
                  <a:cxn ang="0">
                    <a:pos x="124" y="55"/>
                  </a:cxn>
                  <a:cxn ang="0">
                    <a:pos x="136" y="51"/>
                  </a:cxn>
                  <a:cxn ang="0">
                    <a:pos x="151" y="47"/>
                  </a:cxn>
                  <a:cxn ang="0">
                    <a:pos x="166" y="44"/>
                  </a:cxn>
                  <a:cxn ang="0">
                    <a:pos x="179" y="42"/>
                  </a:cxn>
                  <a:cxn ang="0">
                    <a:pos x="193" y="42"/>
                  </a:cxn>
                  <a:cxn ang="0">
                    <a:pos x="208" y="44"/>
                  </a:cxn>
                  <a:cxn ang="0">
                    <a:pos x="218" y="34"/>
                  </a:cxn>
                  <a:cxn ang="0">
                    <a:pos x="228" y="27"/>
                  </a:cxn>
                  <a:cxn ang="0">
                    <a:pos x="243" y="21"/>
                  </a:cxn>
                  <a:cxn ang="0">
                    <a:pos x="258" y="17"/>
                  </a:cxn>
                  <a:cxn ang="0">
                    <a:pos x="273" y="13"/>
                  </a:cxn>
                  <a:cxn ang="0">
                    <a:pos x="287" y="9"/>
                  </a:cxn>
                  <a:cxn ang="0">
                    <a:pos x="302" y="6"/>
                  </a:cxn>
                  <a:cxn ang="0">
                    <a:pos x="315" y="0"/>
                  </a:cxn>
                  <a:cxn ang="0">
                    <a:pos x="327" y="11"/>
                  </a:cxn>
                </a:cxnLst>
                <a:rect l="0" t="0" r="r" b="b"/>
                <a:pathLst>
                  <a:path w="327" h="98">
                    <a:moveTo>
                      <a:pt x="327" y="11"/>
                    </a:moveTo>
                    <a:lnTo>
                      <a:pt x="290" y="28"/>
                    </a:lnTo>
                    <a:lnTo>
                      <a:pt x="250" y="42"/>
                    </a:lnTo>
                    <a:lnTo>
                      <a:pt x="208" y="51"/>
                    </a:lnTo>
                    <a:lnTo>
                      <a:pt x="166" y="57"/>
                    </a:lnTo>
                    <a:lnTo>
                      <a:pt x="122" y="64"/>
                    </a:lnTo>
                    <a:lnTo>
                      <a:pt x="79" y="74"/>
                    </a:lnTo>
                    <a:lnTo>
                      <a:pt x="40" y="83"/>
                    </a:lnTo>
                    <a:lnTo>
                      <a:pt x="0" y="98"/>
                    </a:lnTo>
                    <a:lnTo>
                      <a:pt x="8" y="91"/>
                    </a:lnTo>
                    <a:lnTo>
                      <a:pt x="18" y="85"/>
                    </a:lnTo>
                    <a:lnTo>
                      <a:pt x="30" y="79"/>
                    </a:lnTo>
                    <a:lnTo>
                      <a:pt x="42" y="76"/>
                    </a:lnTo>
                    <a:lnTo>
                      <a:pt x="55" y="72"/>
                    </a:lnTo>
                    <a:lnTo>
                      <a:pt x="70" y="68"/>
                    </a:lnTo>
                    <a:lnTo>
                      <a:pt x="82" y="64"/>
                    </a:lnTo>
                    <a:lnTo>
                      <a:pt x="94" y="61"/>
                    </a:lnTo>
                    <a:lnTo>
                      <a:pt x="109" y="59"/>
                    </a:lnTo>
                    <a:lnTo>
                      <a:pt x="124" y="55"/>
                    </a:lnTo>
                    <a:lnTo>
                      <a:pt x="136" y="51"/>
                    </a:lnTo>
                    <a:lnTo>
                      <a:pt x="151" y="47"/>
                    </a:lnTo>
                    <a:lnTo>
                      <a:pt x="166" y="44"/>
                    </a:lnTo>
                    <a:lnTo>
                      <a:pt x="179" y="42"/>
                    </a:lnTo>
                    <a:lnTo>
                      <a:pt x="193" y="42"/>
                    </a:lnTo>
                    <a:lnTo>
                      <a:pt x="208" y="44"/>
                    </a:lnTo>
                    <a:lnTo>
                      <a:pt x="218" y="34"/>
                    </a:lnTo>
                    <a:lnTo>
                      <a:pt x="228" y="27"/>
                    </a:lnTo>
                    <a:lnTo>
                      <a:pt x="243" y="21"/>
                    </a:lnTo>
                    <a:lnTo>
                      <a:pt x="258" y="17"/>
                    </a:lnTo>
                    <a:lnTo>
                      <a:pt x="273" y="13"/>
                    </a:lnTo>
                    <a:lnTo>
                      <a:pt x="287" y="9"/>
                    </a:lnTo>
                    <a:lnTo>
                      <a:pt x="302" y="6"/>
                    </a:lnTo>
                    <a:lnTo>
                      <a:pt x="315" y="0"/>
                    </a:lnTo>
                    <a:lnTo>
                      <a:pt x="327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84" name="Freeform 156"/>
              <p:cNvSpPr>
                <a:spLocks/>
              </p:cNvSpPr>
              <p:nvPr/>
            </p:nvSpPr>
            <p:spPr bwMode="auto">
              <a:xfrm>
                <a:off x="1027" y="2293"/>
                <a:ext cx="304" cy="41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87" y="15"/>
                  </a:cxn>
                  <a:cxn ang="0">
                    <a:pos x="294" y="15"/>
                  </a:cxn>
                  <a:cxn ang="0">
                    <a:pos x="302" y="21"/>
                  </a:cxn>
                  <a:cxn ang="0">
                    <a:pos x="304" y="28"/>
                  </a:cxn>
                  <a:cxn ang="0">
                    <a:pos x="289" y="36"/>
                  </a:cxn>
                  <a:cxn ang="0">
                    <a:pos x="272" y="38"/>
                  </a:cxn>
                  <a:cxn ang="0">
                    <a:pos x="252" y="36"/>
                  </a:cxn>
                  <a:cxn ang="0">
                    <a:pos x="232" y="34"/>
                  </a:cxn>
                  <a:cxn ang="0">
                    <a:pos x="218" y="34"/>
                  </a:cxn>
                  <a:cxn ang="0">
                    <a:pos x="198" y="34"/>
                  </a:cxn>
                  <a:cxn ang="0">
                    <a:pos x="178" y="34"/>
                  </a:cxn>
                  <a:cxn ang="0">
                    <a:pos x="158" y="34"/>
                  </a:cxn>
                  <a:cxn ang="0">
                    <a:pos x="138" y="34"/>
                  </a:cxn>
                  <a:cxn ang="0">
                    <a:pos x="116" y="36"/>
                  </a:cxn>
                  <a:cxn ang="0">
                    <a:pos x="96" y="38"/>
                  </a:cxn>
                  <a:cxn ang="0">
                    <a:pos x="79" y="41"/>
                  </a:cxn>
                  <a:cxn ang="0">
                    <a:pos x="69" y="41"/>
                  </a:cxn>
                  <a:cxn ang="0">
                    <a:pos x="57" y="39"/>
                  </a:cxn>
                  <a:cxn ang="0">
                    <a:pos x="47" y="39"/>
                  </a:cxn>
                  <a:cxn ang="0">
                    <a:pos x="37" y="38"/>
                  </a:cxn>
                  <a:cxn ang="0">
                    <a:pos x="27" y="34"/>
                  </a:cxn>
                  <a:cxn ang="0">
                    <a:pos x="19" y="32"/>
                  </a:cxn>
                  <a:cxn ang="0">
                    <a:pos x="10" y="28"/>
                  </a:cxn>
                  <a:cxn ang="0">
                    <a:pos x="0" y="22"/>
                  </a:cxn>
                  <a:cxn ang="0">
                    <a:pos x="7" y="17"/>
                  </a:cxn>
                  <a:cxn ang="0">
                    <a:pos x="17" y="11"/>
                  </a:cxn>
                  <a:cxn ang="0">
                    <a:pos x="27" y="7"/>
                  </a:cxn>
                  <a:cxn ang="0">
                    <a:pos x="37" y="5"/>
                  </a:cxn>
                  <a:cxn ang="0">
                    <a:pos x="49" y="3"/>
                  </a:cxn>
                  <a:cxn ang="0">
                    <a:pos x="62" y="2"/>
                  </a:cxn>
                  <a:cxn ang="0">
                    <a:pos x="74" y="2"/>
                  </a:cxn>
                  <a:cxn ang="0">
                    <a:pos x="86" y="0"/>
                  </a:cxn>
                  <a:cxn ang="0">
                    <a:pos x="109" y="2"/>
                  </a:cxn>
                  <a:cxn ang="0">
                    <a:pos x="131" y="2"/>
                  </a:cxn>
                  <a:cxn ang="0">
                    <a:pos x="156" y="3"/>
                  </a:cxn>
                  <a:cxn ang="0">
                    <a:pos x="180" y="5"/>
                  </a:cxn>
                  <a:cxn ang="0">
                    <a:pos x="205" y="7"/>
                  </a:cxn>
                  <a:cxn ang="0">
                    <a:pos x="230" y="9"/>
                  </a:cxn>
                  <a:cxn ang="0">
                    <a:pos x="255" y="13"/>
                  </a:cxn>
                  <a:cxn ang="0">
                    <a:pos x="277" y="17"/>
                  </a:cxn>
                </a:cxnLst>
                <a:rect l="0" t="0" r="r" b="b"/>
                <a:pathLst>
                  <a:path w="304" h="41">
                    <a:moveTo>
                      <a:pt x="277" y="17"/>
                    </a:moveTo>
                    <a:lnTo>
                      <a:pt x="287" y="15"/>
                    </a:lnTo>
                    <a:lnTo>
                      <a:pt x="294" y="15"/>
                    </a:lnTo>
                    <a:lnTo>
                      <a:pt x="302" y="21"/>
                    </a:lnTo>
                    <a:lnTo>
                      <a:pt x="304" y="28"/>
                    </a:lnTo>
                    <a:lnTo>
                      <a:pt x="289" y="36"/>
                    </a:lnTo>
                    <a:lnTo>
                      <a:pt x="272" y="38"/>
                    </a:lnTo>
                    <a:lnTo>
                      <a:pt x="252" y="36"/>
                    </a:lnTo>
                    <a:lnTo>
                      <a:pt x="232" y="34"/>
                    </a:lnTo>
                    <a:lnTo>
                      <a:pt x="218" y="34"/>
                    </a:lnTo>
                    <a:lnTo>
                      <a:pt x="198" y="34"/>
                    </a:lnTo>
                    <a:lnTo>
                      <a:pt x="178" y="34"/>
                    </a:lnTo>
                    <a:lnTo>
                      <a:pt x="158" y="34"/>
                    </a:lnTo>
                    <a:lnTo>
                      <a:pt x="138" y="34"/>
                    </a:lnTo>
                    <a:lnTo>
                      <a:pt x="116" y="36"/>
                    </a:lnTo>
                    <a:lnTo>
                      <a:pt x="96" y="38"/>
                    </a:lnTo>
                    <a:lnTo>
                      <a:pt x="79" y="41"/>
                    </a:lnTo>
                    <a:lnTo>
                      <a:pt x="69" y="41"/>
                    </a:lnTo>
                    <a:lnTo>
                      <a:pt x="57" y="39"/>
                    </a:lnTo>
                    <a:lnTo>
                      <a:pt x="47" y="39"/>
                    </a:lnTo>
                    <a:lnTo>
                      <a:pt x="37" y="38"/>
                    </a:lnTo>
                    <a:lnTo>
                      <a:pt x="27" y="34"/>
                    </a:lnTo>
                    <a:lnTo>
                      <a:pt x="19" y="32"/>
                    </a:lnTo>
                    <a:lnTo>
                      <a:pt x="10" y="28"/>
                    </a:lnTo>
                    <a:lnTo>
                      <a:pt x="0" y="22"/>
                    </a:lnTo>
                    <a:lnTo>
                      <a:pt x="7" y="17"/>
                    </a:lnTo>
                    <a:lnTo>
                      <a:pt x="17" y="11"/>
                    </a:lnTo>
                    <a:lnTo>
                      <a:pt x="27" y="7"/>
                    </a:lnTo>
                    <a:lnTo>
                      <a:pt x="37" y="5"/>
                    </a:lnTo>
                    <a:lnTo>
                      <a:pt x="49" y="3"/>
                    </a:lnTo>
                    <a:lnTo>
                      <a:pt x="62" y="2"/>
                    </a:lnTo>
                    <a:lnTo>
                      <a:pt x="74" y="2"/>
                    </a:lnTo>
                    <a:lnTo>
                      <a:pt x="86" y="0"/>
                    </a:lnTo>
                    <a:lnTo>
                      <a:pt x="109" y="2"/>
                    </a:lnTo>
                    <a:lnTo>
                      <a:pt x="131" y="2"/>
                    </a:lnTo>
                    <a:lnTo>
                      <a:pt x="156" y="3"/>
                    </a:lnTo>
                    <a:lnTo>
                      <a:pt x="180" y="5"/>
                    </a:lnTo>
                    <a:lnTo>
                      <a:pt x="205" y="7"/>
                    </a:lnTo>
                    <a:lnTo>
                      <a:pt x="230" y="9"/>
                    </a:lnTo>
                    <a:lnTo>
                      <a:pt x="255" y="13"/>
                    </a:lnTo>
                    <a:lnTo>
                      <a:pt x="277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85" name="Freeform 157"/>
              <p:cNvSpPr>
                <a:spLocks/>
              </p:cNvSpPr>
              <p:nvPr/>
            </p:nvSpPr>
            <p:spPr bwMode="auto">
              <a:xfrm>
                <a:off x="3503" y="2293"/>
                <a:ext cx="77" cy="30"/>
              </a:xfrm>
              <a:custGeom>
                <a:avLst/>
                <a:gdLst/>
                <a:ahLst/>
                <a:cxnLst>
                  <a:cxn ang="0">
                    <a:pos x="77" y="11"/>
                  </a:cxn>
                  <a:cxn ang="0">
                    <a:pos x="67" y="13"/>
                  </a:cxn>
                  <a:cxn ang="0">
                    <a:pos x="57" y="15"/>
                  </a:cxn>
                  <a:cxn ang="0">
                    <a:pos x="47" y="19"/>
                  </a:cxn>
                  <a:cxn ang="0">
                    <a:pos x="40" y="21"/>
                  </a:cxn>
                  <a:cxn ang="0">
                    <a:pos x="30" y="22"/>
                  </a:cxn>
                  <a:cxn ang="0">
                    <a:pos x="20" y="26"/>
                  </a:cxn>
                  <a:cxn ang="0">
                    <a:pos x="10" y="28"/>
                  </a:cxn>
                  <a:cxn ang="0">
                    <a:pos x="0" y="30"/>
                  </a:cxn>
                  <a:cxn ang="0">
                    <a:pos x="10" y="19"/>
                  </a:cxn>
                  <a:cxn ang="0">
                    <a:pos x="25" y="13"/>
                  </a:cxn>
                  <a:cxn ang="0">
                    <a:pos x="42" y="7"/>
                  </a:cxn>
                  <a:cxn ang="0">
                    <a:pos x="57" y="0"/>
                  </a:cxn>
                  <a:cxn ang="0">
                    <a:pos x="77" y="0"/>
                  </a:cxn>
                  <a:cxn ang="0">
                    <a:pos x="77" y="11"/>
                  </a:cxn>
                </a:cxnLst>
                <a:rect l="0" t="0" r="r" b="b"/>
                <a:pathLst>
                  <a:path w="77" h="30">
                    <a:moveTo>
                      <a:pt x="77" y="11"/>
                    </a:moveTo>
                    <a:lnTo>
                      <a:pt x="67" y="13"/>
                    </a:lnTo>
                    <a:lnTo>
                      <a:pt x="57" y="15"/>
                    </a:lnTo>
                    <a:lnTo>
                      <a:pt x="47" y="19"/>
                    </a:lnTo>
                    <a:lnTo>
                      <a:pt x="40" y="21"/>
                    </a:lnTo>
                    <a:lnTo>
                      <a:pt x="30" y="22"/>
                    </a:lnTo>
                    <a:lnTo>
                      <a:pt x="20" y="26"/>
                    </a:lnTo>
                    <a:lnTo>
                      <a:pt x="10" y="28"/>
                    </a:lnTo>
                    <a:lnTo>
                      <a:pt x="0" y="30"/>
                    </a:lnTo>
                    <a:lnTo>
                      <a:pt x="10" y="19"/>
                    </a:lnTo>
                    <a:lnTo>
                      <a:pt x="25" y="13"/>
                    </a:lnTo>
                    <a:lnTo>
                      <a:pt x="42" y="7"/>
                    </a:lnTo>
                    <a:lnTo>
                      <a:pt x="57" y="0"/>
                    </a:lnTo>
                    <a:lnTo>
                      <a:pt x="77" y="0"/>
                    </a:lnTo>
                    <a:lnTo>
                      <a:pt x="77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86" name="Freeform 158"/>
              <p:cNvSpPr>
                <a:spLocks/>
              </p:cNvSpPr>
              <p:nvPr/>
            </p:nvSpPr>
            <p:spPr bwMode="auto">
              <a:xfrm>
                <a:off x="3273" y="2302"/>
                <a:ext cx="59" cy="23"/>
              </a:xfrm>
              <a:custGeom>
                <a:avLst/>
                <a:gdLst/>
                <a:ahLst/>
                <a:cxnLst>
                  <a:cxn ang="0">
                    <a:pos x="59" y="4"/>
                  </a:cxn>
                  <a:cxn ang="0">
                    <a:pos x="47" y="12"/>
                  </a:cxn>
                  <a:cxn ang="0">
                    <a:pos x="32" y="17"/>
                  </a:cxn>
                  <a:cxn ang="0">
                    <a:pos x="15" y="23"/>
                  </a:cxn>
                  <a:cxn ang="0">
                    <a:pos x="0" y="21"/>
                  </a:cxn>
                  <a:cxn ang="0">
                    <a:pos x="12" y="13"/>
                  </a:cxn>
                  <a:cxn ang="0">
                    <a:pos x="29" y="6"/>
                  </a:cxn>
                  <a:cxn ang="0">
                    <a:pos x="44" y="0"/>
                  </a:cxn>
                  <a:cxn ang="0">
                    <a:pos x="59" y="4"/>
                  </a:cxn>
                </a:cxnLst>
                <a:rect l="0" t="0" r="r" b="b"/>
                <a:pathLst>
                  <a:path w="59" h="23">
                    <a:moveTo>
                      <a:pt x="59" y="4"/>
                    </a:moveTo>
                    <a:lnTo>
                      <a:pt x="47" y="12"/>
                    </a:lnTo>
                    <a:lnTo>
                      <a:pt x="32" y="17"/>
                    </a:lnTo>
                    <a:lnTo>
                      <a:pt x="15" y="23"/>
                    </a:lnTo>
                    <a:lnTo>
                      <a:pt x="0" y="21"/>
                    </a:lnTo>
                    <a:lnTo>
                      <a:pt x="12" y="13"/>
                    </a:lnTo>
                    <a:lnTo>
                      <a:pt x="29" y="6"/>
                    </a:lnTo>
                    <a:lnTo>
                      <a:pt x="44" y="0"/>
                    </a:lnTo>
                    <a:lnTo>
                      <a:pt x="5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87" name="Freeform 159"/>
              <p:cNvSpPr>
                <a:spLocks/>
              </p:cNvSpPr>
              <p:nvPr/>
            </p:nvSpPr>
            <p:spPr bwMode="auto">
              <a:xfrm>
                <a:off x="529" y="2314"/>
                <a:ext cx="262" cy="98"/>
              </a:xfrm>
              <a:custGeom>
                <a:avLst/>
                <a:gdLst/>
                <a:ahLst/>
                <a:cxnLst>
                  <a:cxn ang="0">
                    <a:pos x="262" y="1"/>
                  </a:cxn>
                  <a:cxn ang="0">
                    <a:pos x="255" y="15"/>
                  </a:cxn>
                  <a:cxn ang="0">
                    <a:pos x="238" y="20"/>
                  </a:cxn>
                  <a:cxn ang="0">
                    <a:pos x="218" y="26"/>
                  </a:cxn>
                  <a:cxn ang="0">
                    <a:pos x="203" y="34"/>
                  </a:cxn>
                  <a:cxn ang="0">
                    <a:pos x="178" y="43"/>
                  </a:cxn>
                  <a:cxn ang="0">
                    <a:pos x="153" y="54"/>
                  </a:cxn>
                  <a:cxn ang="0">
                    <a:pos x="131" y="66"/>
                  </a:cxn>
                  <a:cxn ang="0">
                    <a:pos x="106" y="77"/>
                  </a:cxn>
                  <a:cxn ang="0">
                    <a:pos x="84" y="87"/>
                  </a:cxn>
                  <a:cxn ang="0">
                    <a:pos x="57" y="92"/>
                  </a:cxn>
                  <a:cxn ang="0">
                    <a:pos x="30" y="98"/>
                  </a:cxn>
                  <a:cxn ang="0">
                    <a:pos x="0" y="98"/>
                  </a:cxn>
                  <a:cxn ang="0">
                    <a:pos x="30" y="83"/>
                  </a:cxn>
                  <a:cxn ang="0">
                    <a:pos x="59" y="66"/>
                  </a:cxn>
                  <a:cxn ang="0">
                    <a:pos x="92" y="52"/>
                  </a:cxn>
                  <a:cxn ang="0">
                    <a:pos x="124" y="39"/>
                  </a:cxn>
                  <a:cxn ang="0">
                    <a:pos x="156" y="26"/>
                  </a:cxn>
                  <a:cxn ang="0">
                    <a:pos x="191" y="17"/>
                  </a:cxn>
                  <a:cxn ang="0">
                    <a:pos x="225" y="7"/>
                  </a:cxn>
                  <a:cxn ang="0">
                    <a:pos x="260" y="0"/>
                  </a:cxn>
                  <a:cxn ang="0">
                    <a:pos x="262" y="1"/>
                  </a:cxn>
                </a:cxnLst>
                <a:rect l="0" t="0" r="r" b="b"/>
                <a:pathLst>
                  <a:path w="262" h="98">
                    <a:moveTo>
                      <a:pt x="262" y="1"/>
                    </a:moveTo>
                    <a:lnTo>
                      <a:pt x="255" y="15"/>
                    </a:lnTo>
                    <a:lnTo>
                      <a:pt x="238" y="20"/>
                    </a:lnTo>
                    <a:lnTo>
                      <a:pt x="218" y="26"/>
                    </a:lnTo>
                    <a:lnTo>
                      <a:pt x="203" y="34"/>
                    </a:lnTo>
                    <a:lnTo>
                      <a:pt x="178" y="43"/>
                    </a:lnTo>
                    <a:lnTo>
                      <a:pt x="153" y="54"/>
                    </a:lnTo>
                    <a:lnTo>
                      <a:pt x="131" y="66"/>
                    </a:lnTo>
                    <a:lnTo>
                      <a:pt x="106" y="77"/>
                    </a:lnTo>
                    <a:lnTo>
                      <a:pt x="84" y="87"/>
                    </a:lnTo>
                    <a:lnTo>
                      <a:pt x="57" y="92"/>
                    </a:lnTo>
                    <a:lnTo>
                      <a:pt x="30" y="98"/>
                    </a:lnTo>
                    <a:lnTo>
                      <a:pt x="0" y="98"/>
                    </a:lnTo>
                    <a:lnTo>
                      <a:pt x="30" y="83"/>
                    </a:lnTo>
                    <a:lnTo>
                      <a:pt x="59" y="66"/>
                    </a:lnTo>
                    <a:lnTo>
                      <a:pt x="92" y="52"/>
                    </a:lnTo>
                    <a:lnTo>
                      <a:pt x="124" y="39"/>
                    </a:lnTo>
                    <a:lnTo>
                      <a:pt x="156" y="26"/>
                    </a:lnTo>
                    <a:lnTo>
                      <a:pt x="191" y="17"/>
                    </a:lnTo>
                    <a:lnTo>
                      <a:pt x="225" y="7"/>
                    </a:lnTo>
                    <a:lnTo>
                      <a:pt x="260" y="0"/>
                    </a:lnTo>
                    <a:lnTo>
                      <a:pt x="262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88" name="Freeform 160"/>
              <p:cNvSpPr>
                <a:spLocks/>
              </p:cNvSpPr>
              <p:nvPr/>
            </p:nvSpPr>
            <p:spPr bwMode="auto">
              <a:xfrm>
                <a:off x="3399" y="2331"/>
                <a:ext cx="62" cy="24"/>
              </a:xfrm>
              <a:custGeom>
                <a:avLst/>
                <a:gdLst/>
                <a:ahLst/>
                <a:cxnLst>
                  <a:cxn ang="0">
                    <a:pos x="62" y="3"/>
                  </a:cxn>
                  <a:cxn ang="0">
                    <a:pos x="50" y="11"/>
                  </a:cxn>
                  <a:cxn ang="0">
                    <a:pos x="35" y="18"/>
                  </a:cxn>
                  <a:cxn ang="0">
                    <a:pos x="17" y="24"/>
                  </a:cxn>
                  <a:cxn ang="0">
                    <a:pos x="0" y="24"/>
                  </a:cxn>
                  <a:cxn ang="0">
                    <a:pos x="10" y="17"/>
                  </a:cxn>
                  <a:cxn ang="0">
                    <a:pos x="25" y="7"/>
                  </a:cxn>
                  <a:cxn ang="0">
                    <a:pos x="42" y="1"/>
                  </a:cxn>
                  <a:cxn ang="0">
                    <a:pos x="59" y="0"/>
                  </a:cxn>
                  <a:cxn ang="0">
                    <a:pos x="62" y="3"/>
                  </a:cxn>
                </a:cxnLst>
                <a:rect l="0" t="0" r="r" b="b"/>
                <a:pathLst>
                  <a:path w="62" h="24">
                    <a:moveTo>
                      <a:pt x="62" y="3"/>
                    </a:moveTo>
                    <a:lnTo>
                      <a:pt x="50" y="11"/>
                    </a:lnTo>
                    <a:lnTo>
                      <a:pt x="35" y="18"/>
                    </a:lnTo>
                    <a:lnTo>
                      <a:pt x="17" y="24"/>
                    </a:lnTo>
                    <a:lnTo>
                      <a:pt x="0" y="24"/>
                    </a:lnTo>
                    <a:lnTo>
                      <a:pt x="10" y="17"/>
                    </a:lnTo>
                    <a:lnTo>
                      <a:pt x="25" y="7"/>
                    </a:lnTo>
                    <a:lnTo>
                      <a:pt x="42" y="1"/>
                    </a:lnTo>
                    <a:lnTo>
                      <a:pt x="59" y="0"/>
                    </a:lnTo>
                    <a:lnTo>
                      <a:pt x="62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89" name="Freeform 161"/>
              <p:cNvSpPr>
                <a:spLocks/>
              </p:cNvSpPr>
              <p:nvPr/>
            </p:nvSpPr>
            <p:spPr bwMode="auto">
              <a:xfrm>
                <a:off x="4320" y="2331"/>
                <a:ext cx="174" cy="37"/>
              </a:xfrm>
              <a:custGeom>
                <a:avLst/>
                <a:gdLst/>
                <a:ahLst/>
                <a:cxnLst>
                  <a:cxn ang="0">
                    <a:pos x="174" y="20"/>
                  </a:cxn>
                  <a:cxn ang="0">
                    <a:pos x="156" y="22"/>
                  </a:cxn>
                  <a:cxn ang="0">
                    <a:pos x="136" y="24"/>
                  </a:cxn>
                  <a:cxn ang="0">
                    <a:pos x="119" y="24"/>
                  </a:cxn>
                  <a:cxn ang="0">
                    <a:pos x="99" y="26"/>
                  </a:cxn>
                  <a:cxn ang="0">
                    <a:pos x="82" y="28"/>
                  </a:cxn>
                  <a:cxn ang="0">
                    <a:pos x="62" y="30"/>
                  </a:cxn>
                  <a:cxn ang="0">
                    <a:pos x="45" y="34"/>
                  </a:cxn>
                  <a:cxn ang="0">
                    <a:pos x="27" y="37"/>
                  </a:cxn>
                  <a:cxn ang="0">
                    <a:pos x="23" y="35"/>
                  </a:cxn>
                  <a:cxn ang="0">
                    <a:pos x="13" y="32"/>
                  </a:cxn>
                  <a:cxn ang="0">
                    <a:pos x="5" y="28"/>
                  </a:cxn>
                  <a:cxn ang="0">
                    <a:pos x="0" y="20"/>
                  </a:cxn>
                  <a:cxn ang="0">
                    <a:pos x="0" y="13"/>
                  </a:cxn>
                  <a:cxn ang="0">
                    <a:pos x="5" y="7"/>
                  </a:cxn>
                  <a:cxn ang="0">
                    <a:pos x="10" y="1"/>
                  </a:cxn>
                  <a:cxn ang="0">
                    <a:pos x="18" y="0"/>
                  </a:cxn>
                  <a:cxn ang="0">
                    <a:pos x="174" y="9"/>
                  </a:cxn>
                  <a:cxn ang="0">
                    <a:pos x="174" y="20"/>
                  </a:cxn>
                </a:cxnLst>
                <a:rect l="0" t="0" r="r" b="b"/>
                <a:pathLst>
                  <a:path w="174" h="37">
                    <a:moveTo>
                      <a:pt x="174" y="20"/>
                    </a:moveTo>
                    <a:lnTo>
                      <a:pt x="156" y="22"/>
                    </a:lnTo>
                    <a:lnTo>
                      <a:pt x="136" y="24"/>
                    </a:lnTo>
                    <a:lnTo>
                      <a:pt x="119" y="24"/>
                    </a:lnTo>
                    <a:lnTo>
                      <a:pt x="99" y="26"/>
                    </a:lnTo>
                    <a:lnTo>
                      <a:pt x="82" y="28"/>
                    </a:lnTo>
                    <a:lnTo>
                      <a:pt x="62" y="30"/>
                    </a:lnTo>
                    <a:lnTo>
                      <a:pt x="45" y="34"/>
                    </a:lnTo>
                    <a:lnTo>
                      <a:pt x="27" y="37"/>
                    </a:lnTo>
                    <a:lnTo>
                      <a:pt x="23" y="35"/>
                    </a:lnTo>
                    <a:lnTo>
                      <a:pt x="13" y="32"/>
                    </a:lnTo>
                    <a:lnTo>
                      <a:pt x="5" y="28"/>
                    </a:lnTo>
                    <a:lnTo>
                      <a:pt x="0" y="20"/>
                    </a:lnTo>
                    <a:lnTo>
                      <a:pt x="0" y="13"/>
                    </a:lnTo>
                    <a:lnTo>
                      <a:pt x="5" y="7"/>
                    </a:lnTo>
                    <a:lnTo>
                      <a:pt x="10" y="1"/>
                    </a:lnTo>
                    <a:lnTo>
                      <a:pt x="18" y="0"/>
                    </a:lnTo>
                    <a:lnTo>
                      <a:pt x="174" y="9"/>
                    </a:lnTo>
                    <a:lnTo>
                      <a:pt x="174" y="2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90" name="Freeform 162"/>
              <p:cNvSpPr>
                <a:spLocks/>
              </p:cNvSpPr>
              <p:nvPr/>
            </p:nvSpPr>
            <p:spPr bwMode="auto">
              <a:xfrm>
                <a:off x="2852" y="2334"/>
                <a:ext cx="1317" cy="470"/>
              </a:xfrm>
              <a:custGeom>
                <a:avLst/>
                <a:gdLst/>
                <a:ahLst/>
                <a:cxnLst>
                  <a:cxn ang="0">
                    <a:pos x="1302" y="27"/>
                  </a:cxn>
                  <a:cxn ang="0">
                    <a:pos x="1283" y="29"/>
                  </a:cxn>
                  <a:cxn ang="0">
                    <a:pos x="1265" y="32"/>
                  </a:cxn>
                  <a:cxn ang="0">
                    <a:pos x="1245" y="34"/>
                  </a:cxn>
                  <a:cxn ang="0">
                    <a:pos x="1186" y="57"/>
                  </a:cxn>
                  <a:cxn ang="0">
                    <a:pos x="1087" y="91"/>
                  </a:cxn>
                  <a:cxn ang="0">
                    <a:pos x="988" y="123"/>
                  </a:cxn>
                  <a:cxn ang="0">
                    <a:pos x="891" y="157"/>
                  </a:cxn>
                  <a:cxn ang="0">
                    <a:pos x="792" y="195"/>
                  </a:cxn>
                  <a:cxn ang="0">
                    <a:pos x="688" y="233"/>
                  </a:cxn>
                  <a:cxn ang="0">
                    <a:pos x="584" y="269"/>
                  </a:cxn>
                  <a:cxn ang="0">
                    <a:pos x="478" y="305"/>
                  </a:cxn>
                  <a:cxn ang="0">
                    <a:pos x="374" y="341"/>
                  </a:cxn>
                  <a:cxn ang="0">
                    <a:pos x="270" y="377"/>
                  </a:cxn>
                  <a:cxn ang="0">
                    <a:pos x="166" y="413"/>
                  </a:cxn>
                  <a:cxn ang="0">
                    <a:pos x="62" y="451"/>
                  </a:cxn>
                  <a:cxn ang="0">
                    <a:pos x="5" y="466"/>
                  </a:cxn>
                  <a:cxn ang="0">
                    <a:pos x="0" y="460"/>
                  </a:cxn>
                  <a:cxn ang="0">
                    <a:pos x="44" y="441"/>
                  </a:cxn>
                  <a:cxn ang="0">
                    <a:pos x="131" y="411"/>
                  </a:cxn>
                  <a:cxn ang="0">
                    <a:pos x="218" y="379"/>
                  </a:cxn>
                  <a:cxn ang="0">
                    <a:pos x="304" y="347"/>
                  </a:cxn>
                  <a:cxn ang="0">
                    <a:pos x="391" y="314"/>
                  </a:cxn>
                  <a:cxn ang="0">
                    <a:pos x="480" y="282"/>
                  </a:cxn>
                  <a:cxn ang="0">
                    <a:pos x="567" y="252"/>
                  </a:cxn>
                  <a:cxn ang="0">
                    <a:pos x="656" y="224"/>
                  </a:cxn>
                  <a:cxn ang="0">
                    <a:pos x="738" y="195"/>
                  </a:cxn>
                  <a:cxn ang="0">
                    <a:pos x="812" y="167"/>
                  </a:cxn>
                  <a:cxn ang="0">
                    <a:pos x="886" y="138"/>
                  </a:cxn>
                  <a:cxn ang="0">
                    <a:pos x="961" y="110"/>
                  </a:cxn>
                  <a:cxn ang="0">
                    <a:pos x="1035" y="84"/>
                  </a:cxn>
                  <a:cxn ang="0">
                    <a:pos x="1109" y="57"/>
                  </a:cxn>
                  <a:cxn ang="0">
                    <a:pos x="1186" y="32"/>
                  </a:cxn>
                  <a:cxn ang="0">
                    <a:pos x="1263" y="10"/>
                  </a:cxn>
                  <a:cxn ang="0">
                    <a:pos x="1310" y="6"/>
                  </a:cxn>
                  <a:cxn ang="0">
                    <a:pos x="1317" y="17"/>
                  </a:cxn>
                </a:cxnLst>
                <a:rect l="0" t="0" r="r" b="b"/>
                <a:pathLst>
                  <a:path w="1317" h="470">
                    <a:moveTo>
                      <a:pt x="1312" y="23"/>
                    </a:moveTo>
                    <a:lnTo>
                      <a:pt x="1302" y="27"/>
                    </a:lnTo>
                    <a:lnTo>
                      <a:pt x="1292" y="29"/>
                    </a:lnTo>
                    <a:lnTo>
                      <a:pt x="1283" y="29"/>
                    </a:lnTo>
                    <a:lnTo>
                      <a:pt x="1275" y="31"/>
                    </a:lnTo>
                    <a:lnTo>
                      <a:pt x="1265" y="32"/>
                    </a:lnTo>
                    <a:lnTo>
                      <a:pt x="1255" y="32"/>
                    </a:lnTo>
                    <a:lnTo>
                      <a:pt x="1245" y="34"/>
                    </a:lnTo>
                    <a:lnTo>
                      <a:pt x="1235" y="38"/>
                    </a:lnTo>
                    <a:lnTo>
                      <a:pt x="1186" y="57"/>
                    </a:lnTo>
                    <a:lnTo>
                      <a:pt x="1136" y="74"/>
                    </a:lnTo>
                    <a:lnTo>
                      <a:pt x="1087" y="91"/>
                    </a:lnTo>
                    <a:lnTo>
                      <a:pt x="1037" y="106"/>
                    </a:lnTo>
                    <a:lnTo>
                      <a:pt x="988" y="123"/>
                    </a:lnTo>
                    <a:lnTo>
                      <a:pt x="938" y="138"/>
                    </a:lnTo>
                    <a:lnTo>
                      <a:pt x="891" y="157"/>
                    </a:lnTo>
                    <a:lnTo>
                      <a:pt x="844" y="176"/>
                    </a:lnTo>
                    <a:lnTo>
                      <a:pt x="792" y="195"/>
                    </a:lnTo>
                    <a:lnTo>
                      <a:pt x="740" y="214"/>
                    </a:lnTo>
                    <a:lnTo>
                      <a:pt x="688" y="233"/>
                    </a:lnTo>
                    <a:lnTo>
                      <a:pt x="636" y="250"/>
                    </a:lnTo>
                    <a:lnTo>
                      <a:pt x="584" y="269"/>
                    </a:lnTo>
                    <a:lnTo>
                      <a:pt x="530" y="288"/>
                    </a:lnTo>
                    <a:lnTo>
                      <a:pt x="478" y="305"/>
                    </a:lnTo>
                    <a:lnTo>
                      <a:pt x="426" y="322"/>
                    </a:lnTo>
                    <a:lnTo>
                      <a:pt x="374" y="341"/>
                    </a:lnTo>
                    <a:lnTo>
                      <a:pt x="322" y="358"/>
                    </a:lnTo>
                    <a:lnTo>
                      <a:pt x="270" y="377"/>
                    </a:lnTo>
                    <a:lnTo>
                      <a:pt x="218" y="396"/>
                    </a:lnTo>
                    <a:lnTo>
                      <a:pt x="166" y="413"/>
                    </a:lnTo>
                    <a:lnTo>
                      <a:pt x="114" y="432"/>
                    </a:lnTo>
                    <a:lnTo>
                      <a:pt x="62" y="451"/>
                    </a:lnTo>
                    <a:lnTo>
                      <a:pt x="10" y="470"/>
                    </a:lnTo>
                    <a:lnTo>
                      <a:pt x="5" y="466"/>
                    </a:lnTo>
                    <a:lnTo>
                      <a:pt x="2" y="464"/>
                    </a:lnTo>
                    <a:lnTo>
                      <a:pt x="0" y="460"/>
                    </a:lnTo>
                    <a:lnTo>
                      <a:pt x="0" y="456"/>
                    </a:lnTo>
                    <a:lnTo>
                      <a:pt x="44" y="441"/>
                    </a:lnTo>
                    <a:lnTo>
                      <a:pt x="86" y="426"/>
                    </a:lnTo>
                    <a:lnTo>
                      <a:pt x="131" y="411"/>
                    </a:lnTo>
                    <a:lnTo>
                      <a:pt x="176" y="396"/>
                    </a:lnTo>
                    <a:lnTo>
                      <a:pt x="218" y="379"/>
                    </a:lnTo>
                    <a:lnTo>
                      <a:pt x="262" y="364"/>
                    </a:lnTo>
                    <a:lnTo>
                      <a:pt x="304" y="347"/>
                    </a:lnTo>
                    <a:lnTo>
                      <a:pt x="349" y="330"/>
                    </a:lnTo>
                    <a:lnTo>
                      <a:pt x="391" y="314"/>
                    </a:lnTo>
                    <a:lnTo>
                      <a:pt x="436" y="299"/>
                    </a:lnTo>
                    <a:lnTo>
                      <a:pt x="480" y="282"/>
                    </a:lnTo>
                    <a:lnTo>
                      <a:pt x="522" y="267"/>
                    </a:lnTo>
                    <a:lnTo>
                      <a:pt x="567" y="252"/>
                    </a:lnTo>
                    <a:lnTo>
                      <a:pt x="611" y="239"/>
                    </a:lnTo>
                    <a:lnTo>
                      <a:pt x="656" y="224"/>
                    </a:lnTo>
                    <a:lnTo>
                      <a:pt x="701" y="210"/>
                    </a:lnTo>
                    <a:lnTo>
                      <a:pt x="738" y="195"/>
                    </a:lnTo>
                    <a:lnTo>
                      <a:pt x="775" y="182"/>
                    </a:lnTo>
                    <a:lnTo>
                      <a:pt x="812" y="167"/>
                    </a:lnTo>
                    <a:lnTo>
                      <a:pt x="849" y="154"/>
                    </a:lnTo>
                    <a:lnTo>
                      <a:pt x="886" y="138"/>
                    </a:lnTo>
                    <a:lnTo>
                      <a:pt x="923" y="125"/>
                    </a:lnTo>
                    <a:lnTo>
                      <a:pt x="961" y="110"/>
                    </a:lnTo>
                    <a:lnTo>
                      <a:pt x="998" y="97"/>
                    </a:lnTo>
                    <a:lnTo>
                      <a:pt x="1035" y="84"/>
                    </a:lnTo>
                    <a:lnTo>
                      <a:pt x="1072" y="70"/>
                    </a:lnTo>
                    <a:lnTo>
                      <a:pt x="1109" y="57"/>
                    </a:lnTo>
                    <a:lnTo>
                      <a:pt x="1146" y="46"/>
                    </a:lnTo>
                    <a:lnTo>
                      <a:pt x="1186" y="32"/>
                    </a:lnTo>
                    <a:lnTo>
                      <a:pt x="1223" y="21"/>
                    </a:lnTo>
                    <a:lnTo>
                      <a:pt x="1263" y="10"/>
                    </a:lnTo>
                    <a:lnTo>
                      <a:pt x="1302" y="0"/>
                    </a:lnTo>
                    <a:lnTo>
                      <a:pt x="1310" y="6"/>
                    </a:lnTo>
                    <a:lnTo>
                      <a:pt x="1315" y="12"/>
                    </a:lnTo>
                    <a:lnTo>
                      <a:pt x="1317" y="17"/>
                    </a:lnTo>
                    <a:lnTo>
                      <a:pt x="1312" y="2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91" name="Freeform 163"/>
              <p:cNvSpPr>
                <a:spLocks/>
              </p:cNvSpPr>
              <p:nvPr/>
            </p:nvSpPr>
            <p:spPr bwMode="auto">
              <a:xfrm>
                <a:off x="2136" y="2338"/>
                <a:ext cx="203" cy="47"/>
              </a:xfrm>
              <a:custGeom>
                <a:avLst/>
                <a:gdLst/>
                <a:ahLst/>
                <a:cxnLst>
                  <a:cxn ang="0">
                    <a:pos x="203" y="0"/>
                  </a:cxn>
                  <a:cxn ang="0">
                    <a:pos x="183" y="10"/>
                  </a:cxn>
                  <a:cxn ang="0">
                    <a:pos x="161" y="17"/>
                  </a:cxn>
                  <a:cxn ang="0">
                    <a:pos x="141" y="27"/>
                  </a:cxn>
                  <a:cxn ang="0">
                    <a:pos x="119" y="32"/>
                  </a:cxn>
                  <a:cxn ang="0">
                    <a:pos x="94" y="40"/>
                  </a:cxn>
                  <a:cxn ang="0">
                    <a:pos x="72" y="44"/>
                  </a:cxn>
                  <a:cxn ang="0">
                    <a:pos x="50" y="46"/>
                  </a:cxn>
                  <a:cxn ang="0">
                    <a:pos x="27" y="47"/>
                  </a:cxn>
                  <a:cxn ang="0">
                    <a:pos x="15" y="44"/>
                  </a:cxn>
                  <a:cxn ang="0">
                    <a:pos x="8" y="36"/>
                  </a:cxn>
                  <a:cxn ang="0">
                    <a:pos x="0" y="27"/>
                  </a:cxn>
                  <a:cxn ang="0">
                    <a:pos x="0" y="17"/>
                  </a:cxn>
                  <a:cxn ang="0">
                    <a:pos x="25" y="21"/>
                  </a:cxn>
                  <a:cxn ang="0">
                    <a:pos x="50" y="23"/>
                  </a:cxn>
                  <a:cxn ang="0">
                    <a:pos x="74" y="23"/>
                  </a:cxn>
                  <a:cxn ang="0">
                    <a:pos x="102" y="21"/>
                  </a:cxn>
                  <a:cxn ang="0">
                    <a:pos x="126" y="17"/>
                  </a:cxn>
                  <a:cxn ang="0">
                    <a:pos x="151" y="13"/>
                  </a:cxn>
                  <a:cxn ang="0">
                    <a:pos x="178" y="8"/>
                  </a:cxn>
                  <a:cxn ang="0">
                    <a:pos x="203" y="0"/>
                  </a:cxn>
                </a:cxnLst>
                <a:rect l="0" t="0" r="r" b="b"/>
                <a:pathLst>
                  <a:path w="203" h="47">
                    <a:moveTo>
                      <a:pt x="203" y="0"/>
                    </a:moveTo>
                    <a:lnTo>
                      <a:pt x="183" y="10"/>
                    </a:lnTo>
                    <a:lnTo>
                      <a:pt x="161" y="17"/>
                    </a:lnTo>
                    <a:lnTo>
                      <a:pt x="141" y="27"/>
                    </a:lnTo>
                    <a:lnTo>
                      <a:pt x="119" y="32"/>
                    </a:lnTo>
                    <a:lnTo>
                      <a:pt x="94" y="40"/>
                    </a:lnTo>
                    <a:lnTo>
                      <a:pt x="72" y="44"/>
                    </a:lnTo>
                    <a:lnTo>
                      <a:pt x="50" y="46"/>
                    </a:lnTo>
                    <a:lnTo>
                      <a:pt x="27" y="47"/>
                    </a:lnTo>
                    <a:lnTo>
                      <a:pt x="15" y="44"/>
                    </a:lnTo>
                    <a:lnTo>
                      <a:pt x="8" y="36"/>
                    </a:lnTo>
                    <a:lnTo>
                      <a:pt x="0" y="27"/>
                    </a:lnTo>
                    <a:lnTo>
                      <a:pt x="0" y="17"/>
                    </a:lnTo>
                    <a:lnTo>
                      <a:pt x="25" y="21"/>
                    </a:lnTo>
                    <a:lnTo>
                      <a:pt x="50" y="23"/>
                    </a:lnTo>
                    <a:lnTo>
                      <a:pt x="74" y="23"/>
                    </a:lnTo>
                    <a:lnTo>
                      <a:pt x="102" y="21"/>
                    </a:lnTo>
                    <a:lnTo>
                      <a:pt x="126" y="17"/>
                    </a:lnTo>
                    <a:lnTo>
                      <a:pt x="151" y="13"/>
                    </a:lnTo>
                    <a:lnTo>
                      <a:pt x="178" y="8"/>
                    </a:lnTo>
                    <a:lnTo>
                      <a:pt x="20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92" name="Freeform 164"/>
              <p:cNvSpPr>
                <a:spLocks/>
              </p:cNvSpPr>
              <p:nvPr/>
            </p:nvSpPr>
            <p:spPr bwMode="auto">
              <a:xfrm>
                <a:off x="3201" y="2340"/>
                <a:ext cx="27" cy="17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7" y="8"/>
                  </a:cxn>
                  <a:cxn ang="0">
                    <a:pos x="17" y="11"/>
                  </a:cxn>
                  <a:cxn ang="0">
                    <a:pos x="7" y="13"/>
                  </a:cxn>
                  <a:cxn ang="0">
                    <a:pos x="0" y="17"/>
                  </a:cxn>
                  <a:cxn ang="0">
                    <a:pos x="0" y="9"/>
                  </a:cxn>
                  <a:cxn ang="0">
                    <a:pos x="5" y="4"/>
                  </a:cxn>
                  <a:cxn ang="0">
                    <a:pos x="15" y="0"/>
                  </a:cxn>
                  <a:cxn ang="0">
                    <a:pos x="27" y="0"/>
                  </a:cxn>
                </a:cxnLst>
                <a:rect l="0" t="0" r="r" b="b"/>
                <a:pathLst>
                  <a:path w="27" h="17">
                    <a:moveTo>
                      <a:pt x="27" y="0"/>
                    </a:moveTo>
                    <a:lnTo>
                      <a:pt x="27" y="8"/>
                    </a:lnTo>
                    <a:lnTo>
                      <a:pt x="17" y="11"/>
                    </a:lnTo>
                    <a:lnTo>
                      <a:pt x="7" y="13"/>
                    </a:lnTo>
                    <a:lnTo>
                      <a:pt x="0" y="17"/>
                    </a:lnTo>
                    <a:lnTo>
                      <a:pt x="0" y="9"/>
                    </a:lnTo>
                    <a:lnTo>
                      <a:pt x="5" y="4"/>
                    </a:lnTo>
                    <a:lnTo>
                      <a:pt x="15" y="0"/>
                    </a:lnTo>
                    <a:lnTo>
                      <a:pt x="2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93" name="Freeform 165"/>
              <p:cNvSpPr>
                <a:spLocks/>
              </p:cNvSpPr>
              <p:nvPr/>
            </p:nvSpPr>
            <p:spPr bwMode="auto">
              <a:xfrm>
                <a:off x="990" y="2348"/>
                <a:ext cx="175" cy="30"/>
              </a:xfrm>
              <a:custGeom>
                <a:avLst/>
                <a:gdLst/>
                <a:ahLst/>
                <a:cxnLst>
                  <a:cxn ang="0">
                    <a:pos x="175" y="13"/>
                  </a:cxn>
                  <a:cxn ang="0">
                    <a:pos x="175" y="26"/>
                  </a:cxn>
                  <a:cxn ang="0">
                    <a:pos x="160" y="28"/>
                  </a:cxn>
                  <a:cxn ang="0">
                    <a:pos x="143" y="26"/>
                  </a:cxn>
                  <a:cxn ang="0">
                    <a:pos x="131" y="30"/>
                  </a:cxn>
                  <a:cxn ang="0">
                    <a:pos x="113" y="26"/>
                  </a:cxn>
                  <a:cxn ang="0">
                    <a:pos x="96" y="26"/>
                  </a:cxn>
                  <a:cxn ang="0">
                    <a:pos x="81" y="28"/>
                  </a:cxn>
                  <a:cxn ang="0">
                    <a:pos x="64" y="28"/>
                  </a:cxn>
                  <a:cxn ang="0">
                    <a:pos x="49" y="30"/>
                  </a:cxn>
                  <a:cxn ang="0">
                    <a:pos x="34" y="30"/>
                  </a:cxn>
                  <a:cxn ang="0">
                    <a:pos x="19" y="28"/>
                  </a:cxn>
                  <a:cxn ang="0">
                    <a:pos x="2" y="24"/>
                  </a:cxn>
                  <a:cxn ang="0">
                    <a:pos x="2" y="17"/>
                  </a:cxn>
                  <a:cxn ang="0">
                    <a:pos x="0" y="9"/>
                  </a:cxn>
                  <a:cxn ang="0">
                    <a:pos x="2" y="3"/>
                  </a:cxn>
                  <a:cxn ang="0">
                    <a:pos x="9" y="0"/>
                  </a:cxn>
                  <a:cxn ang="0">
                    <a:pos x="29" y="1"/>
                  </a:cxn>
                  <a:cxn ang="0">
                    <a:pos x="52" y="1"/>
                  </a:cxn>
                  <a:cxn ang="0">
                    <a:pos x="74" y="1"/>
                  </a:cxn>
                  <a:cxn ang="0">
                    <a:pos x="96" y="1"/>
                  </a:cxn>
                  <a:cxn ang="0">
                    <a:pos x="118" y="1"/>
                  </a:cxn>
                  <a:cxn ang="0">
                    <a:pos x="138" y="3"/>
                  </a:cxn>
                  <a:cxn ang="0">
                    <a:pos x="158" y="7"/>
                  </a:cxn>
                  <a:cxn ang="0">
                    <a:pos x="175" y="13"/>
                  </a:cxn>
                </a:cxnLst>
                <a:rect l="0" t="0" r="r" b="b"/>
                <a:pathLst>
                  <a:path w="175" h="30">
                    <a:moveTo>
                      <a:pt x="175" y="13"/>
                    </a:moveTo>
                    <a:lnTo>
                      <a:pt x="175" y="26"/>
                    </a:lnTo>
                    <a:lnTo>
                      <a:pt x="160" y="28"/>
                    </a:lnTo>
                    <a:lnTo>
                      <a:pt x="143" y="26"/>
                    </a:lnTo>
                    <a:lnTo>
                      <a:pt x="131" y="30"/>
                    </a:lnTo>
                    <a:lnTo>
                      <a:pt x="113" y="26"/>
                    </a:lnTo>
                    <a:lnTo>
                      <a:pt x="96" y="26"/>
                    </a:lnTo>
                    <a:lnTo>
                      <a:pt x="81" y="28"/>
                    </a:lnTo>
                    <a:lnTo>
                      <a:pt x="64" y="28"/>
                    </a:lnTo>
                    <a:lnTo>
                      <a:pt x="49" y="30"/>
                    </a:lnTo>
                    <a:lnTo>
                      <a:pt x="34" y="30"/>
                    </a:lnTo>
                    <a:lnTo>
                      <a:pt x="19" y="28"/>
                    </a:lnTo>
                    <a:lnTo>
                      <a:pt x="2" y="24"/>
                    </a:lnTo>
                    <a:lnTo>
                      <a:pt x="2" y="17"/>
                    </a:lnTo>
                    <a:lnTo>
                      <a:pt x="0" y="9"/>
                    </a:lnTo>
                    <a:lnTo>
                      <a:pt x="2" y="3"/>
                    </a:lnTo>
                    <a:lnTo>
                      <a:pt x="9" y="0"/>
                    </a:lnTo>
                    <a:lnTo>
                      <a:pt x="29" y="1"/>
                    </a:lnTo>
                    <a:lnTo>
                      <a:pt x="52" y="1"/>
                    </a:lnTo>
                    <a:lnTo>
                      <a:pt x="74" y="1"/>
                    </a:lnTo>
                    <a:lnTo>
                      <a:pt x="96" y="1"/>
                    </a:lnTo>
                    <a:lnTo>
                      <a:pt x="118" y="1"/>
                    </a:lnTo>
                    <a:lnTo>
                      <a:pt x="138" y="3"/>
                    </a:lnTo>
                    <a:lnTo>
                      <a:pt x="158" y="7"/>
                    </a:lnTo>
                    <a:lnTo>
                      <a:pt x="175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94" name="Freeform 166"/>
              <p:cNvSpPr>
                <a:spLocks/>
              </p:cNvSpPr>
              <p:nvPr/>
            </p:nvSpPr>
            <p:spPr bwMode="auto">
              <a:xfrm>
                <a:off x="1453" y="2348"/>
                <a:ext cx="302" cy="143"/>
              </a:xfrm>
              <a:custGeom>
                <a:avLst/>
                <a:gdLst/>
                <a:ahLst/>
                <a:cxnLst>
                  <a:cxn ang="0">
                    <a:pos x="302" y="13"/>
                  </a:cxn>
                  <a:cxn ang="0">
                    <a:pos x="289" y="30"/>
                  </a:cxn>
                  <a:cxn ang="0">
                    <a:pos x="255" y="47"/>
                  </a:cxn>
                  <a:cxn ang="0">
                    <a:pos x="220" y="62"/>
                  </a:cxn>
                  <a:cxn ang="0">
                    <a:pos x="188" y="79"/>
                  </a:cxn>
                  <a:cxn ang="0">
                    <a:pos x="153" y="96"/>
                  </a:cxn>
                  <a:cxn ang="0">
                    <a:pos x="118" y="111"/>
                  </a:cxn>
                  <a:cxn ang="0">
                    <a:pos x="84" y="124"/>
                  </a:cxn>
                  <a:cxn ang="0">
                    <a:pos x="47" y="136"/>
                  </a:cxn>
                  <a:cxn ang="0">
                    <a:pos x="10" y="143"/>
                  </a:cxn>
                  <a:cxn ang="0">
                    <a:pos x="2" y="140"/>
                  </a:cxn>
                  <a:cxn ang="0">
                    <a:pos x="0" y="136"/>
                  </a:cxn>
                  <a:cxn ang="0">
                    <a:pos x="0" y="130"/>
                  </a:cxn>
                  <a:cxn ang="0">
                    <a:pos x="0" y="123"/>
                  </a:cxn>
                  <a:cxn ang="0">
                    <a:pos x="282" y="0"/>
                  </a:cxn>
                  <a:cxn ang="0">
                    <a:pos x="289" y="1"/>
                  </a:cxn>
                  <a:cxn ang="0">
                    <a:pos x="294" y="5"/>
                  </a:cxn>
                  <a:cxn ang="0">
                    <a:pos x="299" y="7"/>
                  </a:cxn>
                  <a:cxn ang="0">
                    <a:pos x="302" y="13"/>
                  </a:cxn>
                </a:cxnLst>
                <a:rect l="0" t="0" r="r" b="b"/>
                <a:pathLst>
                  <a:path w="302" h="143">
                    <a:moveTo>
                      <a:pt x="302" y="13"/>
                    </a:moveTo>
                    <a:lnTo>
                      <a:pt x="289" y="30"/>
                    </a:lnTo>
                    <a:lnTo>
                      <a:pt x="255" y="47"/>
                    </a:lnTo>
                    <a:lnTo>
                      <a:pt x="220" y="62"/>
                    </a:lnTo>
                    <a:lnTo>
                      <a:pt x="188" y="79"/>
                    </a:lnTo>
                    <a:lnTo>
                      <a:pt x="153" y="96"/>
                    </a:lnTo>
                    <a:lnTo>
                      <a:pt x="118" y="111"/>
                    </a:lnTo>
                    <a:lnTo>
                      <a:pt x="84" y="124"/>
                    </a:lnTo>
                    <a:lnTo>
                      <a:pt x="47" y="136"/>
                    </a:lnTo>
                    <a:lnTo>
                      <a:pt x="10" y="143"/>
                    </a:lnTo>
                    <a:lnTo>
                      <a:pt x="2" y="140"/>
                    </a:lnTo>
                    <a:lnTo>
                      <a:pt x="0" y="136"/>
                    </a:lnTo>
                    <a:lnTo>
                      <a:pt x="0" y="130"/>
                    </a:lnTo>
                    <a:lnTo>
                      <a:pt x="0" y="123"/>
                    </a:lnTo>
                    <a:lnTo>
                      <a:pt x="282" y="0"/>
                    </a:lnTo>
                    <a:lnTo>
                      <a:pt x="289" y="1"/>
                    </a:lnTo>
                    <a:lnTo>
                      <a:pt x="294" y="5"/>
                    </a:lnTo>
                    <a:lnTo>
                      <a:pt x="299" y="7"/>
                    </a:lnTo>
                    <a:lnTo>
                      <a:pt x="302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95" name="Freeform 167"/>
              <p:cNvSpPr>
                <a:spLocks/>
              </p:cNvSpPr>
              <p:nvPr/>
            </p:nvSpPr>
            <p:spPr bwMode="auto">
              <a:xfrm>
                <a:off x="1995" y="2355"/>
                <a:ext cx="69" cy="30"/>
              </a:xfrm>
              <a:custGeom>
                <a:avLst/>
                <a:gdLst/>
                <a:ahLst/>
                <a:cxnLst>
                  <a:cxn ang="0">
                    <a:pos x="67" y="10"/>
                  </a:cxn>
                  <a:cxn ang="0">
                    <a:pos x="69" y="15"/>
                  </a:cxn>
                  <a:cxn ang="0">
                    <a:pos x="67" y="21"/>
                  </a:cxn>
                  <a:cxn ang="0">
                    <a:pos x="59" y="27"/>
                  </a:cxn>
                  <a:cxn ang="0">
                    <a:pos x="54" y="30"/>
                  </a:cxn>
                  <a:cxn ang="0">
                    <a:pos x="40" y="29"/>
                  </a:cxn>
                  <a:cxn ang="0">
                    <a:pos x="27" y="29"/>
                  </a:cxn>
                  <a:cxn ang="0">
                    <a:pos x="12" y="25"/>
                  </a:cxn>
                  <a:cxn ang="0">
                    <a:pos x="0" y="19"/>
                  </a:cxn>
                  <a:cxn ang="0">
                    <a:pos x="7" y="0"/>
                  </a:cxn>
                  <a:cxn ang="0">
                    <a:pos x="67" y="10"/>
                  </a:cxn>
                </a:cxnLst>
                <a:rect l="0" t="0" r="r" b="b"/>
                <a:pathLst>
                  <a:path w="69" h="30">
                    <a:moveTo>
                      <a:pt x="67" y="10"/>
                    </a:moveTo>
                    <a:lnTo>
                      <a:pt x="69" y="15"/>
                    </a:lnTo>
                    <a:lnTo>
                      <a:pt x="67" y="21"/>
                    </a:lnTo>
                    <a:lnTo>
                      <a:pt x="59" y="27"/>
                    </a:lnTo>
                    <a:lnTo>
                      <a:pt x="54" y="30"/>
                    </a:lnTo>
                    <a:lnTo>
                      <a:pt x="40" y="29"/>
                    </a:lnTo>
                    <a:lnTo>
                      <a:pt x="27" y="29"/>
                    </a:lnTo>
                    <a:lnTo>
                      <a:pt x="12" y="25"/>
                    </a:lnTo>
                    <a:lnTo>
                      <a:pt x="0" y="19"/>
                    </a:lnTo>
                    <a:lnTo>
                      <a:pt x="7" y="0"/>
                    </a:lnTo>
                    <a:lnTo>
                      <a:pt x="67" y="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96" name="Freeform 168"/>
              <p:cNvSpPr>
                <a:spLocks/>
              </p:cNvSpPr>
              <p:nvPr/>
            </p:nvSpPr>
            <p:spPr bwMode="auto">
              <a:xfrm>
                <a:off x="3305" y="2355"/>
                <a:ext cx="59" cy="30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44" y="21"/>
                  </a:cxn>
                  <a:cxn ang="0">
                    <a:pos x="30" y="27"/>
                  </a:cxn>
                  <a:cxn ang="0">
                    <a:pos x="15" y="30"/>
                  </a:cxn>
                  <a:cxn ang="0">
                    <a:pos x="0" y="27"/>
                  </a:cxn>
                  <a:cxn ang="0">
                    <a:pos x="7" y="17"/>
                  </a:cxn>
                  <a:cxn ang="0">
                    <a:pos x="22" y="10"/>
                  </a:cxn>
                  <a:cxn ang="0">
                    <a:pos x="37" y="6"/>
                  </a:cxn>
                  <a:cxn ang="0">
                    <a:pos x="49" y="0"/>
                  </a:cxn>
                  <a:cxn ang="0">
                    <a:pos x="54" y="2"/>
                  </a:cxn>
                  <a:cxn ang="0">
                    <a:pos x="57" y="6"/>
                  </a:cxn>
                  <a:cxn ang="0">
                    <a:pos x="59" y="11"/>
                  </a:cxn>
                  <a:cxn ang="0">
                    <a:pos x="57" y="17"/>
                  </a:cxn>
                </a:cxnLst>
                <a:rect l="0" t="0" r="r" b="b"/>
                <a:pathLst>
                  <a:path w="59" h="30">
                    <a:moveTo>
                      <a:pt x="57" y="17"/>
                    </a:moveTo>
                    <a:lnTo>
                      <a:pt x="44" y="21"/>
                    </a:lnTo>
                    <a:lnTo>
                      <a:pt x="30" y="27"/>
                    </a:lnTo>
                    <a:lnTo>
                      <a:pt x="15" y="30"/>
                    </a:lnTo>
                    <a:lnTo>
                      <a:pt x="0" y="27"/>
                    </a:lnTo>
                    <a:lnTo>
                      <a:pt x="7" y="17"/>
                    </a:lnTo>
                    <a:lnTo>
                      <a:pt x="22" y="10"/>
                    </a:lnTo>
                    <a:lnTo>
                      <a:pt x="37" y="6"/>
                    </a:lnTo>
                    <a:lnTo>
                      <a:pt x="49" y="0"/>
                    </a:lnTo>
                    <a:lnTo>
                      <a:pt x="54" y="2"/>
                    </a:lnTo>
                    <a:lnTo>
                      <a:pt x="57" y="6"/>
                    </a:lnTo>
                    <a:lnTo>
                      <a:pt x="59" y="11"/>
                    </a:lnTo>
                    <a:lnTo>
                      <a:pt x="57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97" name="Freeform 169"/>
              <p:cNvSpPr>
                <a:spLocks/>
              </p:cNvSpPr>
              <p:nvPr/>
            </p:nvSpPr>
            <p:spPr bwMode="auto">
              <a:xfrm>
                <a:off x="702" y="2378"/>
                <a:ext cx="104" cy="47"/>
              </a:xfrm>
              <a:custGeom>
                <a:avLst/>
                <a:gdLst/>
                <a:ahLst/>
                <a:cxnLst>
                  <a:cxn ang="0">
                    <a:pos x="104" y="11"/>
                  </a:cxn>
                  <a:cxn ang="0">
                    <a:pos x="92" y="17"/>
                  </a:cxn>
                  <a:cxn ang="0">
                    <a:pos x="82" y="23"/>
                  </a:cxn>
                  <a:cxn ang="0">
                    <a:pos x="70" y="30"/>
                  </a:cxn>
                  <a:cxn ang="0">
                    <a:pos x="57" y="36"/>
                  </a:cxn>
                  <a:cxn ang="0">
                    <a:pos x="45" y="41"/>
                  </a:cxn>
                  <a:cxn ang="0">
                    <a:pos x="30" y="45"/>
                  </a:cxn>
                  <a:cxn ang="0">
                    <a:pos x="15" y="47"/>
                  </a:cxn>
                  <a:cxn ang="0">
                    <a:pos x="0" y="45"/>
                  </a:cxn>
                  <a:cxn ang="0">
                    <a:pos x="5" y="38"/>
                  </a:cxn>
                  <a:cxn ang="0">
                    <a:pos x="15" y="30"/>
                  </a:cxn>
                  <a:cxn ang="0">
                    <a:pos x="25" y="24"/>
                  </a:cxn>
                  <a:cxn ang="0">
                    <a:pos x="35" y="21"/>
                  </a:cxn>
                  <a:cxn ang="0">
                    <a:pos x="47" y="17"/>
                  </a:cxn>
                  <a:cxn ang="0">
                    <a:pos x="57" y="11"/>
                  </a:cxn>
                  <a:cxn ang="0">
                    <a:pos x="70" y="6"/>
                  </a:cxn>
                  <a:cxn ang="0">
                    <a:pos x="77" y="0"/>
                  </a:cxn>
                  <a:cxn ang="0">
                    <a:pos x="84" y="0"/>
                  </a:cxn>
                  <a:cxn ang="0">
                    <a:pos x="92" y="4"/>
                  </a:cxn>
                  <a:cxn ang="0">
                    <a:pos x="97" y="9"/>
                  </a:cxn>
                  <a:cxn ang="0">
                    <a:pos x="104" y="11"/>
                  </a:cxn>
                </a:cxnLst>
                <a:rect l="0" t="0" r="r" b="b"/>
                <a:pathLst>
                  <a:path w="104" h="47">
                    <a:moveTo>
                      <a:pt x="104" y="11"/>
                    </a:moveTo>
                    <a:lnTo>
                      <a:pt x="92" y="17"/>
                    </a:lnTo>
                    <a:lnTo>
                      <a:pt x="82" y="23"/>
                    </a:lnTo>
                    <a:lnTo>
                      <a:pt x="70" y="30"/>
                    </a:lnTo>
                    <a:lnTo>
                      <a:pt x="57" y="36"/>
                    </a:lnTo>
                    <a:lnTo>
                      <a:pt x="45" y="41"/>
                    </a:lnTo>
                    <a:lnTo>
                      <a:pt x="30" y="45"/>
                    </a:lnTo>
                    <a:lnTo>
                      <a:pt x="15" y="47"/>
                    </a:lnTo>
                    <a:lnTo>
                      <a:pt x="0" y="45"/>
                    </a:lnTo>
                    <a:lnTo>
                      <a:pt x="5" y="38"/>
                    </a:lnTo>
                    <a:lnTo>
                      <a:pt x="15" y="30"/>
                    </a:lnTo>
                    <a:lnTo>
                      <a:pt x="25" y="24"/>
                    </a:lnTo>
                    <a:lnTo>
                      <a:pt x="35" y="21"/>
                    </a:lnTo>
                    <a:lnTo>
                      <a:pt x="47" y="17"/>
                    </a:lnTo>
                    <a:lnTo>
                      <a:pt x="57" y="11"/>
                    </a:lnTo>
                    <a:lnTo>
                      <a:pt x="70" y="6"/>
                    </a:lnTo>
                    <a:lnTo>
                      <a:pt x="77" y="0"/>
                    </a:lnTo>
                    <a:lnTo>
                      <a:pt x="84" y="0"/>
                    </a:lnTo>
                    <a:lnTo>
                      <a:pt x="92" y="4"/>
                    </a:lnTo>
                    <a:lnTo>
                      <a:pt x="97" y="9"/>
                    </a:lnTo>
                    <a:lnTo>
                      <a:pt x="104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98" name="Freeform 170"/>
              <p:cNvSpPr>
                <a:spLocks/>
              </p:cNvSpPr>
              <p:nvPr/>
            </p:nvSpPr>
            <p:spPr bwMode="auto">
              <a:xfrm>
                <a:off x="4050" y="2385"/>
                <a:ext cx="164" cy="63"/>
              </a:xfrm>
              <a:custGeom>
                <a:avLst/>
                <a:gdLst/>
                <a:ahLst/>
                <a:cxnLst>
                  <a:cxn ang="0">
                    <a:pos x="159" y="17"/>
                  </a:cxn>
                  <a:cxn ang="0">
                    <a:pos x="139" y="25"/>
                  </a:cxn>
                  <a:cxn ang="0">
                    <a:pos x="119" y="33"/>
                  </a:cxn>
                  <a:cxn ang="0">
                    <a:pos x="99" y="40"/>
                  </a:cxn>
                  <a:cxn ang="0">
                    <a:pos x="80" y="50"/>
                  </a:cxn>
                  <a:cxn ang="0">
                    <a:pos x="62" y="55"/>
                  </a:cxn>
                  <a:cxn ang="0">
                    <a:pos x="42" y="61"/>
                  </a:cxn>
                  <a:cxn ang="0">
                    <a:pos x="23" y="63"/>
                  </a:cxn>
                  <a:cxn ang="0">
                    <a:pos x="0" y="61"/>
                  </a:cxn>
                  <a:cxn ang="0">
                    <a:pos x="0" y="52"/>
                  </a:cxn>
                  <a:cxn ang="0">
                    <a:pos x="18" y="44"/>
                  </a:cxn>
                  <a:cxn ang="0">
                    <a:pos x="37" y="36"/>
                  </a:cxn>
                  <a:cxn ang="0">
                    <a:pos x="55" y="29"/>
                  </a:cxn>
                  <a:cxn ang="0">
                    <a:pos x="75" y="23"/>
                  </a:cxn>
                  <a:cxn ang="0">
                    <a:pos x="94" y="17"/>
                  </a:cxn>
                  <a:cxn ang="0">
                    <a:pos x="114" y="12"/>
                  </a:cxn>
                  <a:cxn ang="0">
                    <a:pos x="134" y="6"/>
                  </a:cxn>
                  <a:cxn ang="0">
                    <a:pos x="154" y="0"/>
                  </a:cxn>
                  <a:cxn ang="0">
                    <a:pos x="159" y="2"/>
                  </a:cxn>
                  <a:cxn ang="0">
                    <a:pos x="161" y="8"/>
                  </a:cxn>
                  <a:cxn ang="0">
                    <a:pos x="164" y="12"/>
                  </a:cxn>
                  <a:cxn ang="0">
                    <a:pos x="159" y="17"/>
                  </a:cxn>
                </a:cxnLst>
                <a:rect l="0" t="0" r="r" b="b"/>
                <a:pathLst>
                  <a:path w="164" h="63">
                    <a:moveTo>
                      <a:pt x="159" y="17"/>
                    </a:moveTo>
                    <a:lnTo>
                      <a:pt x="139" y="25"/>
                    </a:lnTo>
                    <a:lnTo>
                      <a:pt x="119" y="33"/>
                    </a:lnTo>
                    <a:lnTo>
                      <a:pt x="99" y="40"/>
                    </a:lnTo>
                    <a:lnTo>
                      <a:pt x="80" y="50"/>
                    </a:lnTo>
                    <a:lnTo>
                      <a:pt x="62" y="55"/>
                    </a:lnTo>
                    <a:lnTo>
                      <a:pt x="42" y="61"/>
                    </a:lnTo>
                    <a:lnTo>
                      <a:pt x="23" y="63"/>
                    </a:lnTo>
                    <a:lnTo>
                      <a:pt x="0" y="61"/>
                    </a:lnTo>
                    <a:lnTo>
                      <a:pt x="0" y="52"/>
                    </a:lnTo>
                    <a:lnTo>
                      <a:pt x="18" y="44"/>
                    </a:lnTo>
                    <a:lnTo>
                      <a:pt x="37" y="36"/>
                    </a:lnTo>
                    <a:lnTo>
                      <a:pt x="55" y="29"/>
                    </a:lnTo>
                    <a:lnTo>
                      <a:pt x="75" y="23"/>
                    </a:lnTo>
                    <a:lnTo>
                      <a:pt x="94" y="17"/>
                    </a:lnTo>
                    <a:lnTo>
                      <a:pt x="114" y="12"/>
                    </a:lnTo>
                    <a:lnTo>
                      <a:pt x="134" y="6"/>
                    </a:lnTo>
                    <a:lnTo>
                      <a:pt x="154" y="0"/>
                    </a:lnTo>
                    <a:lnTo>
                      <a:pt x="159" y="2"/>
                    </a:lnTo>
                    <a:lnTo>
                      <a:pt x="161" y="8"/>
                    </a:lnTo>
                    <a:lnTo>
                      <a:pt x="164" y="12"/>
                    </a:lnTo>
                    <a:lnTo>
                      <a:pt x="159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299" name="Freeform 171"/>
              <p:cNvSpPr>
                <a:spLocks/>
              </p:cNvSpPr>
              <p:nvPr/>
            </p:nvSpPr>
            <p:spPr bwMode="auto">
              <a:xfrm>
                <a:off x="3228" y="2391"/>
                <a:ext cx="37" cy="19"/>
              </a:xfrm>
              <a:custGeom>
                <a:avLst/>
                <a:gdLst/>
                <a:ahLst/>
                <a:cxnLst>
                  <a:cxn ang="0">
                    <a:pos x="37" y="4"/>
                  </a:cxn>
                  <a:cxn ang="0">
                    <a:pos x="37" y="10"/>
                  </a:cxn>
                  <a:cxn ang="0">
                    <a:pos x="35" y="13"/>
                  </a:cxn>
                  <a:cxn ang="0">
                    <a:pos x="27" y="15"/>
                  </a:cxn>
                  <a:cxn ang="0">
                    <a:pos x="22" y="19"/>
                  </a:cxn>
                  <a:cxn ang="0">
                    <a:pos x="17" y="19"/>
                  </a:cxn>
                  <a:cxn ang="0">
                    <a:pos x="10" y="19"/>
                  </a:cxn>
                  <a:cxn ang="0">
                    <a:pos x="5" y="17"/>
                  </a:cxn>
                  <a:cxn ang="0">
                    <a:pos x="0" y="15"/>
                  </a:cxn>
                  <a:cxn ang="0">
                    <a:pos x="8" y="10"/>
                  </a:cxn>
                  <a:cxn ang="0">
                    <a:pos x="15" y="4"/>
                  </a:cxn>
                  <a:cxn ang="0">
                    <a:pos x="27" y="0"/>
                  </a:cxn>
                  <a:cxn ang="0">
                    <a:pos x="37" y="4"/>
                  </a:cxn>
                </a:cxnLst>
                <a:rect l="0" t="0" r="r" b="b"/>
                <a:pathLst>
                  <a:path w="37" h="19">
                    <a:moveTo>
                      <a:pt x="37" y="4"/>
                    </a:moveTo>
                    <a:lnTo>
                      <a:pt x="37" y="10"/>
                    </a:lnTo>
                    <a:lnTo>
                      <a:pt x="35" y="13"/>
                    </a:lnTo>
                    <a:lnTo>
                      <a:pt x="27" y="15"/>
                    </a:lnTo>
                    <a:lnTo>
                      <a:pt x="22" y="19"/>
                    </a:lnTo>
                    <a:lnTo>
                      <a:pt x="17" y="19"/>
                    </a:lnTo>
                    <a:lnTo>
                      <a:pt x="10" y="19"/>
                    </a:lnTo>
                    <a:lnTo>
                      <a:pt x="5" y="17"/>
                    </a:lnTo>
                    <a:lnTo>
                      <a:pt x="0" y="15"/>
                    </a:lnTo>
                    <a:lnTo>
                      <a:pt x="8" y="10"/>
                    </a:lnTo>
                    <a:lnTo>
                      <a:pt x="15" y="4"/>
                    </a:lnTo>
                    <a:lnTo>
                      <a:pt x="27" y="0"/>
                    </a:lnTo>
                    <a:lnTo>
                      <a:pt x="3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00" name="Freeform 172"/>
              <p:cNvSpPr>
                <a:spLocks/>
              </p:cNvSpPr>
              <p:nvPr/>
            </p:nvSpPr>
            <p:spPr bwMode="auto">
              <a:xfrm>
                <a:off x="3337" y="2395"/>
                <a:ext cx="166" cy="66"/>
              </a:xfrm>
              <a:custGeom>
                <a:avLst/>
                <a:gdLst/>
                <a:ahLst/>
                <a:cxnLst>
                  <a:cxn ang="0">
                    <a:pos x="166" y="0"/>
                  </a:cxn>
                  <a:cxn ang="0">
                    <a:pos x="159" y="6"/>
                  </a:cxn>
                  <a:cxn ang="0">
                    <a:pos x="149" y="11"/>
                  </a:cxn>
                  <a:cxn ang="0">
                    <a:pos x="139" y="15"/>
                  </a:cxn>
                  <a:cxn ang="0">
                    <a:pos x="129" y="19"/>
                  </a:cxn>
                  <a:cxn ang="0">
                    <a:pos x="119" y="24"/>
                  </a:cxn>
                  <a:cxn ang="0">
                    <a:pos x="109" y="28"/>
                  </a:cxn>
                  <a:cxn ang="0">
                    <a:pos x="97" y="30"/>
                  </a:cxn>
                  <a:cxn ang="0">
                    <a:pos x="87" y="34"/>
                  </a:cxn>
                  <a:cxn ang="0">
                    <a:pos x="82" y="34"/>
                  </a:cxn>
                  <a:cxn ang="0">
                    <a:pos x="79" y="34"/>
                  </a:cxn>
                  <a:cxn ang="0">
                    <a:pos x="77" y="32"/>
                  </a:cxn>
                  <a:cxn ang="0">
                    <a:pos x="77" y="32"/>
                  </a:cxn>
                  <a:cxn ang="0">
                    <a:pos x="69" y="38"/>
                  </a:cxn>
                  <a:cxn ang="0">
                    <a:pos x="62" y="43"/>
                  </a:cxn>
                  <a:cxn ang="0">
                    <a:pos x="52" y="49"/>
                  </a:cxn>
                  <a:cxn ang="0">
                    <a:pos x="42" y="53"/>
                  </a:cxn>
                  <a:cxn ang="0">
                    <a:pos x="32" y="57"/>
                  </a:cxn>
                  <a:cxn ang="0">
                    <a:pos x="22" y="60"/>
                  </a:cxn>
                  <a:cxn ang="0">
                    <a:pos x="10" y="62"/>
                  </a:cxn>
                  <a:cxn ang="0">
                    <a:pos x="0" y="66"/>
                  </a:cxn>
                  <a:cxn ang="0">
                    <a:pos x="12" y="53"/>
                  </a:cxn>
                  <a:cxn ang="0">
                    <a:pos x="30" y="42"/>
                  </a:cxn>
                  <a:cxn ang="0">
                    <a:pos x="50" y="36"/>
                  </a:cxn>
                  <a:cxn ang="0">
                    <a:pos x="69" y="34"/>
                  </a:cxn>
                  <a:cxn ang="0">
                    <a:pos x="79" y="28"/>
                  </a:cxn>
                  <a:cxn ang="0">
                    <a:pos x="89" y="21"/>
                  </a:cxn>
                  <a:cxn ang="0">
                    <a:pos x="102" y="15"/>
                  </a:cxn>
                  <a:cxn ang="0">
                    <a:pos x="114" y="9"/>
                  </a:cxn>
                  <a:cxn ang="0">
                    <a:pos x="126" y="6"/>
                  </a:cxn>
                  <a:cxn ang="0">
                    <a:pos x="139" y="2"/>
                  </a:cxn>
                  <a:cxn ang="0">
                    <a:pos x="154" y="0"/>
                  </a:cxn>
                  <a:cxn ang="0">
                    <a:pos x="166" y="0"/>
                  </a:cxn>
                </a:cxnLst>
                <a:rect l="0" t="0" r="r" b="b"/>
                <a:pathLst>
                  <a:path w="166" h="66">
                    <a:moveTo>
                      <a:pt x="166" y="0"/>
                    </a:moveTo>
                    <a:lnTo>
                      <a:pt x="159" y="6"/>
                    </a:lnTo>
                    <a:lnTo>
                      <a:pt x="149" y="11"/>
                    </a:lnTo>
                    <a:lnTo>
                      <a:pt x="139" y="15"/>
                    </a:lnTo>
                    <a:lnTo>
                      <a:pt x="129" y="19"/>
                    </a:lnTo>
                    <a:lnTo>
                      <a:pt x="119" y="24"/>
                    </a:lnTo>
                    <a:lnTo>
                      <a:pt x="109" y="28"/>
                    </a:lnTo>
                    <a:lnTo>
                      <a:pt x="97" y="30"/>
                    </a:lnTo>
                    <a:lnTo>
                      <a:pt x="87" y="34"/>
                    </a:lnTo>
                    <a:lnTo>
                      <a:pt x="82" y="34"/>
                    </a:lnTo>
                    <a:lnTo>
                      <a:pt x="79" y="34"/>
                    </a:lnTo>
                    <a:lnTo>
                      <a:pt x="77" y="32"/>
                    </a:lnTo>
                    <a:lnTo>
                      <a:pt x="77" y="32"/>
                    </a:lnTo>
                    <a:lnTo>
                      <a:pt x="69" y="38"/>
                    </a:lnTo>
                    <a:lnTo>
                      <a:pt x="62" y="43"/>
                    </a:lnTo>
                    <a:lnTo>
                      <a:pt x="52" y="49"/>
                    </a:lnTo>
                    <a:lnTo>
                      <a:pt x="42" y="53"/>
                    </a:lnTo>
                    <a:lnTo>
                      <a:pt x="32" y="57"/>
                    </a:lnTo>
                    <a:lnTo>
                      <a:pt x="22" y="60"/>
                    </a:lnTo>
                    <a:lnTo>
                      <a:pt x="10" y="62"/>
                    </a:lnTo>
                    <a:lnTo>
                      <a:pt x="0" y="66"/>
                    </a:lnTo>
                    <a:lnTo>
                      <a:pt x="12" y="53"/>
                    </a:lnTo>
                    <a:lnTo>
                      <a:pt x="30" y="42"/>
                    </a:lnTo>
                    <a:lnTo>
                      <a:pt x="50" y="36"/>
                    </a:lnTo>
                    <a:lnTo>
                      <a:pt x="69" y="34"/>
                    </a:lnTo>
                    <a:lnTo>
                      <a:pt x="79" y="28"/>
                    </a:lnTo>
                    <a:lnTo>
                      <a:pt x="89" y="21"/>
                    </a:lnTo>
                    <a:lnTo>
                      <a:pt x="102" y="15"/>
                    </a:lnTo>
                    <a:lnTo>
                      <a:pt x="114" y="9"/>
                    </a:lnTo>
                    <a:lnTo>
                      <a:pt x="126" y="6"/>
                    </a:lnTo>
                    <a:lnTo>
                      <a:pt x="139" y="2"/>
                    </a:lnTo>
                    <a:lnTo>
                      <a:pt x="154" y="0"/>
                    </a:lnTo>
                    <a:lnTo>
                      <a:pt x="16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01" name="Freeform 173"/>
              <p:cNvSpPr>
                <a:spLocks/>
              </p:cNvSpPr>
              <p:nvPr/>
            </p:nvSpPr>
            <p:spPr bwMode="auto">
              <a:xfrm>
                <a:off x="994" y="2406"/>
                <a:ext cx="119" cy="23"/>
              </a:xfrm>
              <a:custGeom>
                <a:avLst/>
                <a:gdLst/>
                <a:ahLst/>
                <a:cxnLst>
                  <a:cxn ang="0">
                    <a:pos x="119" y="13"/>
                  </a:cxn>
                  <a:cxn ang="0">
                    <a:pos x="119" y="23"/>
                  </a:cxn>
                  <a:cxn ang="0">
                    <a:pos x="102" y="23"/>
                  </a:cxn>
                  <a:cxn ang="0">
                    <a:pos x="87" y="23"/>
                  </a:cxn>
                  <a:cxn ang="0">
                    <a:pos x="72" y="23"/>
                  </a:cxn>
                  <a:cxn ang="0">
                    <a:pos x="57" y="21"/>
                  </a:cxn>
                  <a:cxn ang="0">
                    <a:pos x="43" y="21"/>
                  </a:cxn>
                  <a:cxn ang="0">
                    <a:pos x="28" y="19"/>
                  </a:cxn>
                  <a:cxn ang="0">
                    <a:pos x="15" y="19"/>
                  </a:cxn>
                  <a:cxn ang="0">
                    <a:pos x="0" y="21"/>
                  </a:cxn>
                  <a:cxn ang="0">
                    <a:pos x="3" y="13"/>
                  </a:cxn>
                  <a:cxn ang="0">
                    <a:pos x="5" y="8"/>
                  </a:cxn>
                  <a:cxn ang="0">
                    <a:pos x="10" y="2"/>
                  </a:cxn>
                  <a:cxn ang="0">
                    <a:pos x="20" y="0"/>
                  </a:cxn>
                  <a:cxn ang="0">
                    <a:pos x="33" y="0"/>
                  </a:cxn>
                  <a:cxn ang="0">
                    <a:pos x="45" y="0"/>
                  </a:cxn>
                  <a:cxn ang="0">
                    <a:pos x="57" y="0"/>
                  </a:cxn>
                  <a:cxn ang="0">
                    <a:pos x="70" y="0"/>
                  </a:cxn>
                  <a:cxn ang="0">
                    <a:pos x="82" y="2"/>
                  </a:cxn>
                  <a:cxn ang="0">
                    <a:pos x="95" y="4"/>
                  </a:cxn>
                  <a:cxn ang="0">
                    <a:pos x="107" y="8"/>
                  </a:cxn>
                  <a:cxn ang="0">
                    <a:pos x="119" y="13"/>
                  </a:cxn>
                </a:cxnLst>
                <a:rect l="0" t="0" r="r" b="b"/>
                <a:pathLst>
                  <a:path w="119" h="23">
                    <a:moveTo>
                      <a:pt x="119" y="13"/>
                    </a:moveTo>
                    <a:lnTo>
                      <a:pt x="119" y="23"/>
                    </a:lnTo>
                    <a:lnTo>
                      <a:pt x="102" y="23"/>
                    </a:lnTo>
                    <a:lnTo>
                      <a:pt x="87" y="23"/>
                    </a:lnTo>
                    <a:lnTo>
                      <a:pt x="72" y="23"/>
                    </a:lnTo>
                    <a:lnTo>
                      <a:pt x="57" y="21"/>
                    </a:lnTo>
                    <a:lnTo>
                      <a:pt x="43" y="21"/>
                    </a:lnTo>
                    <a:lnTo>
                      <a:pt x="28" y="19"/>
                    </a:lnTo>
                    <a:lnTo>
                      <a:pt x="15" y="19"/>
                    </a:lnTo>
                    <a:lnTo>
                      <a:pt x="0" y="21"/>
                    </a:lnTo>
                    <a:lnTo>
                      <a:pt x="3" y="13"/>
                    </a:lnTo>
                    <a:lnTo>
                      <a:pt x="5" y="8"/>
                    </a:lnTo>
                    <a:lnTo>
                      <a:pt x="10" y="2"/>
                    </a:lnTo>
                    <a:lnTo>
                      <a:pt x="20" y="0"/>
                    </a:lnTo>
                    <a:lnTo>
                      <a:pt x="33" y="0"/>
                    </a:lnTo>
                    <a:lnTo>
                      <a:pt x="45" y="0"/>
                    </a:lnTo>
                    <a:lnTo>
                      <a:pt x="57" y="0"/>
                    </a:lnTo>
                    <a:lnTo>
                      <a:pt x="70" y="0"/>
                    </a:lnTo>
                    <a:lnTo>
                      <a:pt x="82" y="2"/>
                    </a:lnTo>
                    <a:lnTo>
                      <a:pt x="95" y="4"/>
                    </a:lnTo>
                    <a:lnTo>
                      <a:pt x="107" y="8"/>
                    </a:lnTo>
                    <a:lnTo>
                      <a:pt x="119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02" name="Freeform 174"/>
              <p:cNvSpPr>
                <a:spLocks/>
              </p:cNvSpPr>
              <p:nvPr/>
            </p:nvSpPr>
            <p:spPr bwMode="auto">
              <a:xfrm>
                <a:off x="1950" y="2406"/>
                <a:ext cx="129" cy="38"/>
              </a:xfrm>
              <a:custGeom>
                <a:avLst/>
                <a:gdLst/>
                <a:ahLst/>
                <a:cxnLst>
                  <a:cxn ang="0">
                    <a:pos x="129" y="34"/>
                  </a:cxn>
                  <a:cxn ang="0">
                    <a:pos x="114" y="38"/>
                  </a:cxn>
                  <a:cxn ang="0">
                    <a:pos x="99" y="38"/>
                  </a:cxn>
                  <a:cxn ang="0">
                    <a:pos x="87" y="36"/>
                  </a:cxn>
                  <a:cxn ang="0">
                    <a:pos x="72" y="34"/>
                  </a:cxn>
                  <a:cxn ang="0">
                    <a:pos x="60" y="32"/>
                  </a:cxn>
                  <a:cxn ang="0">
                    <a:pos x="47" y="31"/>
                  </a:cxn>
                  <a:cxn ang="0">
                    <a:pos x="35" y="31"/>
                  </a:cxn>
                  <a:cxn ang="0">
                    <a:pos x="23" y="34"/>
                  </a:cxn>
                  <a:cxn ang="0">
                    <a:pos x="15" y="32"/>
                  </a:cxn>
                  <a:cxn ang="0">
                    <a:pos x="10" y="29"/>
                  </a:cxn>
                  <a:cxn ang="0">
                    <a:pos x="5" y="25"/>
                  </a:cxn>
                  <a:cxn ang="0">
                    <a:pos x="0" y="21"/>
                  </a:cxn>
                  <a:cxn ang="0">
                    <a:pos x="0" y="13"/>
                  </a:cxn>
                  <a:cxn ang="0">
                    <a:pos x="5" y="8"/>
                  </a:cxn>
                  <a:cxn ang="0">
                    <a:pos x="10" y="4"/>
                  </a:cxn>
                  <a:cxn ang="0">
                    <a:pos x="15" y="0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5" y="8"/>
                  </a:cxn>
                  <a:cxn ang="0">
                    <a:pos x="85" y="10"/>
                  </a:cxn>
                  <a:cxn ang="0">
                    <a:pos x="99" y="12"/>
                  </a:cxn>
                  <a:cxn ang="0">
                    <a:pos x="114" y="17"/>
                  </a:cxn>
                  <a:cxn ang="0">
                    <a:pos x="124" y="25"/>
                  </a:cxn>
                  <a:cxn ang="0">
                    <a:pos x="129" y="34"/>
                  </a:cxn>
                </a:cxnLst>
                <a:rect l="0" t="0" r="r" b="b"/>
                <a:pathLst>
                  <a:path w="129" h="38">
                    <a:moveTo>
                      <a:pt x="129" y="34"/>
                    </a:moveTo>
                    <a:lnTo>
                      <a:pt x="114" y="38"/>
                    </a:lnTo>
                    <a:lnTo>
                      <a:pt x="99" y="38"/>
                    </a:lnTo>
                    <a:lnTo>
                      <a:pt x="87" y="36"/>
                    </a:lnTo>
                    <a:lnTo>
                      <a:pt x="72" y="34"/>
                    </a:lnTo>
                    <a:lnTo>
                      <a:pt x="60" y="32"/>
                    </a:lnTo>
                    <a:lnTo>
                      <a:pt x="47" y="31"/>
                    </a:lnTo>
                    <a:lnTo>
                      <a:pt x="35" y="31"/>
                    </a:lnTo>
                    <a:lnTo>
                      <a:pt x="23" y="34"/>
                    </a:lnTo>
                    <a:lnTo>
                      <a:pt x="15" y="32"/>
                    </a:lnTo>
                    <a:lnTo>
                      <a:pt x="10" y="29"/>
                    </a:lnTo>
                    <a:lnTo>
                      <a:pt x="5" y="25"/>
                    </a:lnTo>
                    <a:lnTo>
                      <a:pt x="0" y="21"/>
                    </a:lnTo>
                    <a:lnTo>
                      <a:pt x="0" y="13"/>
                    </a:lnTo>
                    <a:lnTo>
                      <a:pt x="5" y="8"/>
                    </a:lnTo>
                    <a:lnTo>
                      <a:pt x="10" y="4"/>
                    </a:lnTo>
                    <a:lnTo>
                      <a:pt x="15" y="0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5" y="8"/>
                    </a:lnTo>
                    <a:lnTo>
                      <a:pt x="85" y="10"/>
                    </a:lnTo>
                    <a:lnTo>
                      <a:pt x="99" y="12"/>
                    </a:lnTo>
                    <a:lnTo>
                      <a:pt x="114" y="17"/>
                    </a:lnTo>
                    <a:lnTo>
                      <a:pt x="124" y="25"/>
                    </a:lnTo>
                    <a:lnTo>
                      <a:pt x="129" y="3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03" name="Freeform 175"/>
              <p:cNvSpPr>
                <a:spLocks/>
              </p:cNvSpPr>
              <p:nvPr/>
            </p:nvSpPr>
            <p:spPr bwMode="auto">
              <a:xfrm>
                <a:off x="4365" y="2406"/>
                <a:ext cx="198" cy="27"/>
              </a:xfrm>
              <a:custGeom>
                <a:avLst/>
                <a:gdLst/>
                <a:ahLst/>
                <a:cxnLst>
                  <a:cxn ang="0">
                    <a:pos x="198" y="17"/>
                  </a:cxn>
                  <a:cxn ang="0">
                    <a:pos x="173" y="19"/>
                  </a:cxn>
                  <a:cxn ang="0">
                    <a:pos x="151" y="23"/>
                  </a:cxn>
                  <a:cxn ang="0">
                    <a:pos x="124" y="25"/>
                  </a:cxn>
                  <a:cxn ang="0">
                    <a:pos x="99" y="25"/>
                  </a:cxn>
                  <a:cxn ang="0">
                    <a:pos x="74" y="27"/>
                  </a:cxn>
                  <a:cxn ang="0">
                    <a:pos x="49" y="27"/>
                  </a:cxn>
                  <a:cxn ang="0">
                    <a:pos x="27" y="25"/>
                  </a:cxn>
                  <a:cxn ang="0">
                    <a:pos x="5" y="23"/>
                  </a:cxn>
                  <a:cxn ang="0">
                    <a:pos x="0" y="21"/>
                  </a:cxn>
                  <a:cxn ang="0">
                    <a:pos x="0" y="15"/>
                  </a:cxn>
                  <a:cxn ang="0">
                    <a:pos x="0" y="12"/>
                  </a:cxn>
                  <a:cxn ang="0">
                    <a:pos x="0" y="6"/>
                  </a:cxn>
                  <a:cxn ang="0">
                    <a:pos x="15" y="0"/>
                  </a:cxn>
                  <a:cxn ang="0">
                    <a:pos x="198" y="6"/>
                  </a:cxn>
                  <a:cxn ang="0">
                    <a:pos x="198" y="17"/>
                  </a:cxn>
                </a:cxnLst>
                <a:rect l="0" t="0" r="r" b="b"/>
                <a:pathLst>
                  <a:path w="198" h="27">
                    <a:moveTo>
                      <a:pt x="198" y="17"/>
                    </a:moveTo>
                    <a:lnTo>
                      <a:pt x="173" y="19"/>
                    </a:lnTo>
                    <a:lnTo>
                      <a:pt x="151" y="23"/>
                    </a:lnTo>
                    <a:lnTo>
                      <a:pt x="124" y="25"/>
                    </a:lnTo>
                    <a:lnTo>
                      <a:pt x="99" y="25"/>
                    </a:lnTo>
                    <a:lnTo>
                      <a:pt x="74" y="27"/>
                    </a:lnTo>
                    <a:lnTo>
                      <a:pt x="49" y="27"/>
                    </a:lnTo>
                    <a:lnTo>
                      <a:pt x="27" y="25"/>
                    </a:lnTo>
                    <a:lnTo>
                      <a:pt x="5" y="23"/>
                    </a:lnTo>
                    <a:lnTo>
                      <a:pt x="0" y="21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198" y="6"/>
                    </a:lnTo>
                    <a:lnTo>
                      <a:pt x="198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04" name="Freeform 176"/>
              <p:cNvSpPr>
                <a:spLocks/>
              </p:cNvSpPr>
              <p:nvPr/>
            </p:nvSpPr>
            <p:spPr bwMode="auto">
              <a:xfrm>
                <a:off x="3112" y="2425"/>
                <a:ext cx="67" cy="23"/>
              </a:xfrm>
              <a:custGeom>
                <a:avLst/>
                <a:gdLst/>
                <a:ahLst/>
                <a:cxnLst>
                  <a:cxn ang="0">
                    <a:pos x="67" y="2"/>
                  </a:cxn>
                  <a:cxn ang="0">
                    <a:pos x="52" y="10"/>
                  </a:cxn>
                  <a:cxn ang="0">
                    <a:pos x="37" y="17"/>
                  </a:cxn>
                  <a:cxn ang="0">
                    <a:pos x="17" y="23"/>
                  </a:cxn>
                  <a:cxn ang="0">
                    <a:pos x="0" y="21"/>
                  </a:cxn>
                  <a:cxn ang="0">
                    <a:pos x="17" y="15"/>
                  </a:cxn>
                  <a:cxn ang="0">
                    <a:pos x="32" y="6"/>
                  </a:cxn>
                  <a:cxn ang="0">
                    <a:pos x="49" y="0"/>
                  </a:cxn>
                  <a:cxn ang="0">
                    <a:pos x="67" y="2"/>
                  </a:cxn>
                </a:cxnLst>
                <a:rect l="0" t="0" r="r" b="b"/>
                <a:pathLst>
                  <a:path w="67" h="23">
                    <a:moveTo>
                      <a:pt x="67" y="2"/>
                    </a:moveTo>
                    <a:lnTo>
                      <a:pt x="52" y="10"/>
                    </a:lnTo>
                    <a:lnTo>
                      <a:pt x="37" y="17"/>
                    </a:lnTo>
                    <a:lnTo>
                      <a:pt x="17" y="23"/>
                    </a:lnTo>
                    <a:lnTo>
                      <a:pt x="0" y="21"/>
                    </a:lnTo>
                    <a:lnTo>
                      <a:pt x="17" y="15"/>
                    </a:lnTo>
                    <a:lnTo>
                      <a:pt x="32" y="6"/>
                    </a:lnTo>
                    <a:lnTo>
                      <a:pt x="49" y="0"/>
                    </a:lnTo>
                    <a:lnTo>
                      <a:pt x="67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05" name="Freeform 177"/>
              <p:cNvSpPr>
                <a:spLocks/>
              </p:cNvSpPr>
              <p:nvPr/>
            </p:nvSpPr>
            <p:spPr bwMode="auto">
              <a:xfrm>
                <a:off x="1601" y="2446"/>
                <a:ext cx="89" cy="59"/>
              </a:xfrm>
              <a:custGeom>
                <a:avLst/>
                <a:gdLst/>
                <a:ahLst/>
                <a:cxnLst>
                  <a:cxn ang="0">
                    <a:pos x="89" y="15"/>
                  </a:cxn>
                  <a:cxn ang="0">
                    <a:pos x="79" y="21"/>
                  </a:cxn>
                  <a:cxn ang="0">
                    <a:pos x="72" y="28"/>
                  </a:cxn>
                  <a:cxn ang="0">
                    <a:pos x="62" y="34"/>
                  </a:cxn>
                  <a:cxn ang="0">
                    <a:pos x="55" y="42"/>
                  </a:cxn>
                  <a:cxn ang="0">
                    <a:pos x="45" y="49"/>
                  </a:cxn>
                  <a:cxn ang="0">
                    <a:pos x="35" y="53"/>
                  </a:cxn>
                  <a:cxn ang="0">
                    <a:pos x="25" y="57"/>
                  </a:cxn>
                  <a:cxn ang="0">
                    <a:pos x="13" y="59"/>
                  </a:cxn>
                  <a:cxn ang="0">
                    <a:pos x="5" y="53"/>
                  </a:cxn>
                  <a:cxn ang="0">
                    <a:pos x="3" y="47"/>
                  </a:cxn>
                  <a:cxn ang="0">
                    <a:pos x="0" y="40"/>
                  </a:cxn>
                  <a:cxn ang="0">
                    <a:pos x="0" y="32"/>
                  </a:cxn>
                  <a:cxn ang="0">
                    <a:pos x="13" y="28"/>
                  </a:cxn>
                  <a:cxn ang="0">
                    <a:pos x="25" y="23"/>
                  </a:cxn>
                  <a:cxn ang="0">
                    <a:pos x="35" y="15"/>
                  </a:cxn>
                  <a:cxn ang="0">
                    <a:pos x="47" y="8"/>
                  </a:cxn>
                  <a:cxn ang="0">
                    <a:pos x="60" y="2"/>
                  </a:cxn>
                  <a:cxn ang="0">
                    <a:pos x="70" y="0"/>
                  </a:cxn>
                  <a:cxn ang="0">
                    <a:pos x="79" y="4"/>
                  </a:cxn>
                  <a:cxn ang="0">
                    <a:pos x="89" y="15"/>
                  </a:cxn>
                </a:cxnLst>
                <a:rect l="0" t="0" r="r" b="b"/>
                <a:pathLst>
                  <a:path w="89" h="59">
                    <a:moveTo>
                      <a:pt x="89" y="15"/>
                    </a:moveTo>
                    <a:lnTo>
                      <a:pt x="79" y="21"/>
                    </a:lnTo>
                    <a:lnTo>
                      <a:pt x="72" y="28"/>
                    </a:lnTo>
                    <a:lnTo>
                      <a:pt x="62" y="34"/>
                    </a:lnTo>
                    <a:lnTo>
                      <a:pt x="55" y="42"/>
                    </a:lnTo>
                    <a:lnTo>
                      <a:pt x="45" y="49"/>
                    </a:lnTo>
                    <a:lnTo>
                      <a:pt x="35" y="53"/>
                    </a:lnTo>
                    <a:lnTo>
                      <a:pt x="25" y="57"/>
                    </a:lnTo>
                    <a:lnTo>
                      <a:pt x="13" y="59"/>
                    </a:lnTo>
                    <a:lnTo>
                      <a:pt x="5" y="53"/>
                    </a:lnTo>
                    <a:lnTo>
                      <a:pt x="3" y="47"/>
                    </a:lnTo>
                    <a:lnTo>
                      <a:pt x="0" y="40"/>
                    </a:lnTo>
                    <a:lnTo>
                      <a:pt x="0" y="32"/>
                    </a:lnTo>
                    <a:lnTo>
                      <a:pt x="13" y="28"/>
                    </a:lnTo>
                    <a:lnTo>
                      <a:pt x="25" y="23"/>
                    </a:lnTo>
                    <a:lnTo>
                      <a:pt x="35" y="15"/>
                    </a:lnTo>
                    <a:lnTo>
                      <a:pt x="47" y="8"/>
                    </a:lnTo>
                    <a:lnTo>
                      <a:pt x="60" y="2"/>
                    </a:lnTo>
                    <a:lnTo>
                      <a:pt x="70" y="0"/>
                    </a:lnTo>
                    <a:lnTo>
                      <a:pt x="79" y="4"/>
                    </a:lnTo>
                    <a:lnTo>
                      <a:pt x="89" y="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06" name="Freeform 178"/>
              <p:cNvSpPr>
                <a:spLocks/>
              </p:cNvSpPr>
              <p:nvPr/>
            </p:nvSpPr>
            <p:spPr bwMode="auto">
              <a:xfrm>
                <a:off x="309" y="2452"/>
                <a:ext cx="594" cy="77"/>
              </a:xfrm>
              <a:custGeom>
                <a:avLst/>
                <a:gdLst/>
                <a:ahLst/>
                <a:cxnLst>
                  <a:cxn ang="0">
                    <a:pos x="564" y="28"/>
                  </a:cxn>
                  <a:cxn ang="0">
                    <a:pos x="591" y="19"/>
                  </a:cxn>
                  <a:cxn ang="0">
                    <a:pos x="594" y="32"/>
                  </a:cxn>
                  <a:cxn ang="0">
                    <a:pos x="589" y="47"/>
                  </a:cxn>
                  <a:cxn ang="0">
                    <a:pos x="577" y="62"/>
                  </a:cxn>
                  <a:cxn ang="0">
                    <a:pos x="559" y="70"/>
                  </a:cxn>
                  <a:cxn ang="0">
                    <a:pos x="532" y="73"/>
                  </a:cxn>
                  <a:cxn ang="0">
                    <a:pos x="505" y="75"/>
                  </a:cxn>
                  <a:cxn ang="0">
                    <a:pos x="480" y="77"/>
                  </a:cxn>
                  <a:cxn ang="0">
                    <a:pos x="453" y="77"/>
                  </a:cxn>
                  <a:cxn ang="0">
                    <a:pos x="425" y="77"/>
                  </a:cxn>
                  <a:cxn ang="0">
                    <a:pos x="398" y="77"/>
                  </a:cxn>
                  <a:cxn ang="0">
                    <a:pos x="373" y="75"/>
                  </a:cxn>
                  <a:cxn ang="0">
                    <a:pos x="346" y="73"/>
                  </a:cxn>
                  <a:cxn ang="0">
                    <a:pos x="319" y="72"/>
                  </a:cxn>
                  <a:cxn ang="0">
                    <a:pos x="294" y="70"/>
                  </a:cxn>
                  <a:cxn ang="0">
                    <a:pos x="267" y="68"/>
                  </a:cxn>
                  <a:cxn ang="0">
                    <a:pos x="240" y="64"/>
                  </a:cxn>
                  <a:cxn ang="0">
                    <a:pos x="212" y="62"/>
                  </a:cxn>
                  <a:cxn ang="0">
                    <a:pos x="188" y="60"/>
                  </a:cxn>
                  <a:cxn ang="0">
                    <a:pos x="160" y="60"/>
                  </a:cxn>
                  <a:cxn ang="0">
                    <a:pos x="133" y="58"/>
                  </a:cxn>
                  <a:cxn ang="0">
                    <a:pos x="118" y="55"/>
                  </a:cxn>
                  <a:cxn ang="0">
                    <a:pos x="96" y="53"/>
                  </a:cxn>
                  <a:cxn ang="0">
                    <a:pos x="74" y="55"/>
                  </a:cxn>
                  <a:cxn ang="0">
                    <a:pos x="52" y="55"/>
                  </a:cxn>
                  <a:cxn ang="0">
                    <a:pos x="29" y="55"/>
                  </a:cxn>
                  <a:cxn ang="0">
                    <a:pos x="14" y="49"/>
                  </a:cxn>
                  <a:cxn ang="0">
                    <a:pos x="4" y="37"/>
                  </a:cxn>
                  <a:cxn ang="0">
                    <a:pos x="2" y="19"/>
                  </a:cxn>
                  <a:cxn ang="0">
                    <a:pos x="0" y="7"/>
                  </a:cxn>
                  <a:cxn ang="0">
                    <a:pos x="7" y="3"/>
                  </a:cxn>
                  <a:cxn ang="0">
                    <a:pos x="19" y="2"/>
                  </a:cxn>
                  <a:cxn ang="0">
                    <a:pos x="32" y="0"/>
                  </a:cxn>
                  <a:cxn ang="0">
                    <a:pos x="61" y="5"/>
                  </a:cxn>
                  <a:cxn ang="0">
                    <a:pos x="94" y="9"/>
                  </a:cxn>
                  <a:cxn ang="0">
                    <a:pos x="126" y="13"/>
                  </a:cxn>
                  <a:cxn ang="0">
                    <a:pos x="158" y="19"/>
                  </a:cxn>
                  <a:cxn ang="0">
                    <a:pos x="190" y="20"/>
                  </a:cxn>
                  <a:cxn ang="0">
                    <a:pos x="225" y="24"/>
                  </a:cxn>
                  <a:cxn ang="0">
                    <a:pos x="257" y="26"/>
                  </a:cxn>
                  <a:cxn ang="0">
                    <a:pos x="292" y="28"/>
                  </a:cxn>
                  <a:cxn ang="0">
                    <a:pos x="326" y="30"/>
                  </a:cxn>
                  <a:cxn ang="0">
                    <a:pos x="359" y="32"/>
                  </a:cxn>
                  <a:cxn ang="0">
                    <a:pos x="393" y="32"/>
                  </a:cxn>
                  <a:cxn ang="0">
                    <a:pos x="428" y="32"/>
                  </a:cxn>
                  <a:cxn ang="0">
                    <a:pos x="463" y="32"/>
                  </a:cxn>
                  <a:cxn ang="0">
                    <a:pos x="497" y="32"/>
                  </a:cxn>
                  <a:cxn ang="0">
                    <a:pos x="529" y="30"/>
                  </a:cxn>
                  <a:cxn ang="0">
                    <a:pos x="564" y="28"/>
                  </a:cxn>
                </a:cxnLst>
                <a:rect l="0" t="0" r="r" b="b"/>
                <a:pathLst>
                  <a:path w="594" h="77">
                    <a:moveTo>
                      <a:pt x="564" y="28"/>
                    </a:moveTo>
                    <a:lnTo>
                      <a:pt x="591" y="19"/>
                    </a:lnTo>
                    <a:lnTo>
                      <a:pt x="594" y="32"/>
                    </a:lnTo>
                    <a:lnTo>
                      <a:pt x="589" y="47"/>
                    </a:lnTo>
                    <a:lnTo>
                      <a:pt x="577" y="62"/>
                    </a:lnTo>
                    <a:lnTo>
                      <a:pt x="559" y="70"/>
                    </a:lnTo>
                    <a:lnTo>
                      <a:pt x="532" y="73"/>
                    </a:lnTo>
                    <a:lnTo>
                      <a:pt x="505" y="75"/>
                    </a:lnTo>
                    <a:lnTo>
                      <a:pt x="480" y="77"/>
                    </a:lnTo>
                    <a:lnTo>
                      <a:pt x="453" y="77"/>
                    </a:lnTo>
                    <a:lnTo>
                      <a:pt x="425" y="77"/>
                    </a:lnTo>
                    <a:lnTo>
                      <a:pt x="398" y="77"/>
                    </a:lnTo>
                    <a:lnTo>
                      <a:pt x="373" y="75"/>
                    </a:lnTo>
                    <a:lnTo>
                      <a:pt x="346" y="73"/>
                    </a:lnTo>
                    <a:lnTo>
                      <a:pt x="319" y="72"/>
                    </a:lnTo>
                    <a:lnTo>
                      <a:pt x="294" y="70"/>
                    </a:lnTo>
                    <a:lnTo>
                      <a:pt x="267" y="68"/>
                    </a:lnTo>
                    <a:lnTo>
                      <a:pt x="240" y="64"/>
                    </a:lnTo>
                    <a:lnTo>
                      <a:pt x="212" y="62"/>
                    </a:lnTo>
                    <a:lnTo>
                      <a:pt x="188" y="60"/>
                    </a:lnTo>
                    <a:lnTo>
                      <a:pt x="160" y="60"/>
                    </a:lnTo>
                    <a:lnTo>
                      <a:pt x="133" y="58"/>
                    </a:lnTo>
                    <a:lnTo>
                      <a:pt x="118" y="55"/>
                    </a:lnTo>
                    <a:lnTo>
                      <a:pt x="96" y="53"/>
                    </a:lnTo>
                    <a:lnTo>
                      <a:pt x="74" y="55"/>
                    </a:lnTo>
                    <a:lnTo>
                      <a:pt x="52" y="55"/>
                    </a:lnTo>
                    <a:lnTo>
                      <a:pt x="29" y="55"/>
                    </a:lnTo>
                    <a:lnTo>
                      <a:pt x="14" y="49"/>
                    </a:lnTo>
                    <a:lnTo>
                      <a:pt x="4" y="37"/>
                    </a:lnTo>
                    <a:lnTo>
                      <a:pt x="2" y="19"/>
                    </a:lnTo>
                    <a:lnTo>
                      <a:pt x="0" y="7"/>
                    </a:lnTo>
                    <a:lnTo>
                      <a:pt x="7" y="3"/>
                    </a:lnTo>
                    <a:lnTo>
                      <a:pt x="19" y="2"/>
                    </a:lnTo>
                    <a:lnTo>
                      <a:pt x="32" y="0"/>
                    </a:lnTo>
                    <a:lnTo>
                      <a:pt x="61" y="5"/>
                    </a:lnTo>
                    <a:lnTo>
                      <a:pt x="94" y="9"/>
                    </a:lnTo>
                    <a:lnTo>
                      <a:pt x="126" y="13"/>
                    </a:lnTo>
                    <a:lnTo>
                      <a:pt x="158" y="19"/>
                    </a:lnTo>
                    <a:lnTo>
                      <a:pt x="190" y="20"/>
                    </a:lnTo>
                    <a:lnTo>
                      <a:pt x="225" y="24"/>
                    </a:lnTo>
                    <a:lnTo>
                      <a:pt x="257" y="26"/>
                    </a:lnTo>
                    <a:lnTo>
                      <a:pt x="292" y="28"/>
                    </a:lnTo>
                    <a:lnTo>
                      <a:pt x="326" y="30"/>
                    </a:lnTo>
                    <a:lnTo>
                      <a:pt x="359" y="32"/>
                    </a:lnTo>
                    <a:lnTo>
                      <a:pt x="393" y="32"/>
                    </a:lnTo>
                    <a:lnTo>
                      <a:pt x="428" y="32"/>
                    </a:lnTo>
                    <a:lnTo>
                      <a:pt x="463" y="32"/>
                    </a:lnTo>
                    <a:lnTo>
                      <a:pt x="497" y="32"/>
                    </a:lnTo>
                    <a:lnTo>
                      <a:pt x="529" y="30"/>
                    </a:lnTo>
                    <a:lnTo>
                      <a:pt x="564" y="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07" name="Freeform 179"/>
              <p:cNvSpPr>
                <a:spLocks/>
              </p:cNvSpPr>
              <p:nvPr/>
            </p:nvSpPr>
            <p:spPr bwMode="auto">
              <a:xfrm>
                <a:off x="992" y="2454"/>
                <a:ext cx="47" cy="26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26"/>
                  </a:cxn>
                  <a:cxn ang="0">
                    <a:pos x="32" y="26"/>
                  </a:cxn>
                  <a:cxn ang="0">
                    <a:pos x="17" y="26"/>
                  </a:cxn>
                  <a:cxn ang="0">
                    <a:pos x="5" y="22"/>
                  </a:cxn>
                  <a:cxn ang="0">
                    <a:pos x="0" y="15"/>
                  </a:cxn>
                  <a:cxn ang="0">
                    <a:pos x="10" y="1"/>
                  </a:cxn>
                  <a:cxn ang="0">
                    <a:pos x="27" y="0"/>
                  </a:cxn>
                  <a:cxn ang="0">
                    <a:pos x="42" y="5"/>
                  </a:cxn>
                  <a:cxn ang="0">
                    <a:pos x="47" y="17"/>
                  </a:cxn>
                </a:cxnLst>
                <a:rect l="0" t="0" r="r" b="b"/>
                <a:pathLst>
                  <a:path w="47" h="26">
                    <a:moveTo>
                      <a:pt x="47" y="17"/>
                    </a:moveTo>
                    <a:lnTo>
                      <a:pt x="47" y="26"/>
                    </a:lnTo>
                    <a:lnTo>
                      <a:pt x="32" y="26"/>
                    </a:lnTo>
                    <a:lnTo>
                      <a:pt x="17" y="26"/>
                    </a:lnTo>
                    <a:lnTo>
                      <a:pt x="5" y="22"/>
                    </a:lnTo>
                    <a:lnTo>
                      <a:pt x="0" y="15"/>
                    </a:lnTo>
                    <a:lnTo>
                      <a:pt x="10" y="1"/>
                    </a:lnTo>
                    <a:lnTo>
                      <a:pt x="27" y="0"/>
                    </a:lnTo>
                    <a:lnTo>
                      <a:pt x="42" y="5"/>
                    </a:lnTo>
                    <a:lnTo>
                      <a:pt x="47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08" name="Freeform 180"/>
              <p:cNvSpPr>
                <a:spLocks/>
              </p:cNvSpPr>
              <p:nvPr/>
            </p:nvSpPr>
            <p:spPr bwMode="auto">
              <a:xfrm>
                <a:off x="4182" y="2454"/>
                <a:ext cx="52" cy="35"/>
              </a:xfrm>
              <a:custGeom>
                <a:avLst/>
                <a:gdLst/>
                <a:ahLst/>
                <a:cxnLst>
                  <a:cxn ang="0">
                    <a:pos x="52" y="17"/>
                  </a:cxn>
                  <a:cxn ang="0">
                    <a:pos x="42" y="24"/>
                  </a:cxn>
                  <a:cxn ang="0">
                    <a:pos x="34" y="30"/>
                  </a:cxn>
                  <a:cxn ang="0">
                    <a:pos x="22" y="35"/>
                  </a:cxn>
                  <a:cxn ang="0">
                    <a:pos x="7" y="34"/>
                  </a:cxn>
                  <a:cxn ang="0">
                    <a:pos x="0" y="26"/>
                  </a:cxn>
                  <a:cxn ang="0">
                    <a:pos x="9" y="15"/>
                  </a:cxn>
                  <a:cxn ang="0">
                    <a:pos x="29" y="3"/>
                  </a:cxn>
                  <a:cxn ang="0">
                    <a:pos x="47" y="0"/>
                  </a:cxn>
                  <a:cxn ang="0">
                    <a:pos x="52" y="17"/>
                  </a:cxn>
                </a:cxnLst>
                <a:rect l="0" t="0" r="r" b="b"/>
                <a:pathLst>
                  <a:path w="52" h="35">
                    <a:moveTo>
                      <a:pt x="52" y="17"/>
                    </a:moveTo>
                    <a:lnTo>
                      <a:pt x="42" y="24"/>
                    </a:lnTo>
                    <a:lnTo>
                      <a:pt x="34" y="30"/>
                    </a:lnTo>
                    <a:lnTo>
                      <a:pt x="22" y="35"/>
                    </a:lnTo>
                    <a:lnTo>
                      <a:pt x="7" y="34"/>
                    </a:lnTo>
                    <a:lnTo>
                      <a:pt x="0" y="26"/>
                    </a:lnTo>
                    <a:lnTo>
                      <a:pt x="9" y="15"/>
                    </a:lnTo>
                    <a:lnTo>
                      <a:pt x="29" y="3"/>
                    </a:lnTo>
                    <a:lnTo>
                      <a:pt x="47" y="0"/>
                    </a:lnTo>
                    <a:lnTo>
                      <a:pt x="52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09" name="Freeform 181"/>
              <p:cNvSpPr>
                <a:spLocks/>
              </p:cNvSpPr>
              <p:nvPr/>
            </p:nvSpPr>
            <p:spPr bwMode="auto">
              <a:xfrm>
                <a:off x="3057" y="2463"/>
                <a:ext cx="258" cy="100"/>
              </a:xfrm>
              <a:custGeom>
                <a:avLst/>
                <a:gdLst/>
                <a:ahLst/>
                <a:cxnLst>
                  <a:cxn ang="0">
                    <a:pos x="258" y="6"/>
                  </a:cxn>
                  <a:cxn ang="0">
                    <a:pos x="228" y="19"/>
                  </a:cxn>
                  <a:cxn ang="0">
                    <a:pos x="198" y="30"/>
                  </a:cxn>
                  <a:cxn ang="0">
                    <a:pos x="166" y="44"/>
                  </a:cxn>
                  <a:cxn ang="0">
                    <a:pos x="134" y="55"/>
                  </a:cxn>
                  <a:cxn ang="0">
                    <a:pos x="102" y="66"/>
                  </a:cxn>
                  <a:cxn ang="0">
                    <a:pos x="70" y="78"/>
                  </a:cxn>
                  <a:cxn ang="0">
                    <a:pos x="37" y="89"/>
                  </a:cxn>
                  <a:cxn ang="0">
                    <a:pos x="5" y="100"/>
                  </a:cxn>
                  <a:cxn ang="0">
                    <a:pos x="0" y="98"/>
                  </a:cxn>
                  <a:cxn ang="0">
                    <a:pos x="30" y="83"/>
                  </a:cxn>
                  <a:cxn ang="0">
                    <a:pos x="60" y="70"/>
                  </a:cxn>
                  <a:cxn ang="0">
                    <a:pos x="92" y="57"/>
                  </a:cxn>
                  <a:cxn ang="0">
                    <a:pos x="124" y="44"/>
                  </a:cxn>
                  <a:cxn ang="0">
                    <a:pos x="156" y="32"/>
                  </a:cxn>
                  <a:cxn ang="0">
                    <a:pos x="188" y="21"/>
                  </a:cxn>
                  <a:cxn ang="0">
                    <a:pos x="221" y="9"/>
                  </a:cxn>
                  <a:cxn ang="0">
                    <a:pos x="253" y="0"/>
                  </a:cxn>
                  <a:cxn ang="0">
                    <a:pos x="258" y="6"/>
                  </a:cxn>
                </a:cxnLst>
                <a:rect l="0" t="0" r="r" b="b"/>
                <a:pathLst>
                  <a:path w="258" h="100">
                    <a:moveTo>
                      <a:pt x="258" y="6"/>
                    </a:moveTo>
                    <a:lnTo>
                      <a:pt x="228" y="19"/>
                    </a:lnTo>
                    <a:lnTo>
                      <a:pt x="198" y="30"/>
                    </a:lnTo>
                    <a:lnTo>
                      <a:pt x="166" y="44"/>
                    </a:lnTo>
                    <a:lnTo>
                      <a:pt x="134" y="55"/>
                    </a:lnTo>
                    <a:lnTo>
                      <a:pt x="102" y="66"/>
                    </a:lnTo>
                    <a:lnTo>
                      <a:pt x="70" y="78"/>
                    </a:lnTo>
                    <a:lnTo>
                      <a:pt x="37" y="89"/>
                    </a:lnTo>
                    <a:lnTo>
                      <a:pt x="5" y="100"/>
                    </a:lnTo>
                    <a:lnTo>
                      <a:pt x="0" y="98"/>
                    </a:lnTo>
                    <a:lnTo>
                      <a:pt x="30" y="83"/>
                    </a:lnTo>
                    <a:lnTo>
                      <a:pt x="60" y="70"/>
                    </a:lnTo>
                    <a:lnTo>
                      <a:pt x="92" y="57"/>
                    </a:lnTo>
                    <a:lnTo>
                      <a:pt x="124" y="44"/>
                    </a:lnTo>
                    <a:lnTo>
                      <a:pt x="156" y="32"/>
                    </a:lnTo>
                    <a:lnTo>
                      <a:pt x="188" y="21"/>
                    </a:lnTo>
                    <a:lnTo>
                      <a:pt x="221" y="9"/>
                    </a:lnTo>
                    <a:lnTo>
                      <a:pt x="253" y="0"/>
                    </a:lnTo>
                    <a:lnTo>
                      <a:pt x="258" y="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10" name="Freeform 182"/>
              <p:cNvSpPr>
                <a:spLocks/>
              </p:cNvSpPr>
              <p:nvPr/>
            </p:nvSpPr>
            <p:spPr bwMode="auto">
              <a:xfrm>
                <a:off x="1906" y="2471"/>
                <a:ext cx="156" cy="32"/>
              </a:xfrm>
              <a:custGeom>
                <a:avLst/>
                <a:gdLst/>
                <a:ahLst/>
                <a:cxnLst>
                  <a:cxn ang="0">
                    <a:pos x="156" y="32"/>
                  </a:cxn>
                  <a:cxn ang="0">
                    <a:pos x="138" y="32"/>
                  </a:cxn>
                  <a:cxn ang="0">
                    <a:pos x="119" y="32"/>
                  </a:cxn>
                  <a:cxn ang="0">
                    <a:pos x="99" y="30"/>
                  </a:cxn>
                  <a:cxn ang="0">
                    <a:pos x="79" y="28"/>
                  </a:cxn>
                  <a:cxn ang="0">
                    <a:pos x="59" y="28"/>
                  </a:cxn>
                  <a:cxn ang="0">
                    <a:pos x="39" y="26"/>
                  </a:cxn>
                  <a:cxn ang="0">
                    <a:pos x="22" y="26"/>
                  </a:cxn>
                  <a:cxn ang="0">
                    <a:pos x="5" y="26"/>
                  </a:cxn>
                  <a:cxn ang="0">
                    <a:pos x="0" y="18"/>
                  </a:cxn>
                  <a:cxn ang="0">
                    <a:pos x="2" y="11"/>
                  </a:cxn>
                  <a:cxn ang="0">
                    <a:pos x="7" y="3"/>
                  </a:cxn>
                  <a:cxn ang="0">
                    <a:pos x="15" y="0"/>
                  </a:cxn>
                  <a:cxn ang="0">
                    <a:pos x="37" y="0"/>
                  </a:cxn>
                  <a:cxn ang="0">
                    <a:pos x="57" y="0"/>
                  </a:cxn>
                  <a:cxn ang="0">
                    <a:pos x="77" y="0"/>
                  </a:cxn>
                  <a:cxn ang="0">
                    <a:pos x="96" y="1"/>
                  </a:cxn>
                  <a:cxn ang="0">
                    <a:pos x="114" y="5"/>
                  </a:cxn>
                  <a:cxn ang="0">
                    <a:pos x="129" y="11"/>
                  </a:cxn>
                  <a:cxn ang="0">
                    <a:pos x="143" y="20"/>
                  </a:cxn>
                  <a:cxn ang="0">
                    <a:pos x="156" y="32"/>
                  </a:cxn>
                </a:cxnLst>
                <a:rect l="0" t="0" r="r" b="b"/>
                <a:pathLst>
                  <a:path w="156" h="32">
                    <a:moveTo>
                      <a:pt x="156" y="32"/>
                    </a:moveTo>
                    <a:lnTo>
                      <a:pt x="138" y="32"/>
                    </a:lnTo>
                    <a:lnTo>
                      <a:pt x="119" y="32"/>
                    </a:lnTo>
                    <a:lnTo>
                      <a:pt x="99" y="30"/>
                    </a:lnTo>
                    <a:lnTo>
                      <a:pt x="79" y="28"/>
                    </a:lnTo>
                    <a:lnTo>
                      <a:pt x="59" y="28"/>
                    </a:lnTo>
                    <a:lnTo>
                      <a:pt x="39" y="26"/>
                    </a:lnTo>
                    <a:lnTo>
                      <a:pt x="22" y="26"/>
                    </a:lnTo>
                    <a:lnTo>
                      <a:pt x="5" y="26"/>
                    </a:lnTo>
                    <a:lnTo>
                      <a:pt x="0" y="18"/>
                    </a:lnTo>
                    <a:lnTo>
                      <a:pt x="2" y="11"/>
                    </a:lnTo>
                    <a:lnTo>
                      <a:pt x="7" y="3"/>
                    </a:lnTo>
                    <a:lnTo>
                      <a:pt x="15" y="0"/>
                    </a:lnTo>
                    <a:lnTo>
                      <a:pt x="37" y="0"/>
                    </a:lnTo>
                    <a:lnTo>
                      <a:pt x="57" y="0"/>
                    </a:lnTo>
                    <a:lnTo>
                      <a:pt x="77" y="0"/>
                    </a:lnTo>
                    <a:lnTo>
                      <a:pt x="96" y="1"/>
                    </a:lnTo>
                    <a:lnTo>
                      <a:pt x="114" y="5"/>
                    </a:lnTo>
                    <a:lnTo>
                      <a:pt x="129" y="11"/>
                    </a:lnTo>
                    <a:lnTo>
                      <a:pt x="143" y="20"/>
                    </a:lnTo>
                    <a:lnTo>
                      <a:pt x="156" y="3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11" name="Freeform 183"/>
              <p:cNvSpPr>
                <a:spLocks/>
              </p:cNvSpPr>
              <p:nvPr/>
            </p:nvSpPr>
            <p:spPr bwMode="auto">
              <a:xfrm>
                <a:off x="3003" y="2474"/>
                <a:ext cx="54" cy="21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4" y="8"/>
                  </a:cxn>
                  <a:cxn ang="0">
                    <a:pos x="34" y="14"/>
                  </a:cxn>
                  <a:cxn ang="0">
                    <a:pos x="20" y="17"/>
                  </a:cxn>
                  <a:cxn ang="0">
                    <a:pos x="7" y="21"/>
                  </a:cxn>
                  <a:cxn ang="0">
                    <a:pos x="0" y="17"/>
                  </a:cxn>
                  <a:cxn ang="0">
                    <a:pos x="12" y="10"/>
                  </a:cxn>
                  <a:cxn ang="0">
                    <a:pos x="27" y="4"/>
                  </a:cxn>
                  <a:cxn ang="0">
                    <a:pos x="39" y="0"/>
                  </a:cxn>
                  <a:cxn ang="0">
                    <a:pos x="54" y="0"/>
                  </a:cxn>
                </a:cxnLst>
                <a:rect l="0" t="0" r="r" b="b"/>
                <a:pathLst>
                  <a:path w="54" h="21">
                    <a:moveTo>
                      <a:pt x="54" y="0"/>
                    </a:moveTo>
                    <a:lnTo>
                      <a:pt x="44" y="8"/>
                    </a:lnTo>
                    <a:lnTo>
                      <a:pt x="34" y="14"/>
                    </a:lnTo>
                    <a:lnTo>
                      <a:pt x="20" y="17"/>
                    </a:lnTo>
                    <a:lnTo>
                      <a:pt x="7" y="21"/>
                    </a:lnTo>
                    <a:lnTo>
                      <a:pt x="0" y="17"/>
                    </a:lnTo>
                    <a:lnTo>
                      <a:pt x="12" y="10"/>
                    </a:lnTo>
                    <a:lnTo>
                      <a:pt x="27" y="4"/>
                    </a:lnTo>
                    <a:lnTo>
                      <a:pt x="39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12" name="Freeform 184"/>
              <p:cNvSpPr>
                <a:spLocks/>
              </p:cNvSpPr>
              <p:nvPr/>
            </p:nvSpPr>
            <p:spPr bwMode="auto">
              <a:xfrm>
                <a:off x="4372" y="2480"/>
                <a:ext cx="196" cy="32"/>
              </a:xfrm>
              <a:custGeom>
                <a:avLst/>
                <a:gdLst/>
                <a:ahLst/>
                <a:cxnLst>
                  <a:cxn ang="0">
                    <a:pos x="196" y="6"/>
                  </a:cxn>
                  <a:cxn ang="0">
                    <a:pos x="196" y="15"/>
                  </a:cxn>
                  <a:cxn ang="0">
                    <a:pos x="171" y="19"/>
                  </a:cxn>
                  <a:cxn ang="0">
                    <a:pos x="149" y="21"/>
                  </a:cxn>
                  <a:cxn ang="0">
                    <a:pos x="124" y="21"/>
                  </a:cxn>
                  <a:cxn ang="0">
                    <a:pos x="102" y="23"/>
                  </a:cxn>
                  <a:cxn ang="0">
                    <a:pos x="79" y="25"/>
                  </a:cxn>
                  <a:cxn ang="0">
                    <a:pos x="57" y="27"/>
                  </a:cxn>
                  <a:cxn ang="0">
                    <a:pos x="35" y="28"/>
                  </a:cxn>
                  <a:cxn ang="0">
                    <a:pos x="10" y="32"/>
                  </a:cxn>
                  <a:cxn ang="0">
                    <a:pos x="3" y="28"/>
                  </a:cxn>
                  <a:cxn ang="0">
                    <a:pos x="0" y="21"/>
                  </a:cxn>
                  <a:cxn ang="0">
                    <a:pos x="0" y="13"/>
                  </a:cxn>
                  <a:cxn ang="0">
                    <a:pos x="0" y="6"/>
                  </a:cxn>
                  <a:cxn ang="0">
                    <a:pos x="10" y="0"/>
                  </a:cxn>
                  <a:cxn ang="0">
                    <a:pos x="32" y="0"/>
                  </a:cxn>
                  <a:cxn ang="0">
                    <a:pos x="57" y="0"/>
                  </a:cxn>
                  <a:cxn ang="0">
                    <a:pos x="79" y="0"/>
                  </a:cxn>
                  <a:cxn ang="0">
                    <a:pos x="104" y="0"/>
                  </a:cxn>
                  <a:cxn ang="0">
                    <a:pos x="127" y="2"/>
                  </a:cxn>
                  <a:cxn ang="0">
                    <a:pos x="151" y="2"/>
                  </a:cxn>
                  <a:cxn ang="0">
                    <a:pos x="174" y="4"/>
                  </a:cxn>
                  <a:cxn ang="0">
                    <a:pos x="196" y="6"/>
                  </a:cxn>
                </a:cxnLst>
                <a:rect l="0" t="0" r="r" b="b"/>
                <a:pathLst>
                  <a:path w="196" h="32">
                    <a:moveTo>
                      <a:pt x="196" y="6"/>
                    </a:moveTo>
                    <a:lnTo>
                      <a:pt x="196" y="15"/>
                    </a:lnTo>
                    <a:lnTo>
                      <a:pt x="171" y="19"/>
                    </a:lnTo>
                    <a:lnTo>
                      <a:pt x="149" y="21"/>
                    </a:lnTo>
                    <a:lnTo>
                      <a:pt x="124" y="21"/>
                    </a:lnTo>
                    <a:lnTo>
                      <a:pt x="102" y="23"/>
                    </a:lnTo>
                    <a:lnTo>
                      <a:pt x="79" y="25"/>
                    </a:lnTo>
                    <a:lnTo>
                      <a:pt x="57" y="27"/>
                    </a:lnTo>
                    <a:lnTo>
                      <a:pt x="35" y="28"/>
                    </a:lnTo>
                    <a:lnTo>
                      <a:pt x="10" y="32"/>
                    </a:lnTo>
                    <a:lnTo>
                      <a:pt x="3" y="28"/>
                    </a:lnTo>
                    <a:lnTo>
                      <a:pt x="0" y="21"/>
                    </a:lnTo>
                    <a:lnTo>
                      <a:pt x="0" y="13"/>
                    </a:lnTo>
                    <a:lnTo>
                      <a:pt x="0" y="6"/>
                    </a:lnTo>
                    <a:lnTo>
                      <a:pt x="10" y="0"/>
                    </a:lnTo>
                    <a:lnTo>
                      <a:pt x="32" y="0"/>
                    </a:lnTo>
                    <a:lnTo>
                      <a:pt x="57" y="0"/>
                    </a:lnTo>
                    <a:lnTo>
                      <a:pt x="79" y="0"/>
                    </a:lnTo>
                    <a:lnTo>
                      <a:pt x="104" y="0"/>
                    </a:lnTo>
                    <a:lnTo>
                      <a:pt x="127" y="2"/>
                    </a:lnTo>
                    <a:lnTo>
                      <a:pt x="151" y="2"/>
                    </a:lnTo>
                    <a:lnTo>
                      <a:pt x="174" y="4"/>
                    </a:lnTo>
                    <a:lnTo>
                      <a:pt x="196" y="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13" name="Freeform 185"/>
              <p:cNvSpPr>
                <a:spLocks/>
              </p:cNvSpPr>
              <p:nvPr/>
            </p:nvSpPr>
            <p:spPr bwMode="auto">
              <a:xfrm>
                <a:off x="2886" y="2512"/>
                <a:ext cx="72" cy="3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67" y="13"/>
                  </a:cxn>
                  <a:cxn ang="0">
                    <a:pos x="57" y="23"/>
                  </a:cxn>
                  <a:cxn ang="0">
                    <a:pos x="43" y="29"/>
                  </a:cxn>
                  <a:cxn ang="0">
                    <a:pos x="28" y="34"/>
                  </a:cxn>
                  <a:cxn ang="0">
                    <a:pos x="20" y="34"/>
                  </a:cxn>
                  <a:cxn ang="0">
                    <a:pos x="13" y="32"/>
                  </a:cxn>
                  <a:cxn ang="0">
                    <a:pos x="5" y="30"/>
                  </a:cxn>
                  <a:cxn ang="0">
                    <a:pos x="0" y="27"/>
                  </a:cxn>
                  <a:cxn ang="0">
                    <a:pos x="18" y="19"/>
                  </a:cxn>
                  <a:cxn ang="0">
                    <a:pos x="35" y="12"/>
                  </a:cxn>
                  <a:cxn ang="0">
                    <a:pos x="52" y="4"/>
                  </a:cxn>
                  <a:cxn ang="0">
                    <a:pos x="70" y="0"/>
                  </a:cxn>
                  <a:cxn ang="0">
                    <a:pos x="72" y="4"/>
                  </a:cxn>
                </a:cxnLst>
                <a:rect l="0" t="0" r="r" b="b"/>
                <a:pathLst>
                  <a:path w="72" h="34">
                    <a:moveTo>
                      <a:pt x="72" y="4"/>
                    </a:moveTo>
                    <a:lnTo>
                      <a:pt x="67" y="13"/>
                    </a:lnTo>
                    <a:lnTo>
                      <a:pt x="57" y="23"/>
                    </a:lnTo>
                    <a:lnTo>
                      <a:pt x="43" y="29"/>
                    </a:lnTo>
                    <a:lnTo>
                      <a:pt x="28" y="34"/>
                    </a:lnTo>
                    <a:lnTo>
                      <a:pt x="20" y="34"/>
                    </a:lnTo>
                    <a:lnTo>
                      <a:pt x="13" y="32"/>
                    </a:lnTo>
                    <a:lnTo>
                      <a:pt x="5" y="30"/>
                    </a:lnTo>
                    <a:lnTo>
                      <a:pt x="0" y="27"/>
                    </a:lnTo>
                    <a:lnTo>
                      <a:pt x="18" y="19"/>
                    </a:lnTo>
                    <a:lnTo>
                      <a:pt x="35" y="12"/>
                    </a:lnTo>
                    <a:lnTo>
                      <a:pt x="52" y="4"/>
                    </a:lnTo>
                    <a:lnTo>
                      <a:pt x="70" y="0"/>
                    </a:lnTo>
                    <a:lnTo>
                      <a:pt x="72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14" name="Freeform 186"/>
              <p:cNvSpPr>
                <a:spLocks/>
              </p:cNvSpPr>
              <p:nvPr/>
            </p:nvSpPr>
            <p:spPr bwMode="auto">
              <a:xfrm>
                <a:off x="1254" y="2512"/>
                <a:ext cx="459" cy="78"/>
              </a:xfrm>
              <a:custGeom>
                <a:avLst/>
                <a:gdLst/>
                <a:ahLst/>
                <a:cxnLst>
                  <a:cxn ang="0">
                    <a:pos x="436" y="38"/>
                  </a:cxn>
                  <a:cxn ang="0">
                    <a:pos x="446" y="42"/>
                  </a:cxn>
                  <a:cxn ang="0">
                    <a:pos x="456" y="49"/>
                  </a:cxn>
                  <a:cxn ang="0">
                    <a:pos x="459" y="61"/>
                  </a:cxn>
                  <a:cxn ang="0">
                    <a:pos x="459" y="72"/>
                  </a:cxn>
                  <a:cxn ang="0">
                    <a:pos x="446" y="74"/>
                  </a:cxn>
                  <a:cxn ang="0">
                    <a:pos x="431" y="76"/>
                  </a:cxn>
                  <a:cxn ang="0">
                    <a:pos x="417" y="78"/>
                  </a:cxn>
                  <a:cxn ang="0">
                    <a:pos x="402" y="78"/>
                  </a:cxn>
                  <a:cxn ang="0">
                    <a:pos x="389" y="76"/>
                  </a:cxn>
                  <a:cxn ang="0">
                    <a:pos x="374" y="74"/>
                  </a:cxn>
                  <a:cxn ang="0">
                    <a:pos x="362" y="72"/>
                  </a:cxn>
                  <a:cxn ang="0">
                    <a:pos x="352" y="68"/>
                  </a:cxn>
                  <a:cxn ang="0">
                    <a:pos x="337" y="76"/>
                  </a:cxn>
                  <a:cxn ang="0">
                    <a:pos x="298" y="72"/>
                  </a:cxn>
                  <a:cxn ang="0">
                    <a:pos x="258" y="68"/>
                  </a:cxn>
                  <a:cxn ang="0">
                    <a:pos x="216" y="65"/>
                  </a:cxn>
                  <a:cxn ang="0">
                    <a:pos x="176" y="61"/>
                  </a:cxn>
                  <a:cxn ang="0">
                    <a:pos x="137" y="55"/>
                  </a:cxn>
                  <a:cxn ang="0">
                    <a:pos x="97" y="49"/>
                  </a:cxn>
                  <a:cxn ang="0">
                    <a:pos x="60" y="42"/>
                  </a:cxn>
                  <a:cxn ang="0">
                    <a:pos x="23" y="32"/>
                  </a:cxn>
                  <a:cxn ang="0">
                    <a:pos x="0" y="0"/>
                  </a:cxn>
                  <a:cxn ang="0">
                    <a:pos x="25" y="8"/>
                  </a:cxn>
                  <a:cxn ang="0">
                    <a:pos x="53" y="15"/>
                  </a:cxn>
                  <a:cxn ang="0">
                    <a:pos x="77" y="21"/>
                  </a:cxn>
                  <a:cxn ang="0">
                    <a:pos x="105" y="27"/>
                  </a:cxn>
                  <a:cxn ang="0">
                    <a:pos x="129" y="30"/>
                  </a:cxn>
                  <a:cxn ang="0">
                    <a:pos x="157" y="32"/>
                  </a:cxn>
                  <a:cxn ang="0">
                    <a:pos x="184" y="36"/>
                  </a:cxn>
                  <a:cxn ang="0">
                    <a:pos x="211" y="36"/>
                  </a:cxn>
                  <a:cxn ang="0">
                    <a:pos x="241" y="38"/>
                  </a:cxn>
                  <a:cxn ang="0">
                    <a:pos x="268" y="38"/>
                  </a:cxn>
                  <a:cxn ang="0">
                    <a:pos x="295" y="38"/>
                  </a:cxn>
                  <a:cxn ang="0">
                    <a:pos x="322" y="38"/>
                  </a:cxn>
                  <a:cxn ang="0">
                    <a:pos x="352" y="38"/>
                  </a:cxn>
                  <a:cxn ang="0">
                    <a:pos x="379" y="38"/>
                  </a:cxn>
                  <a:cxn ang="0">
                    <a:pos x="409" y="38"/>
                  </a:cxn>
                  <a:cxn ang="0">
                    <a:pos x="436" y="38"/>
                  </a:cxn>
                </a:cxnLst>
                <a:rect l="0" t="0" r="r" b="b"/>
                <a:pathLst>
                  <a:path w="459" h="78">
                    <a:moveTo>
                      <a:pt x="436" y="38"/>
                    </a:moveTo>
                    <a:lnTo>
                      <a:pt x="446" y="42"/>
                    </a:lnTo>
                    <a:lnTo>
                      <a:pt x="456" y="49"/>
                    </a:lnTo>
                    <a:lnTo>
                      <a:pt x="459" y="61"/>
                    </a:lnTo>
                    <a:lnTo>
                      <a:pt x="459" y="72"/>
                    </a:lnTo>
                    <a:lnTo>
                      <a:pt x="446" y="74"/>
                    </a:lnTo>
                    <a:lnTo>
                      <a:pt x="431" y="76"/>
                    </a:lnTo>
                    <a:lnTo>
                      <a:pt x="417" y="78"/>
                    </a:lnTo>
                    <a:lnTo>
                      <a:pt x="402" y="78"/>
                    </a:lnTo>
                    <a:lnTo>
                      <a:pt x="389" y="76"/>
                    </a:lnTo>
                    <a:lnTo>
                      <a:pt x="374" y="74"/>
                    </a:lnTo>
                    <a:lnTo>
                      <a:pt x="362" y="72"/>
                    </a:lnTo>
                    <a:lnTo>
                      <a:pt x="352" y="68"/>
                    </a:lnTo>
                    <a:lnTo>
                      <a:pt x="337" y="76"/>
                    </a:lnTo>
                    <a:lnTo>
                      <a:pt x="298" y="72"/>
                    </a:lnTo>
                    <a:lnTo>
                      <a:pt x="258" y="68"/>
                    </a:lnTo>
                    <a:lnTo>
                      <a:pt x="216" y="65"/>
                    </a:lnTo>
                    <a:lnTo>
                      <a:pt x="176" y="61"/>
                    </a:lnTo>
                    <a:lnTo>
                      <a:pt x="137" y="55"/>
                    </a:lnTo>
                    <a:lnTo>
                      <a:pt x="97" y="49"/>
                    </a:lnTo>
                    <a:lnTo>
                      <a:pt x="60" y="42"/>
                    </a:lnTo>
                    <a:lnTo>
                      <a:pt x="23" y="32"/>
                    </a:lnTo>
                    <a:lnTo>
                      <a:pt x="0" y="0"/>
                    </a:lnTo>
                    <a:lnTo>
                      <a:pt x="25" y="8"/>
                    </a:lnTo>
                    <a:lnTo>
                      <a:pt x="53" y="15"/>
                    </a:lnTo>
                    <a:lnTo>
                      <a:pt x="77" y="21"/>
                    </a:lnTo>
                    <a:lnTo>
                      <a:pt x="105" y="27"/>
                    </a:lnTo>
                    <a:lnTo>
                      <a:pt x="129" y="30"/>
                    </a:lnTo>
                    <a:lnTo>
                      <a:pt x="157" y="32"/>
                    </a:lnTo>
                    <a:lnTo>
                      <a:pt x="184" y="36"/>
                    </a:lnTo>
                    <a:lnTo>
                      <a:pt x="211" y="36"/>
                    </a:lnTo>
                    <a:lnTo>
                      <a:pt x="241" y="38"/>
                    </a:lnTo>
                    <a:lnTo>
                      <a:pt x="268" y="38"/>
                    </a:lnTo>
                    <a:lnTo>
                      <a:pt x="295" y="38"/>
                    </a:lnTo>
                    <a:lnTo>
                      <a:pt x="322" y="38"/>
                    </a:lnTo>
                    <a:lnTo>
                      <a:pt x="352" y="38"/>
                    </a:lnTo>
                    <a:lnTo>
                      <a:pt x="379" y="38"/>
                    </a:lnTo>
                    <a:lnTo>
                      <a:pt x="409" y="38"/>
                    </a:lnTo>
                    <a:lnTo>
                      <a:pt x="436" y="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15" name="Freeform 187"/>
              <p:cNvSpPr>
                <a:spLocks/>
              </p:cNvSpPr>
              <p:nvPr/>
            </p:nvSpPr>
            <p:spPr bwMode="auto">
              <a:xfrm>
                <a:off x="1854" y="2533"/>
                <a:ext cx="148" cy="34"/>
              </a:xfrm>
              <a:custGeom>
                <a:avLst/>
                <a:gdLst/>
                <a:ahLst/>
                <a:cxnLst>
                  <a:cxn ang="0">
                    <a:pos x="148" y="21"/>
                  </a:cxn>
                  <a:cxn ang="0">
                    <a:pos x="148" y="25"/>
                  </a:cxn>
                  <a:cxn ang="0">
                    <a:pos x="146" y="28"/>
                  </a:cxn>
                  <a:cxn ang="0">
                    <a:pos x="138" y="30"/>
                  </a:cxn>
                  <a:cxn ang="0">
                    <a:pos x="134" y="34"/>
                  </a:cxn>
                  <a:cxn ang="0">
                    <a:pos x="119" y="32"/>
                  </a:cxn>
                  <a:cxn ang="0">
                    <a:pos x="101" y="30"/>
                  </a:cxn>
                  <a:cxn ang="0">
                    <a:pos x="84" y="30"/>
                  </a:cxn>
                  <a:cxn ang="0">
                    <a:pos x="67" y="28"/>
                  </a:cxn>
                  <a:cxn ang="0">
                    <a:pos x="49" y="28"/>
                  </a:cxn>
                  <a:cxn ang="0">
                    <a:pos x="32" y="26"/>
                  </a:cxn>
                  <a:cxn ang="0">
                    <a:pos x="15" y="25"/>
                  </a:cxn>
                  <a:cxn ang="0">
                    <a:pos x="0" y="21"/>
                  </a:cxn>
                  <a:cxn ang="0">
                    <a:pos x="0" y="15"/>
                  </a:cxn>
                  <a:cxn ang="0">
                    <a:pos x="2" y="9"/>
                  </a:cxn>
                  <a:cxn ang="0">
                    <a:pos x="7" y="4"/>
                  </a:cxn>
                  <a:cxn ang="0">
                    <a:pos x="12" y="0"/>
                  </a:cxn>
                  <a:cxn ang="0">
                    <a:pos x="27" y="2"/>
                  </a:cxn>
                  <a:cxn ang="0">
                    <a:pos x="42" y="4"/>
                  </a:cxn>
                  <a:cxn ang="0">
                    <a:pos x="59" y="6"/>
                  </a:cxn>
                  <a:cxn ang="0">
                    <a:pos x="77" y="8"/>
                  </a:cxn>
                  <a:cxn ang="0">
                    <a:pos x="96" y="9"/>
                  </a:cxn>
                  <a:cxn ang="0">
                    <a:pos x="114" y="11"/>
                  </a:cxn>
                  <a:cxn ang="0">
                    <a:pos x="131" y="15"/>
                  </a:cxn>
                  <a:cxn ang="0">
                    <a:pos x="148" y="21"/>
                  </a:cxn>
                </a:cxnLst>
                <a:rect l="0" t="0" r="r" b="b"/>
                <a:pathLst>
                  <a:path w="148" h="34">
                    <a:moveTo>
                      <a:pt x="148" y="21"/>
                    </a:moveTo>
                    <a:lnTo>
                      <a:pt x="148" y="25"/>
                    </a:lnTo>
                    <a:lnTo>
                      <a:pt x="146" y="28"/>
                    </a:lnTo>
                    <a:lnTo>
                      <a:pt x="138" y="30"/>
                    </a:lnTo>
                    <a:lnTo>
                      <a:pt x="134" y="34"/>
                    </a:lnTo>
                    <a:lnTo>
                      <a:pt x="119" y="32"/>
                    </a:lnTo>
                    <a:lnTo>
                      <a:pt x="101" y="30"/>
                    </a:lnTo>
                    <a:lnTo>
                      <a:pt x="84" y="30"/>
                    </a:lnTo>
                    <a:lnTo>
                      <a:pt x="67" y="28"/>
                    </a:lnTo>
                    <a:lnTo>
                      <a:pt x="49" y="28"/>
                    </a:lnTo>
                    <a:lnTo>
                      <a:pt x="32" y="26"/>
                    </a:lnTo>
                    <a:lnTo>
                      <a:pt x="15" y="25"/>
                    </a:lnTo>
                    <a:lnTo>
                      <a:pt x="0" y="21"/>
                    </a:lnTo>
                    <a:lnTo>
                      <a:pt x="0" y="15"/>
                    </a:lnTo>
                    <a:lnTo>
                      <a:pt x="2" y="9"/>
                    </a:lnTo>
                    <a:lnTo>
                      <a:pt x="7" y="4"/>
                    </a:lnTo>
                    <a:lnTo>
                      <a:pt x="12" y="0"/>
                    </a:lnTo>
                    <a:lnTo>
                      <a:pt x="27" y="2"/>
                    </a:lnTo>
                    <a:lnTo>
                      <a:pt x="42" y="4"/>
                    </a:lnTo>
                    <a:lnTo>
                      <a:pt x="59" y="6"/>
                    </a:lnTo>
                    <a:lnTo>
                      <a:pt x="77" y="8"/>
                    </a:lnTo>
                    <a:lnTo>
                      <a:pt x="96" y="9"/>
                    </a:lnTo>
                    <a:lnTo>
                      <a:pt x="114" y="11"/>
                    </a:lnTo>
                    <a:lnTo>
                      <a:pt x="131" y="15"/>
                    </a:lnTo>
                    <a:lnTo>
                      <a:pt x="148" y="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16" name="Freeform 188"/>
              <p:cNvSpPr>
                <a:spLocks/>
              </p:cNvSpPr>
              <p:nvPr/>
            </p:nvSpPr>
            <p:spPr bwMode="auto">
              <a:xfrm>
                <a:off x="2864" y="2542"/>
                <a:ext cx="944" cy="347"/>
              </a:xfrm>
              <a:custGeom>
                <a:avLst/>
                <a:gdLst/>
                <a:ahLst/>
                <a:cxnLst>
                  <a:cxn ang="0">
                    <a:pos x="941" y="14"/>
                  </a:cxn>
                  <a:cxn ang="0">
                    <a:pos x="882" y="33"/>
                  </a:cxn>
                  <a:cxn ang="0">
                    <a:pos x="822" y="53"/>
                  </a:cxn>
                  <a:cxn ang="0">
                    <a:pos x="763" y="72"/>
                  </a:cxn>
                  <a:cxn ang="0">
                    <a:pos x="703" y="93"/>
                  </a:cxn>
                  <a:cxn ang="0">
                    <a:pos x="644" y="114"/>
                  </a:cxn>
                  <a:cxn ang="0">
                    <a:pos x="585" y="135"/>
                  </a:cxn>
                  <a:cxn ang="0">
                    <a:pos x="525" y="156"/>
                  </a:cxn>
                  <a:cxn ang="0">
                    <a:pos x="468" y="176"/>
                  </a:cxn>
                  <a:cxn ang="0">
                    <a:pos x="409" y="199"/>
                  </a:cxn>
                  <a:cxn ang="0">
                    <a:pos x="352" y="220"/>
                  </a:cxn>
                  <a:cxn ang="0">
                    <a:pos x="292" y="241"/>
                  </a:cxn>
                  <a:cxn ang="0">
                    <a:pos x="235" y="263"/>
                  </a:cxn>
                  <a:cxn ang="0">
                    <a:pos x="176" y="284"/>
                  </a:cxn>
                  <a:cxn ang="0">
                    <a:pos x="117" y="305"/>
                  </a:cxn>
                  <a:cxn ang="0">
                    <a:pos x="60" y="326"/>
                  </a:cxn>
                  <a:cxn ang="0">
                    <a:pos x="0" y="347"/>
                  </a:cxn>
                  <a:cxn ang="0">
                    <a:pos x="0" y="337"/>
                  </a:cxn>
                  <a:cxn ang="0">
                    <a:pos x="57" y="316"/>
                  </a:cxn>
                  <a:cxn ang="0">
                    <a:pos x="114" y="296"/>
                  </a:cxn>
                  <a:cxn ang="0">
                    <a:pos x="171" y="275"/>
                  </a:cxn>
                  <a:cxn ang="0">
                    <a:pos x="225" y="254"/>
                  </a:cxn>
                  <a:cxn ang="0">
                    <a:pos x="282" y="233"/>
                  </a:cxn>
                  <a:cxn ang="0">
                    <a:pos x="339" y="210"/>
                  </a:cxn>
                  <a:cxn ang="0">
                    <a:pos x="394" y="190"/>
                  </a:cxn>
                  <a:cxn ang="0">
                    <a:pos x="451" y="167"/>
                  </a:cxn>
                  <a:cxn ang="0">
                    <a:pos x="508" y="146"/>
                  </a:cxn>
                  <a:cxn ang="0">
                    <a:pos x="565" y="125"/>
                  </a:cxn>
                  <a:cxn ang="0">
                    <a:pos x="619" y="105"/>
                  </a:cxn>
                  <a:cxn ang="0">
                    <a:pos x="676" y="84"/>
                  </a:cxn>
                  <a:cxn ang="0">
                    <a:pos x="736" y="65"/>
                  </a:cxn>
                  <a:cxn ang="0">
                    <a:pos x="793" y="46"/>
                  </a:cxn>
                  <a:cxn ang="0">
                    <a:pos x="850" y="29"/>
                  </a:cxn>
                  <a:cxn ang="0">
                    <a:pos x="909" y="12"/>
                  </a:cxn>
                  <a:cxn ang="0">
                    <a:pos x="914" y="6"/>
                  </a:cxn>
                  <a:cxn ang="0">
                    <a:pos x="921" y="2"/>
                  </a:cxn>
                  <a:cxn ang="0">
                    <a:pos x="931" y="0"/>
                  </a:cxn>
                  <a:cxn ang="0">
                    <a:pos x="944" y="2"/>
                  </a:cxn>
                  <a:cxn ang="0">
                    <a:pos x="941" y="14"/>
                  </a:cxn>
                </a:cxnLst>
                <a:rect l="0" t="0" r="r" b="b"/>
                <a:pathLst>
                  <a:path w="944" h="347">
                    <a:moveTo>
                      <a:pt x="941" y="14"/>
                    </a:moveTo>
                    <a:lnTo>
                      <a:pt x="882" y="33"/>
                    </a:lnTo>
                    <a:lnTo>
                      <a:pt x="822" y="53"/>
                    </a:lnTo>
                    <a:lnTo>
                      <a:pt x="763" y="72"/>
                    </a:lnTo>
                    <a:lnTo>
                      <a:pt x="703" y="93"/>
                    </a:lnTo>
                    <a:lnTo>
                      <a:pt x="644" y="114"/>
                    </a:lnTo>
                    <a:lnTo>
                      <a:pt x="585" y="135"/>
                    </a:lnTo>
                    <a:lnTo>
                      <a:pt x="525" y="156"/>
                    </a:lnTo>
                    <a:lnTo>
                      <a:pt x="468" y="176"/>
                    </a:lnTo>
                    <a:lnTo>
                      <a:pt x="409" y="199"/>
                    </a:lnTo>
                    <a:lnTo>
                      <a:pt x="352" y="220"/>
                    </a:lnTo>
                    <a:lnTo>
                      <a:pt x="292" y="241"/>
                    </a:lnTo>
                    <a:lnTo>
                      <a:pt x="235" y="263"/>
                    </a:lnTo>
                    <a:lnTo>
                      <a:pt x="176" y="284"/>
                    </a:lnTo>
                    <a:lnTo>
                      <a:pt x="117" y="305"/>
                    </a:lnTo>
                    <a:lnTo>
                      <a:pt x="60" y="326"/>
                    </a:lnTo>
                    <a:lnTo>
                      <a:pt x="0" y="347"/>
                    </a:lnTo>
                    <a:lnTo>
                      <a:pt x="0" y="337"/>
                    </a:lnTo>
                    <a:lnTo>
                      <a:pt x="57" y="316"/>
                    </a:lnTo>
                    <a:lnTo>
                      <a:pt x="114" y="296"/>
                    </a:lnTo>
                    <a:lnTo>
                      <a:pt x="171" y="275"/>
                    </a:lnTo>
                    <a:lnTo>
                      <a:pt x="225" y="254"/>
                    </a:lnTo>
                    <a:lnTo>
                      <a:pt x="282" y="233"/>
                    </a:lnTo>
                    <a:lnTo>
                      <a:pt x="339" y="210"/>
                    </a:lnTo>
                    <a:lnTo>
                      <a:pt x="394" y="190"/>
                    </a:lnTo>
                    <a:lnTo>
                      <a:pt x="451" y="167"/>
                    </a:lnTo>
                    <a:lnTo>
                      <a:pt x="508" y="146"/>
                    </a:lnTo>
                    <a:lnTo>
                      <a:pt x="565" y="125"/>
                    </a:lnTo>
                    <a:lnTo>
                      <a:pt x="619" y="105"/>
                    </a:lnTo>
                    <a:lnTo>
                      <a:pt x="676" y="84"/>
                    </a:lnTo>
                    <a:lnTo>
                      <a:pt x="736" y="65"/>
                    </a:lnTo>
                    <a:lnTo>
                      <a:pt x="793" y="46"/>
                    </a:lnTo>
                    <a:lnTo>
                      <a:pt x="850" y="29"/>
                    </a:lnTo>
                    <a:lnTo>
                      <a:pt x="909" y="12"/>
                    </a:lnTo>
                    <a:lnTo>
                      <a:pt x="914" y="6"/>
                    </a:lnTo>
                    <a:lnTo>
                      <a:pt x="921" y="2"/>
                    </a:lnTo>
                    <a:lnTo>
                      <a:pt x="931" y="0"/>
                    </a:lnTo>
                    <a:lnTo>
                      <a:pt x="944" y="2"/>
                    </a:lnTo>
                    <a:lnTo>
                      <a:pt x="941" y="1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17" name="Freeform 189"/>
              <p:cNvSpPr>
                <a:spLocks/>
              </p:cNvSpPr>
              <p:nvPr/>
            </p:nvSpPr>
            <p:spPr bwMode="auto">
              <a:xfrm>
                <a:off x="4315" y="2556"/>
                <a:ext cx="186" cy="26"/>
              </a:xfrm>
              <a:custGeom>
                <a:avLst/>
                <a:gdLst/>
                <a:ahLst/>
                <a:cxnLst>
                  <a:cxn ang="0">
                    <a:pos x="186" y="0"/>
                  </a:cxn>
                  <a:cxn ang="0">
                    <a:pos x="179" y="13"/>
                  </a:cxn>
                  <a:cxn ang="0">
                    <a:pos x="161" y="17"/>
                  </a:cxn>
                  <a:cxn ang="0">
                    <a:pos x="139" y="19"/>
                  </a:cxn>
                  <a:cxn ang="0">
                    <a:pos x="122" y="22"/>
                  </a:cxn>
                  <a:cxn ang="0">
                    <a:pos x="104" y="21"/>
                  </a:cxn>
                  <a:cxn ang="0">
                    <a:pos x="87" y="21"/>
                  </a:cxn>
                  <a:cxn ang="0">
                    <a:pos x="70" y="22"/>
                  </a:cxn>
                  <a:cxn ang="0">
                    <a:pos x="55" y="24"/>
                  </a:cxn>
                  <a:cxn ang="0">
                    <a:pos x="40" y="26"/>
                  </a:cxn>
                  <a:cxn ang="0">
                    <a:pos x="28" y="26"/>
                  </a:cxn>
                  <a:cxn ang="0">
                    <a:pos x="13" y="24"/>
                  </a:cxn>
                  <a:cxn ang="0">
                    <a:pos x="0" y="19"/>
                  </a:cxn>
                  <a:cxn ang="0">
                    <a:pos x="3" y="7"/>
                  </a:cxn>
                  <a:cxn ang="0">
                    <a:pos x="13" y="2"/>
                  </a:cxn>
                  <a:cxn ang="0">
                    <a:pos x="25" y="0"/>
                  </a:cxn>
                  <a:cxn ang="0">
                    <a:pos x="35" y="0"/>
                  </a:cxn>
                  <a:cxn ang="0">
                    <a:pos x="52" y="0"/>
                  </a:cxn>
                  <a:cxn ang="0">
                    <a:pos x="72" y="0"/>
                  </a:cxn>
                  <a:cxn ang="0">
                    <a:pos x="89" y="0"/>
                  </a:cxn>
                  <a:cxn ang="0">
                    <a:pos x="112" y="0"/>
                  </a:cxn>
                  <a:cxn ang="0">
                    <a:pos x="132" y="0"/>
                  </a:cxn>
                  <a:cxn ang="0">
                    <a:pos x="149" y="0"/>
                  </a:cxn>
                  <a:cxn ang="0">
                    <a:pos x="169" y="0"/>
                  </a:cxn>
                  <a:cxn ang="0">
                    <a:pos x="186" y="0"/>
                  </a:cxn>
                </a:cxnLst>
                <a:rect l="0" t="0" r="r" b="b"/>
                <a:pathLst>
                  <a:path w="186" h="26">
                    <a:moveTo>
                      <a:pt x="186" y="0"/>
                    </a:moveTo>
                    <a:lnTo>
                      <a:pt x="179" y="13"/>
                    </a:lnTo>
                    <a:lnTo>
                      <a:pt x="161" y="17"/>
                    </a:lnTo>
                    <a:lnTo>
                      <a:pt x="139" y="19"/>
                    </a:lnTo>
                    <a:lnTo>
                      <a:pt x="122" y="22"/>
                    </a:lnTo>
                    <a:lnTo>
                      <a:pt x="104" y="21"/>
                    </a:lnTo>
                    <a:lnTo>
                      <a:pt x="87" y="21"/>
                    </a:lnTo>
                    <a:lnTo>
                      <a:pt x="70" y="22"/>
                    </a:lnTo>
                    <a:lnTo>
                      <a:pt x="55" y="24"/>
                    </a:lnTo>
                    <a:lnTo>
                      <a:pt x="40" y="26"/>
                    </a:lnTo>
                    <a:lnTo>
                      <a:pt x="28" y="26"/>
                    </a:lnTo>
                    <a:lnTo>
                      <a:pt x="13" y="24"/>
                    </a:lnTo>
                    <a:lnTo>
                      <a:pt x="0" y="19"/>
                    </a:lnTo>
                    <a:lnTo>
                      <a:pt x="3" y="7"/>
                    </a:lnTo>
                    <a:lnTo>
                      <a:pt x="13" y="2"/>
                    </a:lnTo>
                    <a:lnTo>
                      <a:pt x="25" y="0"/>
                    </a:lnTo>
                    <a:lnTo>
                      <a:pt x="35" y="0"/>
                    </a:lnTo>
                    <a:lnTo>
                      <a:pt x="52" y="0"/>
                    </a:lnTo>
                    <a:lnTo>
                      <a:pt x="72" y="0"/>
                    </a:lnTo>
                    <a:lnTo>
                      <a:pt x="89" y="0"/>
                    </a:lnTo>
                    <a:lnTo>
                      <a:pt x="112" y="0"/>
                    </a:lnTo>
                    <a:lnTo>
                      <a:pt x="132" y="0"/>
                    </a:lnTo>
                    <a:lnTo>
                      <a:pt x="149" y="0"/>
                    </a:lnTo>
                    <a:lnTo>
                      <a:pt x="169" y="0"/>
                    </a:lnTo>
                    <a:lnTo>
                      <a:pt x="18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18" name="Freeform 190"/>
              <p:cNvSpPr>
                <a:spLocks/>
              </p:cNvSpPr>
              <p:nvPr/>
            </p:nvSpPr>
            <p:spPr bwMode="auto">
              <a:xfrm>
                <a:off x="2802" y="2556"/>
                <a:ext cx="50" cy="24"/>
              </a:xfrm>
              <a:custGeom>
                <a:avLst/>
                <a:gdLst/>
                <a:ahLst/>
                <a:cxnLst>
                  <a:cxn ang="0">
                    <a:pos x="50" y="7"/>
                  </a:cxn>
                  <a:cxn ang="0">
                    <a:pos x="42" y="17"/>
                  </a:cxn>
                  <a:cxn ang="0">
                    <a:pos x="32" y="21"/>
                  </a:cxn>
                  <a:cxn ang="0">
                    <a:pos x="18" y="22"/>
                  </a:cxn>
                  <a:cxn ang="0">
                    <a:pos x="5" y="24"/>
                  </a:cxn>
                  <a:cxn ang="0">
                    <a:pos x="0" y="15"/>
                  </a:cxn>
                  <a:cxn ang="0">
                    <a:pos x="8" y="9"/>
                  </a:cxn>
                  <a:cxn ang="0">
                    <a:pos x="20" y="5"/>
                  </a:cxn>
                  <a:cxn ang="0">
                    <a:pos x="32" y="0"/>
                  </a:cxn>
                  <a:cxn ang="0">
                    <a:pos x="37" y="0"/>
                  </a:cxn>
                  <a:cxn ang="0">
                    <a:pos x="42" y="2"/>
                  </a:cxn>
                  <a:cxn ang="0">
                    <a:pos x="45" y="5"/>
                  </a:cxn>
                  <a:cxn ang="0">
                    <a:pos x="50" y="7"/>
                  </a:cxn>
                </a:cxnLst>
                <a:rect l="0" t="0" r="r" b="b"/>
                <a:pathLst>
                  <a:path w="50" h="24">
                    <a:moveTo>
                      <a:pt x="50" y="7"/>
                    </a:moveTo>
                    <a:lnTo>
                      <a:pt x="42" y="17"/>
                    </a:lnTo>
                    <a:lnTo>
                      <a:pt x="32" y="21"/>
                    </a:lnTo>
                    <a:lnTo>
                      <a:pt x="18" y="22"/>
                    </a:lnTo>
                    <a:lnTo>
                      <a:pt x="5" y="24"/>
                    </a:lnTo>
                    <a:lnTo>
                      <a:pt x="0" y="15"/>
                    </a:lnTo>
                    <a:lnTo>
                      <a:pt x="8" y="9"/>
                    </a:lnTo>
                    <a:lnTo>
                      <a:pt x="20" y="5"/>
                    </a:lnTo>
                    <a:lnTo>
                      <a:pt x="32" y="0"/>
                    </a:lnTo>
                    <a:lnTo>
                      <a:pt x="37" y="0"/>
                    </a:lnTo>
                    <a:lnTo>
                      <a:pt x="42" y="2"/>
                    </a:lnTo>
                    <a:lnTo>
                      <a:pt x="45" y="5"/>
                    </a:lnTo>
                    <a:lnTo>
                      <a:pt x="50" y="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19" name="Freeform 191"/>
              <p:cNvSpPr>
                <a:spLocks/>
              </p:cNvSpPr>
              <p:nvPr/>
            </p:nvSpPr>
            <p:spPr bwMode="auto">
              <a:xfrm>
                <a:off x="2956" y="2577"/>
                <a:ext cx="57" cy="24"/>
              </a:xfrm>
              <a:custGeom>
                <a:avLst/>
                <a:gdLst/>
                <a:ahLst/>
                <a:cxnLst>
                  <a:cxn ang="0">
                    <a:pos x="57" y="7"/>
                  </a:cxn>
                  <a:cxn ang="0">
                    <a:pos x="44" y="15"/>
                  </a:cxn>
                  <a:cxn ang="0">
                    <a:pos x="32" y="20"/>
                  </a:cxn>
                  <a:cxn ang="0">
                    <a:pos x="17" y="24"/>
                  </a:cxn>
                  <a:cxn ang="0">
                    <a:pos x="2" y="24"/>
                  </a:cxn>
                  <a:cxn ang="0">
                    <a:pos x="2" y="22"/>
                  </a:cxn>
                  <a:cxn ang="0">
                    <a:pos x="2" y="20"/>
                  </a:cxn>
                  <a:cxn ang="0">
                    <a:pos x="0" y="20"/>
                  </a:cxn>
                  <a:cxn ang="0">
                    <a:pos x="0" y="18"/>
                  </a:cxn>
                  <a:cxn ang="0">
                    <a:pos x="12" y="11"/>
                  </a:cxn>
                  <a:cxn ang="0">
                    <a:pos x="29" y="3"/>
                  </a:cxn>
                  <a:cxn ang="0">
                    <a:pos x="44" y="0"/>
                  </a:cxn>
                  <a:cxn ang="0">
                    <a:pos x="57" y="7"/>
                  </a:cxn>
                </a:cxnLst>
                <a:rect l="0" t="0" r="r" b="b"/>
                <a:pathLst>
                  <a:path w="57" h="24">
                    <a:moveTo>
                      <a:pt x="57" y="7"/>
                    </a:moveTo>
                    <a:lnTo>
                      <a:pt x="44" y="15"/>
                    </a:lnTo>
                    <a:lnTo>
                      <a:pt x="32" y="20"/>
                    </a:lnTo>
                    <a:lnTo>
                      <a:pt x="17" y="24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2" y="20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12" y="11"/>
                    </a:lnTo>
                    <a:lnTo>
                      <a:pt x="29" y="3"/>
                    </a:lnTo>
                    <a:lnTo>
                      <a:pt x="44" y="0"/>
                    </a:lnTo>
                    <a:lnTo>
                      <a:pt x="57" y="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20" name="Freeform 192"/>
              <p:cNvSpPr>
                <a:spLocks/>
              </p:cNvSpPr>
              <p:nvPr/>
            </p:nvSpPr>
            <p:spPr bwMode="auto">
              <a:xfrm>
                <a:off x="2721" y="2588"/>
                <a:ext cx="37" cy="24"/>
              </a:xfrm>
              <a:custGeom>
                <a:avLst/>
                <a:gdLst/>
                <a:ahLst/>
                <a:cxnLst>
                  <a:cxn ang="0">
                    <a:pos x="37" y="7"/>
                  </a:cxn>
                  <a:cxn ang="0">
                    <a:pos x="37" y="13"/>
                  </a:cxn>
                  <a:cxn ang="0">
                    <a:pos x="34" y="17"/>
                  </a:cxn>
                  <a:cxn ang="0">
                    <a:pos x="29" y="21"/>
                  </a:cxn>
                  <a:cxn ang="0">
                    <a:pos x="22" y="24"/>
                  </a:cxn>
                  <a:cxn ang="0">
                    <a:pos x="14" y="24"/>
                  </a:cxn>
                  <a:cxn ang="0">
                    <a:pos x="9" y="23"/>
                  </a:cxn>
                  <a:cxn ang="0">
                    <a:pos x="4" y="21"/>
                  </a:cxn>
                  <a:cxn ang="0">
                    <a:pos x="0" y="17"/>
                  </a:cxn>
                  <a:cxn ang="0">
                    <a:pos x="4" y="9"/>
                  </a:cxn>
                  <a:cxn ang="0">
                    <a:pos x="14" y="4"/>
                  </a:cxn>
                  <a:cxn ang="0">
                    <a:pos x="27" y="0"/>
                  </a:cxn>
                  <a:cxn ang="0">
                    <a:pos x="37" y="7"/>
                  </a:cxn>
                </a:cxnLst>
                <a:rect l="0" t="0" r="r" b="b"/>
                <a:pathLst>
                  <a:path w="37" h="24">
                    <a:moveTo>
                      <a:pt x="37" y="7"/>
                    </a:moveTo>
                    <a:lnTo>
                      <a:pt x="37" y="13"/>
                    </a:lnTo>
                    <a:lnTo>
                      <a:pt x="34" y="17"/>
                    </a:lnTo>
                    <a:lnTo>
                      <a:pt x="29" y="21"/>
                    </a:lnTo>
                    <a:lnTo>
                      <a:pt x="22" y="24"/>
                    </a:lnTo>
                    <a:lnTo>
                      <a:pt x="14" y="24"/>
                    </a:lnTo>
                    <a:lnTo>
                      <a:pt x="9" y="23"/>
                    </a:lnTo>
                    <a:lnTo>
                      <a:pt x="4" y="21"/>
                    </a:lnTo>
                    <a:lnTo>
                      <a:pt x="0" y="17"/>
                    </a:lnTo>
                    <a:lnTo>
                      <a:pt x="4" y="9"/>
                    </a:lnTo>
                    <a:lnTo>
                      <a:pt x="14" y="4"/>
                    </a:lnTo>
                    <a:lnTo>
                      <a:pt x="27" y="0"/>
                    </a:lnTo>
                    <a:lnTo>
                      <a:pt x="37" y="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21" name="Freeform 193"/>
              <p:cNvSpPr>
                <a:spLocks/>
              </p:cNvSpPr>
              <p:nvPr/>
            </p:nvSpPr>
            <p:spPr bwMode="auto">
              <a:xfrm>
                <a:off x="1804" y="2594"/>
                <a:ext cx="117" cy="26"/>
              </a:xfrm>
              <a:custGeom>
                <a:avLst/>
                <a:gdLst/>
                <a:ahLst/>
                <a:cxnLst>
                  <a:cxn ang="0">
                    <a:pos x="117" y="11"/>
                  </a:cxn>
                  <a:cxn ang="0">
                    <a:pos x="107" y="18"/>
                  </a:cxn>
                  <a:cxn ang="0">
                    <a:pos x="94" y="22"/>
                  </a:cxn>
                  <a:cxn ang="0">
                    <a:pos x="82" y="26"/>
                  </a:cxn>
                  <a:cxn ang="0">
                    <a:pos x="70" y="26"/>
                  </a:cxn>
                  <a:cxn ang="0">
                    <a:pos x="55" y="24"/>
                  </a:cxn>
                  <a:cxn ang="0">
                    <a:pos x="40" y="22"/>
                  </a:cxn>
                  <a:cxn ang="0">
                    <a:pos x="27" y="22"/>
                  </a:cxn>
                  <a:cxn ang="0">
                    <a:pos x="13" y="20"/>
                  </a:cxn>
                  <a:cxn ang="0">
                    <a:pos x="5" y="18"/>
                  </a:cxn>
                  <a:cxn ang="0">
                    <a:pos x="0" y="15"/>
                  </a:cxn>
                  <a:cxn ang="0">
                    <a:pos x="0" y="9"/>
                  </a:cxn>
                  <a:cxn ang="0">
                    <a:pos x="5" y="3"/>
                  </a:cxn>
                  <a:cxn ang="0">
                    <a:pos x="18" y="1"/>
                  </a:cxn>
                  <a:cxn ang="0">
                    <a:pos x="30" y="0"/>
                  </a:cxn>
                  <a:cxn ang="0">
                    <a:pos x="42" y="0"/>
                  </a:cxn>
                  <a:cxn ang="0">
                    <a:pos x="55" y="0"/>
                  </a:cxn>
                  <a:cxn ang="0">
                    <a:pos x="65" y="0"/>
                  </a:cxn>
                  <a:cxn ang="0">
                    <a:pos x="77" y="0"/>
                  </a:cxn>
                  <a:cxn ang="0">
                    <a:pos x="89" y="1"/>
                  </a:cxn>
                  <a:cxn ang="0">
                    <a:pos x="102" y="1"/>
                  </a:cxn>
                  <a:cxn ang="0">
                    <a:pos x="117" y="11"/>
                  </a:cxn>
                </a:cxnLst>
                <a:rect l="0" t="0" r="r" b="b"/>
                <a:pathLst>
                  <a:path w="117" h="26">
                    <a:moveTo>
                      <a:pt x="117" y="11"/>
                    </a:moveTo>
                    <a:lnTo>
                      <a:pt x="107" y="18"/>
                    </a:lnTo>
                    <a:lnTo>
                      <a:pt x="94" y="22"/>
                    </a:lnTo>
                    <a:lnTo>
                      <a:pt x="82" y="26"/>
                    </a:lnTo>
                    <a:lnTo>
                      <a:pt x="70" y="26"/>
                    </a:lnTo>
                    <a:lnTo>
                      <a:pt x="55" y="24"/>
                    </a:lnTo>
                    <a:lnTo>
                      <a:pt x="40" y="22"/>
                    </a:lnTo>
                    <a:lnTo>
                      <a:pt x="27" y="22"/>
                    </a:lnTo>
                    <a:lnTo>
                      <a:pt x="13" y="20"/>
                    </a:lnTo>
                    <a:lnTo>
                      <a:pt x="5" y="18"/>
                    </a:lnTo>
                    <a:lnTo>
                      <a:pt x="0" y="15"/>
                    </a:lnTo>
                    <a:lnTo>
                      <a:pt x="0" y="9"/>
                    </a:lnTo>
                    <a:lnTo>
                      <a:pt x="5" y="3"/>
                    </a:lnTo>
                    <a:lnTo>
                      <a:pt x="18" y="1"/>
                    </a:lnTo>
                    <a:lnTo>
                      <a:pt x="30" y="0"/>
                    </a:lnTo>
                    <a:lnTo>
                      <a:pt x="42" y="0"/>
                    </a:lnTo>
                    <a:lnTo>
                      <a:pt x="55" y="0"/>
                    </a:lnTo>
                    <a:lnTo>
                      <a:pt x="65" y="0"/>
                    </a:lnTo>
                    <a:lnTo>
                      <a:pt x="77" y="0"/>
                    </a:lnTo>
                    <a:lnTo>
                      <a:pt x="89" y="1"/>
                    </a:lnTo>
                    <a:lnTo>
                      <a:pt x="102" y="1"/>
                    </a:lnTo>
                    <a:lnTo>
                      <a:pt x="117" y="1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22" name="Freeform 194"/>
              <p:cNvSpPr>
                <a:spLocks/>
              </p:cNvSpPr>
              <p:nvPr/>
            </p:nvSpPr>
            <p:spPr bwMode="auto">
              <a:xfrm>
                <a:off x="2859" y="2614"/>
                <a:ext cx="42" cy="21"/>
              </a:xfrm>
              <a:custGeom>
                <a:avLst/>
                <a:gdLst/>
                <a:ahLst/>
                <a:cxnLst>
                  <a:cxn ang="0">
                    <a:pos x="42" y="4"/>
                  </a:cxn>
                  <a:cxn ang="0">
                    <a:pos x="35" y="12"/>
                  </a:cxn>
                  <a:cxn ang="0">
                    <a:pos x="25" y="15"/>
                  </a:cxn>
                  <a:cxn ang="0">
                    <a:pos x="13" y="17"/>
                  </a:cxn>
                  <a:cxn ang="0">
                    <a:pos x="3" y="21"/>
                  </a:cxn>
                  <a:cxn ang="0">
                    <a:pos x="0" y="12"/>
                  </a:cxn>
                  <a:cxn ang="0">
                    <a:pos x="8" y="8"/>
                  </a:cxn>
                  <a:cxn ang="0">
                    <a:pos x="18" y="6"/>
                  </a:cxn>
                  <a:cxn ang="0">
                    <a:pos x="25" y="0"/>
                  </a:cxn>
                  <a:cxn ang="0">
                    <a:pos x="30" y="0"/>
                  </a:cxn>
                  <a:cxn ang="0">
                    <a:pos x="35" y="0"/>
                  </a:cxn>
                  <a:cxn ang="0">
                    <a:pos x="37" y="2"/>
                  </a:cxn>
                  <a:cxn ang="0">
                    <a:pos x="42" y="4"/>
                  </a:cxn>
                </a:cxnLst>
                <a:rect l="0" t="0" r="r" b="b"/>
                <a:pathLst>
                  <a:path w="42" h="21">
                    <a:moveTo>
                      <a:pt x="42" y="4"/>
                    </a:moveTo>
                    <a:lnTo>
                      <a:pt x="35" y="12"/>
                    </a:lnTo>
                    <a:lnTo>
                      <a:pt x="25" y="15"/>
                    </a:lnTo>
                    <a:lnTo>
                      <a:pt x="13" y="17"/>
                    </a:lnTo>
                    <a:lnTo>
                      <a:pt x="3" y="21"/>
                    </a:lnTo>
                    <a:lnTo>
                      <a:pt x="0" y="12"/>
                    </a:lnTo>
                    <a:lnTo>
                      <a:pt x="8" y="8"/>
                    </a:lnTo>
                    <a:lnTo>
                      <a:pt x="18" y="6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0"/>
                    </a:lnTo>
                    <a:lnTo>
                      <a:pt x="37" y="2"/>
                    </a:lnTo>
                    <a:lnTo>
                      <a:pt x="42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23" name="Freeform 195"/>
              <p:cNvSpPr>
                <a:spLocks/>
              </p:cNvSpPr>
              <p:nvPr/>
            </p:nvSpPr>
            <p:spPr bwMode="auto">
              <a:xfrm>
                <a:off x="4253" y="2614"/>
                <a:ext cx="132" cy="29"/>
              </a:xfrm>
              <a:custGeom>
                <a:avLst/>
                <a:gdLst/>
                <a:ahLst/>
                <a:cxnLst>
                  <a:cxn ang="0">
                    <a:pos x="127" y="25"/>
                  </a:cxn>
                  <a:cxn ang="0">
                    <a:pos x="109" y="23"/>
                  </a:cxn>
                  <a:cxn ang="0">
                    <a:pos x="92" y="25"/>
                  </a:cxn>
                  <a:cxn ang="0">
                    <a:pos x="75" y="25"/>
                  </a:cxn>
                  <a:cxn ang="0">
                    <a:pos x="60" y="27"/>
                  </a:cxn>
                  <a:cxn ang="0">
                    <a:pos x="47" y="29"/>
                  </a:cxn>
                  <a:cxn ang="0">
                    <a:pos x="33" y="29"/>
                  </a:cxn>
                  <a:cxn ang="0">
                    <a:pos x="15" y="27"/>
                  </a:cxn>
                  <a:cxn ang="0">
                    <a:pos x="0" y="21"/>
                  </a:cxn>
                  <a:cxn ang="0">
                    <a:pos x="10" y="14"/>
                  </a:cxn>
                  <a:cxn ang="0">
                    <a:pos x="23" y="8"/>
                  </a:cxn>
                  <a:cxn ang="0">
                    <a:pos x="38" y="2"/>
                  </a:cxn>
                  <a:cxn ang="0">
                    <a:pos x="52" y="0"/>
                  </a:cxn>
                  <a:cxn ang="0">
                    <a:pos x="62" y="6"/>
                  </a:cxn>
                  <a:cxn ang="0">
                    <a:pos x="77" y="8"/>
                  </a:cxn>
                  <a:cxn ang="0">
                    <a:pos x="92" y="8"/>
                  </a:cxn>
                  <a:cxn ang="0">
                    <a:pos x="109" y="6"/>
                  </a:cxn>
                  <a:cxn ang="0">
                    <a:pos x="122" y="4"/>
                  </a:cxn>
                  <a:cxn ang="0">
                    <a:pos x="129" y="6"/>
                  </a:cxn>
                  <a:cxn ang="0">
                    <a:pos x="132" y="12"/>
                  </a:cxn>
                  <a:cxn ang="0">
                    <a:pos x="127" y="25"/>
                  </a:cxn>
                </a:cxnLst>
                <a:rect l="0" t="0" r="r" b="b"/>
                <a:pathLst>
                  <a:path w="132" h="29">
                    <a:moveTo>
                      <a:pt x="127" y="25"/>
                    </a:moveTo>
                    <a:lnTo>
                      <a:pt x="109" y="23"/>
                    </a:lnTo>
                    <a:lnTo>
                      <a:pt x="92" y="25"/>
                    </a:lnTo>
                    <a:lnTo>
                      <a:pt x="75" y="25"/>
                    </a:lnTo>
                    <a:lnTo>
                      <a:pt x="60" y="27"/>
                    </a:lnTo>
                    <a:lnTo>
                      <a:pt x="47" y="29"/>
                    </a:lnTo>
                    <a:lnTo>
                      <a:pt x="33" y="29"/>
                    </a:lnTo>
                    <a:lnTo>
                      <a:pt x="15" y="27"/>
                    </a:lnTo>
                    <a:lnTo>
                      <a:pt x="0" y="21"/>
                    </a:lnTo>
                    <a:lnTo>
                      <a:pt x="10" y="14"/>
                    </a:lnTo>
                    <a:lnTo>
                      <a:pt x="23" y="8"/>
                    </a:lnTo>
                    <a:lnTo>
                      <a:pt x="38" y="2"/>
                    </a:lnTo>
                    <a:lnTo>
                      <a:pt x="52" y="0"/>
                    </a:lnTo>
                    <a:lnTo>
                      <a:pt x="62" y="6"/>
                    </a:lnTo>
                    <a:lnTo>
                      <a:pt x="77" y="8"/>
                    </a:lnTo>
                    <a:lnTo>
                      <a:pt x="92" y="8"/>
                    </a:lnTo>
                    <a:lnTo>
                      <a:pt x="109" y="6"/>
                    </a:lnTo>
                    <a:lnTo>
                      <a:pt x="122" y="4"/>
                    </a:lnTo>
                    <a:lnTo>
                      <a:pt x="129" y="6"/>
                    </a:lnTo>
                    <a:lnTo>
                      <a:pt x="132" y="12"/>
                    </a:lnTo>
                    <a:lnTo>
                      <a:pt x="127" y="2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24" name="Freeform 196"/>
              <p:cNvSpPr>
                <a:spLocks/>
              </p:cNvSpPr>
              <p:nvPr/>
            </p:nvSpPr>
            <p:spPr bwMode="auto">
              <a:xfrm>
                <a:off x="3966" y="2626"/>
                <a:ext cx="107" cy="30"/>
              </a:xfrm>
              <a:custGeom>
                <a:avLst/>
                <a:gdLst/>
                <a:ahLst/>
                <a:cxnLst>
                  <a:cxn ang="0">
                    <a:pos x="107" y="30"/>
                  </a:cxn>
                  <a:cxn ang="0">
                    <a:pos x="94" y="26"/>
                  </a:cxn>
                  <a:cxn ang="0">
                    <a:pos x="82" y="26"/>
                  </a:cxn>
                  <a:cxn ang="0">
                    <a:pos x="69" y="26"/>
                  </a:cxn>
                  <a:cxn ang="0">
                    <a:pos x="55" y="28"/>
                  </a:cxn>
                  <a:cxn ang="0">
                    <a:pos x="42" y="30"/>
                  </a:cxn>
                  <a:cxn ang="0">
                    <a:pos x="27" y="30"/>
                  </a:cxn>
                  <a:cxn ang="0">
                    <a:pos x="12" y="30"/>
                  </a:cxn>
                  <a:cxn ang="0">
                    <a:pos x="0" y="26"/>
                  </a:cxn>
                  <a:cxn ang="0">
                    <a:pos x="0" y="19"/>
                  </a:cxn>
                  <a:cxn ang="0">
                    <a:pos x="0" y="11"/>
                  </a:cxn>
                  <a:cxn ang="0">
                    <a:pos x="5" y="5"/>
                  </a:cxn>
                  <a:cxn ang="0">
                    <a:pos x="12" y="0"/>
                  </a:cxn>
                  <a:cxn ang="0">
                    <a:pos x="25" y="5"/>
                  </a:cxn>
                  <a:cxn ang="0">
                    <a:pos x="40" y="5"/>
                  </a:cxn>
                  <a:cxn ang="0">
                    <a:pos x="57" y="5"/>
                  </a:cxn>
                  <a:cxn ang="0">
                    <a:pos x="74" y="5"/>
                  </a:cxn>
                  <a:cxn ang="0">
                    <a:pos x="89" y="5"/>
                  </a:cxn>
                  <a:cxn ang="0">
                    <a:pos x="102" y="9"/>
                  </a:cxn>
                  <a:cxn ang="0">
                    <a:pos x="107" y="17"/>
                  </a:cxn>
                  <a:cxn ang="0">
                    <a:pos x="107" y="30"/>
                  </a:cxn>
                </a:cxnLst>
                <a:rect l="0" t="0" r="r" b="b"/>
                <a:pathLst>
                  <a:path w="107" h="30">
                    <a:moveTo>
                      <a:pt x="107" y="30"/>
                    </a:moveTo>
                    <a:lnTo>
                      <a:pt x="94" y="26"/>
                    </a:lnTo>
                    <a:lnTo>
                      <a:pt x="82" y="26"/>
                    </a:lnTo>
                    <a:lnTo>
                      <a:pt x="69" y="26"/>
                    </a:lnTo>
                    <a:lnTo>
                      <a:pt x="55" y="28"/>
                    </a:lnTo>
                    <a:lnTo>
                      <a:pt x="42" y="30"/>
                    </a:lnTo>
                    <a:lnTo>
                      <a:pt x="27" y="30"/>
                    </a:lnTo>
                    <a:lnTo>
                      <a:pt x="12" y="30"/>
                    </a:lnTo>
                    <a:lnTo>
                      <a:pt x="0" y="26"/>
                    </a:lnTo>
                    <a:lnTo>
                      <a:pt x="0" y="19"/>
                    </a:lnTo>
                    <a:lnTo>
                      <a:pt x="0" y="11"/>
                    </a:lnTo>
                    <a:lnTo>
                      <a:pt x="5" y="5"/>
                    </a:lnTo>
                    <a:lnTo>
                      <a:pt x="12" y="0"/>
                    </a:lnTo>
                    <a:lnTo>
                      <a:pt x="25" y="5"/>
                    </a:lnTo>
                    <a:lnTo>
                      <a:pt x="40" y="5"/>
                    </a:lnTo>
                    <a:lnTo>
                      <a:pt x="57" y="5"/>
                    </a:lnTo>
                    <a:lnTo>
                      <a:pt x="74" y="5"/>
                    </a:lnTo>
                    <a:lnTo>
                      <a:pt x="89" y="5"/>
                    </a:lnTo>
                    <a:lnTo>
                      <a:pt x="102" y="9"/>
                    </a:lnTo>
                    <a:lnTo>
                      <a:pt x="107" y="17"/>
                    </a:lnTo>
                    <a:lnTo>
                      <a:pt x="107" y="3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25" name="Freeform 197"/>
              <p:cNvSpPr>
                <a:spLocks/>
              </p:cNvSpPr>
              <p:nvPr/>
            </p:nvSpPr>
            <p:spPr bwMode="auto">
              <a:xfrm>
                <a:off x="2483" y="2639"/>
                <a:ext cx="1300" cy="488"/>
              </a:xfrm>
              <a:custGeom>
                <a:avLst/>
                <a:gdLst/>
                <a:ahLst/>
                <a:cxnLst>
                  <a:cxn ang="0">
                    <a:pos x="1300" y="11"/>
                  </a:cxn>
                  <a:cxn ang="0">
                    <a:pos x="1223" y="36"/>
                  </a:cxn>
                  <a:cxn ang="0">
                    <a:pos x="1149" y="62"/>
                  </a:cxn>
                  <a:cxn ang="0">
                    <a:pos x="1075" y="91"/>
                  </a:cxn>
                  <a:cxn ang="0">
                    <a:pos x="1000" y="121"/>
                  </a:cxn>
                  <a:cxn ang="0">
                    <a:pos x="973" y="123"/>
                  </a:cxn>
                  <a:cxn ang="0">
                    <a:pos x="948" y="132"/>
                  </a:cxn>
                  <a:cxn ang="0">
                    <a:pos x="923" y="144"/>
                  </a:cxn>
                  <a:cxn ang="0">
                    <a:pos x="899" y="151"/>
                  </a:cxn>
                  <a:cxn ang="0">
                    <a:pos x="807" y="189"/>
                  </a:cxn>
                  <a:cxn ang="0">
                    <a:pos x="713" y="221"/>
                  </a:cxn>
                  <a:cxn ang="0">
                    <a:pos x="616" y="253"/>
                  </a:cxn>
                  <a:cxn ang="0">
                    <a:pos x="522" y="284"/>
                  </a:cxn>
                  <a:cxn ang="0">
                    <a:pos x="426" y="314"/>
                  </a:cxn>
                  <a:cxn ang="0">
                    <a:pos x="332" y="346"/>
                  </a:cxn>
                  <a:cxn ang="0">
                    <a:pos x="240" y="382"/>
                  </a:cxn>
                  <a:cxn ang="0">
                    <a:pos x="151" y="422"/>
                  </a:cxn>
                  <a:cxn ang="0">
                    <a:pos x="111" y="433"/>
                  </a:cxn>
                  <a:cxn ang="0">
                    <a:pos x="74" y="448"/>
                  </a:cxn>
                  <a:cxn ang="0">
                    <a:pos x="42" y="467"/>
                  </a:cxn>
                  <a:cxn ang="0">
                    <a:pos x="12" y="488"/>
                  </a:cxn>
                  <a:cxn ang="0">
                    <a:pos x="0" y="479"/>
                  </a:cxn>
                  <a:cxn ang="0">
                    <a:pos x="10" y="465"/>
                  </a:cxn>
                  <a:cxn ang="0">
                    <a:pos x="32" y="456"/>
                  </a:cxn>
                  <a:cxn ang="0">
                    <a:pos x="62" y="445"/>
                  </a:cxn>
                  <a:cxn ang="0">
                    <a:pos x="129" y="420"/>
                  </a:cxn>
                  <a:cxn ang="0">
                    <a:pos x="238" y="376"/>
                  </a:cxn>
                  <a:cxn ang="0">
                    <a:pos x="346" y="333"/>
                  </a:cxn>
                  <a:cxn ang="0">
                    <a:pos x="455" y="291"/>
                  </a:cxn>
                  <a:cxn ang="0">
                    <a:pos x="567" y="252"/>
                  </a:cxn>
                  <a:cxn ang="0">
                    <a:pos x="678" y="210"/>
                  </a:cxn>
                  <a:cxn ang="0">
                    <a:pos x="790" y="172"/>
                  </a:cxn>
                  <a:cxn ang="0">
                    <a:pos x="901" y="132"/>
                  </a:cxn>
                  <a:cxn ang="0">
                    <a:pos x="995" y="96"/>
                  </a:cxn>
                  <a:cxn ang="0">
                    <a:pos x="1077" y="64"/>
                  </a:cxn>
                  <a:cxn ang="0">
                    <a:pos x="1164" y="38"/>
                  </a:cxn>
                  <a:cxn ang="0">
                    <a:pos x="1250" y="13"/>
                  </a:cxn>
                  <a:cxn ang="0">
                    <a:pos x="1300" y="4"/>
                  </a:cxn>
                </a:cxnLst>
                <a:rect l="0" t="0" r="r" b="b"/>
                <a:pathLst>
                  <a:path w="1300" h="488">
                    <a:moveTo>
                      <a:pt x="1300" y="4"/>
                    </a:moveTo>
                    <a:lnTo>
                      <a:pt x="1300" y="11"/>
                    </a:lnTo>
                    <a:lnTo>
                      <a:pt x="1263" y="25"/>
                    </a:lnTo>
                    <a:lnTo>
                      <a:pt x="1223" y="36"/>
                    </a:lnTo>
                    <a:lnTo>
                      <a:pt x="1186" y="49"/>
                    </a:lnTo>
                    <a:lnTo>
                      <a:pt x="1149" y="62"/>
                    </a:lnTo>
                    <a:lnTo>
                      <a:pt x="1112" y="76"/>
                    </a:lnTo>
                    <a:lnTo>
                      <a:pt x="1075" y="91"/>
                    </a:lnTo>
                    <a:lnTo>
                      <a:pt x="1037" y="106"/>
                    </a:lnTo>
                    <a:lnTo>
                      <a:pt x="1000" y="121"/>
                    </a:lnTo>
                    <a:lnTo>
                      <a:pt x="985" y="121"/>
                    </a:lnTo>
                    <a:lnTo>
                      <a:pt x="973" y="123"/>
                    </a:lnTo>
                    <a:lnTo>
                      <a:pt x="961" y="127"/>
                    </a:lnTo>
                    <a:lnTo>
                      <a:pt x="948" y="132"/>
                    </a:lnTo>
                    <a:lnTo>
                      <a:pt x="936" y="138"/>
                    </a:lnTo>
                    <a:lnTo>
                      <a:pt x="923" y="144"/>
                    </a:lnTo>
                    <a:lnTo>
                      <a:pt x="911" y="148"/>
                    </a:lnTo>
                    <a:lnTo>
                      <a:pt x="899" y="151"/>
                    </a:lnTo>
                    <a:lnTo>
                      <a:pt x="852" y="170"/>
                    </a:lnTo>
                    <a:lnTo>
                      <a:pt x="807" y="189"/>
                    </a:lnTo>
                    <a:lnTo>
                      <a:pt x="760" y="206"/>
                    </a:lnTo>
                    <a:lnTo>
                      <a:pt x="713" y="221"/>
                    </a:lnTo>
                    <a:lnTo>
                      <a:pt x="663" y="238"/>
                    </a:lnTo>
                    <a:lnTo>
                      <a:pt x="616" y="253"/>
                    </a:lnTo>
                    <a:lnTo>
                      <a:pt x="569" y="269"/>
                    </a:lnTo>
                    <a:lnTo>
                      <a:pt x="522" y="284"/>
                    </a:lnTo>
                    <a:lnTo>
                      <a:pt x="473" y="299"/>
                    </a:lnTo>
                    <a:lnTo>
                      <a:pt x="426" y="314"/>
                    </a:lnTo>
                    <a:lnTo>
                      <a:pt x="379" y="329"/>
                    </a:lnTo>
                    <a:lnTo>
                      <a:pt x="332" y="346"/>
                    </a:lnTo>
                    <a:lnTo>
                      <a:pt x="285" y="363"/>
                    </a:lnTo>
                    <a:lnTo>
                      <a:pt x="240" y="382"/>
                    </a:lnTo>
                    <a:lnTo>
                      <a:pt x="195" y="401"/>
                    </a:lnTo>
                    <a:lnTo>
                      <a:pt x="151" y="422"/>
                    </a:lnTo>
                    <a:lnTo>
                      <a:pt x="131" y="428"/>
                    </a:lnTo>
                    <a:lnTo>
                      <a:pt x="111" y="433"/>
                    </a:lnTo>
                    <a:lnTo>
                      <a:pt x="94" y="439"/>
                    </a:lnTo>
                    <a:lnTo>
                      <a:pt x="74" y="448"/>
                    </a:lnTo>
                    <a:lnTo>
                      <a:pt x="57" y="456"/>
                    </a:lnTo>
                    <a:lnTo>
                      <a:pt x="42" y="467"/>
                    </a:lnTo>
                    <a:lnTo>
                      <a:pt x="27" y="477"/>
                    </a:lnTo>
                    <a:lnTo>
                      <a:pt x="12" y="488"/>
                    </a:lnTo>
                    <a:lnTo>
                      <a:pt x="0" y="488"/>
                    </a:lnTo>
                    <a:lnTo>
                      <a:pt x="0" y="479"/>
                    </a:lnTo>
                    <a:lnTo>
                      <a:pt x="2" y="471"/>
                    </a:lnTo>
                    <a:lnTo>
                      <a:pt x="10" y="465"/>
                    </a:lnTo>
                    <a:lnTo>
                      <a:pt x="17" y="460"/>
                    </a:lnTo>
                    <a:lnTo>
                      <a:pt x="32" y="456"/>
                    </a:lnTo>
                    <a:lnTo>
                      <a:pt x="47" y="450"/>
                    </a:lnTo>
                    <a:lnTo>
                      <a:pt x="62" y="445"/>
                    </a:lnTo>
                    <a:lnTo>
                      <a:pt x="74" y="443"/>
                    </a:lnTo>
                    <a:lnTo>
                      <a:pt x="129" y="420"/>
                    </a:lnTo>
                    <a:lnTo>
                      <a:pt x="183" y="397"/>
                    </a:lnTo>
                    <a:lnTo>
                      <a:pt x="238" y="376"/>
                    </a:lnTo>
                    <a:lnTo>
                      <a:pt x="292" y="354"/>
                    </a:lnTo>
                    <a:lnTo>
                      <a:pt x="346" y="333"/>
                    </a:lnTo>
                    <a:lnTo>
                      <a:pt x="401" y="312"/>
                    </a:lnTo>
                    <a:lnTo>
                      <a:pt x="455" y="291"/>
                    </a:lnTo>
                    <a:lnTo>
                      <a:pt x="512" y="270"/>
                    </a:lnTo>
                    <a:lnTo>
                      <a:pt x="567" y="252"/>
                    </a:lnTo>
                    <a:lnTo>
                      <a:pt x="621" y="231"/>
                    </a:lnTo>
                    <a:lnTo>
                      <a:pt x="678" y="210"/>
                    </a:lnTo>
                    <a:lnTo>
                      <a:pt x="733" y="191"/>
                    </a:lnTo>
                    <a:lnTo>
                      <a:pt x="790" y="172"/>
                    </a:lnTo>
                    <a:lnTo>
                      <a:pt x="844" y="151"/>
                    </a:lnTo>
                    <a:lnTo>
                      <a:pt x="901" y="132"/>
                    </a:lnTo>
                    <a:lnTo>
                      <a:pt x="956" y="113"/>
                    </a:lnTo>
                    <a:lnTo>
                      <a:pt x="995" y="96"/>
                    </a:lnTo>
                    <a:lnTo>
                      <a:pt x="1035" y="79"/>
                    </a:lnTo>
                    <a:lnTo>
                      <a:pt x="1077" y="64"/>
                    </a:lnTo>
                    <a:lnTo>
                      <a:pt x="1119" y="51"/>
                    </a:lnTo>
                    <a:lnTo>
                      <a:pt x="1164" y="38"/>
                    </a:lnTo>
                    <a:lnTo>
                      <a:pt x="1206" y="25"/>
                    </a:lnTo>
                    <a:lnTo>
                      <a:pt x="1250" y="13"/>
                    </a:lnTo>
                    <a:lnTo>
                      <a:pt x="1292" y="0"/>
                    </a:lnTo>
                    <a:lnTo>
                      <a:pt x="130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26" name="Freeform 198"/>
              <p:cNvSpPr>
                <a:spLocks/>
              </p:cNvSpPr>
              <p:nvPr/>
            </p:nvSpPr>
            <p:spPr bwMode="auto">
              <a:xfrm>
                <a:off x="2753" y="2648"/>
                <a:ext cx="44" cy="25"/>
              </a:xfrm>
              <a:custGeom>
                <a:avLst/>
                <a:gdLst/>
                <a:ahLst/>
                <a:cxnLst>
                  <a:cxn ang="0">
                    <a:pos x="44" y="2"/>
                  </a:cxn>
                  <a:cxn ang="0">
                    <a:pos x="39" y="10"/>
                  </a:cxn>
                  <a:cxn ang="0">
                    <a:pos x="29" y="17"/>
                  </a:cxn>
                  <a:cxn ang="0">
                    <a:pos x="15" y="23"/>
                  </a:cxn>
                  <a:cxn ang="0">
                    <a:pos x="0" y="25"/>
                  </a:cxn>
                  <a:cxn ang="0">
                    <a:pos x="10" y="16"/>
                  </a:cxn>
                  <a:cxn ang="0">
                    <a:pos x="20" y="6"/>
                  </a:cxn>
                  <a:cxn ang="0">
                    <a:pos x="32" y="0"/>
                  </a:cxn>
                  <a:cxn ang="0">
                    <a:pos x="44" y="2"/>
                  </a:cxn>
                </a:cxnLst>
                <a:rect l="0" t="0" r="r" b="b"/>
                <a:pathLst>
                  <a:path w="44" h="25">
                    <a:moveTo>
                      <a:pt x="44" y="2"/>
                    </a:moveTo>
                    <a:lnTo>
                      <a:pt x="39" y="10"/>
                    </a:lnTo>
                    <a:lnTo>
                      <a:pt x="29" y="17"/>
                    </a:lnTo>
                    <a:lnTo>
                      <a:pt x="15" y="23"/>
                    </a:lnTo>
                    <a:lnTo>
                      <a:pt x="0" y="25"/>
                    </a:lnTo>
                    <a:lnTo>
                      <a:pt x="10" y="16"/>
                    </a:lnTo>
                    <a:lnTo>
                      <a:pt x="20" y="6"/>
                    </a:lnTo>
                    <a:lnTo>
                      <a:pt x="32" y="0"/>
                    </a:lnTo>
                    <a:lnTo>
                      <a:pt x="44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27" name="Freeform 199"/>
              <p:cNvSpPr>
                <a:spLocks/>
              </p:cNvSpPr>
              <p:nvPr/>
            </p:nvSpPr>
            <p:spPr bwMode="auto">
              <a:xfrm>
                <a:off x="2639" y="2652"/>
                <a:ext cx="119" cy="203"/>
              </a:xfrm>
              <a:custGeom>
                <a:avLst/>
                <a:gdLst/>
                <a:ahLst/>
                <a:cxnLst>
                  <a:cxn ang="0">
                    <a:pos x="119" y="203"/>
                  </a:cxn>
                  <a:cxn ang="0">
                    <a:pos x="101" y="180"/>
                  </a:cxn>
                  <a:cxn ang="0">
                    <a:pos x="79" y="155"/>
                  </a:cxn>
                  <a:cxn ang="0">
                    <a:pos x="59" y="133"/>
                  </a:cxn>
                  <a:cxn ang="0">
                    <a:pos x="37" y="108"/>
                  </a:cxn>
                  <a:cxn ang="0">
                    <a:pos x="20" y="83"/>
                  </a:cxn>
                  <a:cxn ang="0">
                    <a:pos x="7" y="57"/>
                  </a:cxn>
                  <a:cxn ang="0">
                    <a:pos x="0" y="29"/>
                  </a:cxn>
                  <a:cxn ang="0">
                    <a:pos x="0" y="0"/>
                  </a:cxn>
                  <a:cxn ang="0">
                    <a:pos x="20" y="23"/>
                  </a:cxn>
                  <a:cxn ang="0">
                    <a:pos x="39" y="47"/>
                  </a:cxn>
                  <a:cxn ang="0">
                    <a:pos x="57" y="72"/>
                  </a:cxn>
                  <a:cxn ang="0">
                    <a:pos x="74" y="97"/>
                  </a:cxn>
                  <a:cxn ang="0">
                    <a:pos x="86" y="123"/>
                  </a:cxn>
                  <a:cxn ang="0">
                    <a:pos x="99" y="148"/>
                  </a:cxn>
                  <a:cxn ang="0">
                    <a:pos x="111" y="176"/>
                  </a:cxn>
                  <a:cxn ang="0">
                    <a:pos x="119" y="203"/>
                  </a:cxn>
                </a:cxnLst>
                <a:rect l="0" t="0" r="r" b="b"/>
                <a:pathLst>
                  <a:path w="119" h="203">
                    <a:moveTo>
                      <a:pt x="119" y="203"/>
                    </a:moveTo>
                    <a:lnTo>
                      <a:pt x="101" y="180"/>
                    </a:lnTo>
                    <a:lnTo>
                      <a:pt x="79" y="155"/>
                    </a:lnTo>
                    <a:lnTo>
                      <a:pt x="59" y="133"/>
                    </a:lnTo>
                    <a:lnTo>
                      <a:pt x="37" y="108"/>
                    </a:lnTo>
                    <a:lnTo>
                      <a:pt x="20" y="83"/>
                    </a:lnTo>
                    <a:lnTo>
                      <a:pt x="7" y="57"/>
                    </a:lnTo>
                    <a:lnTo>
                      <a:pt x="0" y="29"/>
                    </a:lnTo>
                    <a:lnTo>
                      <a:pt x="0" y="0"/>
                    </a:lnTo>
                    <a:lnTo>
                      <a:pt x="20" y="23"/>
                    </a:lnTo>
                    <a:lnTo>
                      <a:pt x="39" y="47"/>
                    </a:lnTo>
                    <a:lnTo>
                      <a:pt x="57" y="72"/>
                    </a:lnTo>
                    <a:lnTo>
                      <a:pt x="74" y="97"/>
                    </a:lnTo>
                    <a:lnTo>
                      <a:pt x="86" y="123"/>
                    </a:lnTo>
                    <a:lnTo>
                      <a:pt x="99" y="148"/>
                    </a:lnTo>
                    <a:lnTo>
                      <a:pt x="111" y="176"/>
                    </a:lnTo>
                    <a:lnTo>
                      <a:pt x="119" y="2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28" name="Freeform 200"/>
              <p:cNvSpPr>
                <a:spLocks/>
              </p:cNvSpPr>
              <p:nvPr/>
            </p:nvSpPr>
            <p:spPr bwMode="auto">
              <a:xfrm>
                <a:off x="3944" y="2682"/>
                <a:ext cx="255" cy="33"/>
              </a:xfrm>
              <a:custGeom>
                <a:avLst/>
                <a:gdLst/>
                <a:ahLst/>
                <a:cxnLst>
                  <a:cxn ang="0">
                    <a:pos x="255" y="8"/>
                  </a:cxn>
                  <a:cxn ang="0">
                    <a:pos x="250" y="21"/>
                  </a:cxn>
                  <a:cxn ang="0">
                    <a:pos x="220" y="23"/>
                  </a:cxn>
                  <a:cxn ang="0">
                    <a:pos x="188" y="25"/>
                  </a:cxn>
                  <a:cxn ang="0">
                    <a:pos x="158" y="27"/>
                  </a:cxn>
                  <a:cxn ang="0">
                    <a:pos x="126" y="27"/>
                  </a:cxn>
                  <a:cxn ang="0">
                    <a:pos x="96" y="29"/>
                  </a:cxn>
                  <a:cxn ang="0">
                    <a:pos x="67" y="31"/>
                  </a:cxn>
                  <a:cxn ang="0">
                    <a:pos x="39" y="31"/>
                  </a:cxn>
                  <a:cxn ang="0">
                    <a:pos x="12" y="33"/>
                  </a:cxn>
                  <a:cxn ang="0">
                    <a:pos x="0" y="16"/>
                  </a:cxn>
                  <a:cxn ang="0">
                    <a:pos x="7" y="6"/>
                  </a:cxn>
                  <a:cxn ang="0">
                    <a:pos x="17" y="2"/>
                  </a:cxn>
                  <a:cxn ang="0">
                    <a:pos x="30" y="0"/>
                  </a:cxn>
                  <a:cxn ang="0">
                    <a:pos x="42" y="2"/>
                  </a:cxn>
                  <a:cxn ang="0">
                    <a:pos x="54" y="4"/>
                  </a:cxn>
                  <a:cxn ang="0">
                    <a:pos x="69" y="6"/>
                  </a:cxn>
                  <a:cxn ang="0">
                    <a:pos x="82" y="6"/>
                  </a:cxn>
                  <a:cxn ang="0">
                    <a:pos x="91" y="4"/>
                  </a:cxn>
                  <a:cxn ang="0">
                    <a:pos x="255" y="8"/>
                  </a:cxn>
                </a:cxnLst>
                <a:rect l="0" t="0" r="r" b="b"/>
                <a:pathLst>
                  <a:path w="255" h="33">
                    <a:moveTo>
                      <a:pt x="255" y="8"/>
                    </a:moveTo>
                    <a:lnTo>
                      <a:pt x="250" y="21"/>
                    </a:lnTo>
                    <a:lnTo>
                      <a:pt x="220" y="23"/>
                    </a:lnTo>
                    <a:lnTo>
                      <a:pt x="188" y="25"/>
                    </a:lnTo>
                    <a:lnTo>
                      <a:pt x="158" y="27"/>
                    </a:lnTo>
                    <a:lnTo>
                      <a:pt x="126" y="27"/>
                    </a:lnTo>
                    <a:lnTo>
                      <a:pt x="96" y="29"/>
                    </a:lnTo>
                    <a:lnTo>
                      <a:pt x="67" y="31"/>
                    </a:lnTo>
                    <a:lnTo>
                      <a:pt x="39" y="31"/>
                    </a:lnTo>
                    <a:lnTo>
                      <a:pt x="12" y="33"/>
                    </a:lnTo>
                    <a:lnTo>
                      <a:pt x="0" y="16"/>
                    </a:lnTo>
                    <a:lnTo>
                      <a:pt x="7" y="6"/>
                    </a:lnTo>
                    <a:lnTo>
                      <a:pt x="17" y="2"/>
                    </a:lnTo>
                    <a:lnTo>
                      <a:pt x="30" y="0"/>
                    </a:lnTo>
                    <a:lnTo>
                      <a:pt x="42" y="2"/>
                    </a:lnTo>
                    <a:lnTo>
                      <a:pt x="54" y="4"/>
                    </a:lnTo>
                    <a:lnTo>
                      <a:pt x="69" y="6"/>
                    </a:lnTo>
                    <a:lnTo>
                      <a:pt x="82" y="6"/>
                    </a:lnTo>
                    <a:lnTo>
                      <a:pt x="91" y="4"/>
                    </a:lnTo>
                    <a:lnTo>
                      <a:pt x="255" y="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29" name="Freeform 201"/>
              <p:cNvSpPr>
                <a:spLocks/>
              </p:cNvSpPr>
              <p:nvPr/>
            </p:nvSpPr>
            <p:spPr bwMode="auto">
              <a:xfrm>
                <a:off x="2797" y="2713"/>
                <a:ext cx="50" cy="22"/>
              </a:xfrm>
              <a:custGeom>
                <a:avLst/>
                <a:gdLst/>
                <a:ahLst/>
                <a:cxnLst>
                  <a:cxn ang="0">
                    <a:pos x="50" y="2"/>
                  </a:cxn>
                  <a:cxn ang="0">
                    <a:pos x="50" y="9"/>
                  </a:cxn>
                  <a:cxn ang="0">
                    <a:pos x="42" y="15"/>
                  </a:cxn>
                  <a:cxn ang="0">
                    <a:pos x="35" y="19"/>
                  </a:cxn>
                  <a:cxn ang="0">
                    <a:pos x="28" y="22"/>
                  </a:cxn>
                  <a:cxn ang="0">
                    <a:pos x="20" y="22"/>
                  </a:cxn>
                  <a:cxn ang="0">
                    <a:pos x="13" y="22"/>
                  </a:cxn>
                  <a:cxn ang="0">
                    <a:pos x="5" y="21"/>
                  </a:cxn>
                  <a:cxn ang="0">
                    <a:pos x="0" y="15"/>
                  </a:cxn>
                  <a:cxn ang="0">
                    <a:pos x="5" y="5"/>
                  </a:cxn>
                  <a:cxn ang="0">
                    <a:pos x="18" y="9"/>
                  </a:cxn>
                  <a:cxn ang="0">
                    <a:pos x="28" y="5"/>
                  </a:cxn>
                  <a:cxn ang="0">
                    <a:pos x="40" y="0"/>
                  </a:cxn>
                  <a:cxn ang="0">
                    <a:pos x="50" y="2"/>
                  </a:cxn>
                </a:cxnLst>
                <a:rect l="0" t="0" r="r" b="b"/>
                <a:pathLst>
                  <a:path w="50" h="22">
                    <a:moveTo>
                      <a:pt x="50" y="2"/>
                    </a:moveTo>
                    <a:lnTo>
                      <a:pt x="50" y="9"/>
                    </a:lnTo>
                    <a:lnTo>
                      <a:pt x="42" y="15"/>
                    </a:lnTo>
                    <a:lnTo>
                      <a:pt x="35" y="19"/>
                    </a:lnTo>
                    <a:lnTo>
                      <a:pt x="28" y="22"/>
                    </a:lnTo>
                    <a:lnTo>
                      <a:pt x="20" y="22"/>
                    </a:lnTo>
                    <a:lnTo>
                      <a:pt x="13" y="22"/>
                    </a:lnTo>
                    <a:lnTo>
                      <a:pt x="5" y="21"/>
                    </a:lnTo>
                    <a:lnTo>
                      <a:pt x="0" y="15"/>
                    </a:lnTo>
                    <a:lnTo>
                      <a:pt x="5" y="5"/>
                    </a:lnTo>
                    <a:lnTo>
                      <a:pt x="18" y="9"/>
                    </a:lnTo>
                    <a:lnTo>
                      <a:pt x="28" y="5"/>
                    </a:lnTo>
                    <a:lnTo>
                      <a:pt x="40" y="0"/>
                    </a:lnTo>
                    <a:lnTo>
                      <a:pt x="5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30" name="Freeform 202"/>
              <p:cNvSpPr>
                <a:spLocks/>
              </p:cNvSpPr>
              <p:nvPr/>
            </p:nvSpPr>
            <p:spPr bwMode="auto">
              <a:xfrm>
                <a:off x="2495" y="2720"/>
                <a:ext cx="1258" cy="475"/>
              </a:xfrm>
              <a:custGeom>
                <a:avLst/>
                <a:gdLst/>
                <a:ahLst/>
                <a:cxnLst>
                  <a:cxn ang="0">
                    <a:pos x="1246" y="34"/>
                  </a:cxn>
                  <a:cxn ang="0">
                    <a:pos x="1209" y="36"/>
                  </a:cxn>
                  <a:cxn ang="0">
                    <a:pos x="882" y="155"/>
                  </a:cxn>
                  <a:cxn ang="0">
                    <a:pos x="807" y="172"/>
                  </a:cxn>
                  <a:cxn ang="0">
                    <a:pos x="755" y="191"/>
                  </a:cxn>
                  <a:cxn ang="0">
                    <a:pos x="706" y="210"/>
                  </a:cxn>
                  <a:cxn ang="0">
                    <a:pos x="654" y="229"/>
                  </a:cxn>
                  <a:cxn ang="0">
                    <a:pos x="602" y="248"/>
                  </a:cxn>
                  <a:cxn ang="0">
                    <a:pos x="552" y="269"/>
                  </a:cxn>
                  <a:cxn ang="0">
                    <a:pos x="503" y="290"/>
                  </a:cxn>
                  <a:cxn ang="0">
                    <a:pos x="453" y="312"/>
                  </a:cxn>
                  <a:cxn ang="0">
                    <a:pos x="404" y="324"/>
                  </a:cxn>
                  <a:cxn ang="0">
                    <a:pos x="354" y="335"/>
                  </a:cxn>
                  <a:cxn ang="0">
                    <a:pos x="307" y="350"/>
                  </a:cxn>
                  <a:cxn ang="0">
                    <a:pos x="260" y="369"/>
                  </a:cxn>
                  <a:cxn ang="0">
                    <a:pos x="226" y="392"/>
                  </a:cxn>
                  <a:cxn ang="0">
                    <a:pos x="186" y="401"/>
                  </a:cxn>
                  <a:cxn ang="0">
                    <a:pos x="149" y="418"/>
                  </a:cxn>
                  <a:cxn ang="0">
                    <a:pos x="109" y="437"/>
                  </a:cxn>
                  <a:cxn ang="0">
                    <a:pos x="69" y="454"/>
                  </a:cxn>
                  <a:cxn ang="0">
                    <a:pos x="27" y="469"/>
                  </a:cxn>
                  <a:cxn ang="0">
                    <a:pos x="0" y="464"/>
                  </a:cxn>
                  <a:cxn ang="0">
                    <a:pos x="13" y="451"/>
                  </a:cxn>
                  <a:cxn ang="0">
                    <a:pos x="35" y="443"/>
                  </a:cxn>
                  <a:cxn ang="0">
                    <a:pos x="60" y="434"/>
                  </a:cxn>
                  <a:cxn ang="0">
                    <a:pos x="134" y="401"/>
                  </a:cxn>
                  <a:cxn ang="0">
                    <a:pos x="265" y="352"/>
                  </a:cxn>
                  <a:cxn ang="0">
                    <a:pos x="399" y="303"/>
                  </a:cxn>
                  <a:cxn ang="0">
                    <a:pos x="533" y="256"/>
                  </a:cxn>
                  <a:cxn ang="0">
                    <a:pos x="666" y="208"/>
                  </a:cxn>
                  <a:cxn ang="0">
                    <a:pos x="800" y="161"/>
                  </a:cxn>
                  <a:cxn ang="0">
                    <a:pos x="934" y="116"/>
                  </a:cxn>
                  <a:cxn ang="0">
                    <a:pos x="1070" y="70"/>
                  </a:cxn>
                  <a:cxn ang="0">
                    <a:pos x="1149" y="38"/>
                  </a:cxn>
                  <a:cxn ang="0">
                    <a:pos x="1176" y="29"/>
                  </a:cxn>
                  <a:cxn ang="0">
                    <a:pos x="1204" y="19"/>
                  </a:cxn>
                  <a:cxn ang="0">
                    <a:pos x="1231" y="10"/>
                  </a:cxn>
                  <a:cxn ang="0">
                    <a:pos x="1246" y="4"/>
                  </a:cxn>
                  <a:cxn ang="0">
                    <a:pos x="1258" y="15"/>
                  </a:cxn>
                </a:cxnLst>
                <a:rect l="0" t="0" r="r" b="b"/>
                <a:pathLst>
                  <a:path w="1258" h="475">
                    <a:moveTo>
                      <a:pt x="1258" y="23"/>
                    </a:moveTo>
                    <a:lnTo>
                      <a:pt x="1246" y="34"/>
                    </a:lnTo>
                    <a:lnTo>
                      <a:pt x="1228" y="36"/>
                    </a:lnTo>
                    <a:lnTo>
                      <a:pt x="1209" y="36"/>
                    </a:lnTo>
                    <a:lnTo>
                      <a:pt x="1191" y="42"/>
                    </a:lnTo>
                    <a:lnTo>
                      <a:pt x="882" y="155"/>
                    </a:lnTo>
                    <a:lnTo>
                      <a:pt x="832" y="163"/>
                    </a:lnTo>
                    <a:lnTo>
                      <a:pt x="807" y="172"/>
                    </a:lnTo>
                    <a:lnTo>
                      <a:pt x="783" y="182"/>
                    </a:lnTo>
                    <a:lnTo>
                      <a:pt x="755" y="191"/>
                    </a:lnTo>
                    <a:lnTo>
                      <a:pt x="731" y="201"/>
                    </a:lnTo>
                    <a:lnTo>
                      <a:pt x="706" y="210"/>
                    </a:lnTo>
                    <a:lnTo>
                      <a:pt x="679" y="220"/>
                    </a:lnTo>
                    <a:lnTo>
                      <a:pt x="654" y="229"/>
                    </a:lnTo>
                    <a:lnTo>
                      <a:pt x="629" y="239"/>
                    </a:lnTo>
                    <a:lnTo>
                      <a:pt x="602" y="248"/>
                    </a:lnTo>
                    <a:lnTo>
                      <a:pt x="577" y="259"/>
                    </a:lnTo>
                    <a:lnTo>
                      <a:pt x="552" y="269"/>
                    </a:lnTo>
                    <a:lnTo>
                      <a:pt x="528" y="278"/>
                    </a:lnTo>
                    <a:lnTo>
                      <a:pt x="503" y="290"/>
                    </a:lnTo>
                    <a:lnTo>
                      <a:pt x="478" y="301"/>
                    </a:lnTo>
                    <a:lnTo>
                      <a:pt x="453" y="312"/>
                    </a:lnTo>
                    <a:lnTo>
                      <a:pt x="429" y="324"/>
                    </a:lnTo>
                    <a:lnTo>
                      <a:pt x="404" y="324"/>
                    </a:lnTo>
                    <a:lnTo>
                      <a:pt x="379" y="328"/>
                    </a:lnTo>
                    <a:lnTo>
                      <a:pt x="354" y="335"/>
                    </a:lnTo>
                    <a:lnTo>
                      <a:pt x="332" y="343"/>
                    </a:lnTo>
                    <a:lnTo>
                      <a:pt x="307" y="350"/>
                    </a:lnTo>
                    <a:lnTo>
                      <a:pt x="285" y="360"/>
                    </a:lnTo>
                    <a:lnTo>
                      <a:pt x="260" y="369"/>
                    </a:lnTo>
                    <a:lnTo>
                      <a:pt x="238" y="379"/>
                    </a:lnTo>
                    <a:lnTo>
                      <a:pt x="226" y="392"/>
                    </a:lnTo>
                    <a:lnTo>
                      <a:pt x="208" y="396"/>
                    </a:lnTo>
                    <a:lnTo>
                      <a:pt x="186" y="401"/>
                    </a:lnTo>
                    <a:lnTo>
                      <a:pt x="169" y="409"/>
                    </a:lnTo>
                    <a:lnTo>
                      <a:pt x="149" y="418"/>
                    </a:lnTo>
                    <a:lnTo>
                      <a:pt x="129" y="428"/>
                    </a:lnTo>
                    <a:lnTo>
                      <a:pt x="109" y="437"/>
                    </a:lnTo>
                    <a:lnTo>
                      <a:pt x="89" y="447"/>
                    </a:lnTo>
                    <a:lnTo>
                      <a:pt x="69" y="454"/>
                    </a:lnTo>
                    <a:lnTo>
                      <a:pt x="47" y="464"/>
                    </a:lnTo>
                    <a:lnTo>
                      <a:pt x="27" y="469"/>
                    </a:lnTo>
                    <a:lnTo>
                      <a:pt x="5" y="475"/>
                    </a:lnTo>
                    <a:lnTo>
                      <a:pt x="0" y="464"/>
                    </a:lnTo>
                    <a:lnTo>
                      <a:pt x="5" y="456"/>
                    </a:lnTo>
                    <a:lnTo>
                      <a:pt x="13" y="451"/>
                    </a:lnTo>
                    <a:lnTo>
                      <a:pt x="22" y="447"/>
                    </a:lnTo>
                    <a:lnTo>
                      <a:pt x="35" y="443"/>
                    </a:lnTo>
                    <a:lnTo>
                      <a:pt x="47" y="439"/>
                    </a:lnTo>
                    <a:lnTo>
                      <a:pt x="60" y="434"/>
                    </a:lnTo>
                    <a:lnTo>
                      <a:pt x="67" y="426"/>
                    </a:lnTo>
                    <a:lnTo>
                      <a:pt x="134" y="401"/>
                    </a:lnTo>
                    <a:lnTo>
                      <a:pt x="198" y="377"/>
                    </a:lnTo>
                    <a:lnTo>
                      <a:pt x="265" y="352"/>
                    </a:lnTo>
                    <a:lnTo>
                      <a:pt x="332" y="328"/>
                    </a:lnTo>
                    <a:lnTo>
                      <a:pt x="399" y="303"/>
                    </a:lnTo>
                    <a:lnTo>
                      <a:pt x="466" y="278"/>
                    </a:lnTo>
                    <a:lnTo>
                      <a:pt x="533" y="256"/>
                    </a:lnTo>
                    <a:lnTo>
                      <a:pt x="599" y="231"/>
                    </a:lnTo>
                    <a:lnTo>
                      <a:pt x="666" y="208"/>
                    </a:lnTo>
                    <a:lnTo>
                      <a:pt x="733" y="186"/>
                    </a:lnTo>
                    <a:lnTo>
                      <a:pt x="800" y="161"/>
                    </a:lnTo>
                    <a:lnTo>
                      <a:pt x="867" y="138"/>
                    </a:lnTo>
                    <a:lnTo>
                      <a:pt x="934" y="116"/>
                    </a:lnTo>
                    <a:lnTo>
                      <a:pt x="1003" y="93"/>
                    </a:lnTo>
                    <a:lnTo>
                      <a:pt x="1070" y="70"/>
                    </a:lnTo>
                    <a:lnTo>
                      <a:pt x="1137" y="48"/>
                    </a:lnTo>
                    <a:lnTo>
                      <a:pt x="1149" y="38"/>
                    </a:lnTo>
                    <a:lnTo>
                      <a:pt x="1162" y="32"/>
                    </a:lnTo>
                    <a:lnTo>
                      <a:pt x="1176" y="29"/>
                    </a:lnTo>
                    <a:lnTo>
                      <a:pt x="1191" y="23"/>
                    </a:lnTo>
                    <a:lnTo>
                      <a:pt x="1204" y="19"/>
                    </a:lnTo>
                    <a:lnTo>
                      <a:pt x="1219" y="15"/>
                    </a:lnTo>
                    <a:lnTo>
                      <a:pt x="1231" y="10"/>
                    </a:lnTo>
                    <a:lnTo>
                      <a:pt x="1241" y="0"/>
                    </a:lnTo>
                    <a:lnTo>
                      <a:pt x="1246" y="4"/>
                    </a:lnTo>
                    <a:lnTo>
                      <a:pt x="1253" y="10"/>
                    </a:lnTo>
                    <a:lnTo>
                      <a:pt x="1258" y="15"/>
                    </a:lnTo>
                    <a:lnTo>
                      <a:pt x="1258" y="2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31" name="Freeform 203"/>
              <p:cNvSpPr>
                <a:spLocks/>
              </p:cNvSpPr>
              <p:nvPr/>
            </p:nvSpPr>
            <p:spPr bwMode="auto">
              <a:xfrm>
                <a:off x="3966" y="2749"/>
                <a:ext cx="228" cy="32"/>
              </a:xfrm>
              <a:custGeom>
                <a:avLst/>
                <a:gdLst/>
                <a:ahLst/>
                <a:cxnLst>
                  <a:cxn ang="0">
                    <a:pos x="221" y="5"/>
                  </a:cxn>
                  <a:cxn ang="0">
                    <a:pos x="225" y="9"/>
                  </a:cxn>
                  <a:cxn ang="0">
                    <a:pos x="228" y="15"/>
                  </a:cxn>
                  <a:cxn ang="0">
                    <a:pos x="228" y="20"/>
                  </a:cxn>
                  <a:cxn ang="0">
                    <a:pos x="223" y="24"/>
                  </a:cxn>
                  <a:cxn ang="0">
                    <a:pos x="196" y="24"/>
                  </a:cxn>
                  <a:cxn ang="0">
                    <a:pos x="166" y="26"/>
                  </a:cxn>
                  <a:cxn ang="0">
                    <a:pos x="136" y="28"/>
                  </a:cxn>
                  <a:cxn ang="0">
                    <a:pos x="109" y="30"/>
                  </a:cxn>
                  <a:cxn ang="0">
                    <a:pos x="79" y="32"/>
                  </a:cxn>
                  <a:cxn ang="0">
                    <a:pos x="52" y="30"/>
                  </a:cxn>
                  <a:cxn ang="0">
                    <a:pos x="25" y="28"/>
                  </a:cxn>
                  <a:cxn ang="0">
                    <a:pos x="0" y="24"/>
                  </a:cxn>
                  <a:cxn ang="0">
                    <a:pos x="3" y="0"/>
                  </a:cxn>
                  <a:cxn ang="0">
                    <a:pos x="221" y="5"/>
                  </a:cxn>
                </a:cxnLst>
                <a:rect l="0" t="0" r="r" b="b"/>
                <a:pathLst>
                  <a:path w="228" h="32">
                    <a:moveTo>
                      <a:pt x="221" y="5"/>
                    </a:moveTo>
                    <a:lnTo>
                      <a:pt x="225" y="9"/>
                    </a:lnTo>
                    <a:lnTo>
                      <a:pt x="228" y="15"/>
                    </a:lnTo>
                    <a:lnTo>
                      <a:pt x="228" y="20"/>
                    </a:lnTo>
                    <a:lnTo>
                      <a:pt x="223" y="24"/>
                    </a:lnTo>
                    <a:lnTo>
                      <a:pt x="196" y="24"/>
                    </a:lnTo>
                    <a:lnTo>
                      <a:pt x="166" y="26"/>
                    </a:lnTo>
                    <a:lnTo>
                      <a:pt x="136" y="28"/>
                    </a:lnTo>
                    <a:lnTo>
                      <a:pt x="109" y="30"/>
                    </a:lnTo>
                    <a:lnTo>
                      <a:pt x="79" y="32"/>
                    </a:lnTo>
                    <a:lnTo>
                      <a:pt x="52" y="30"/>
                    </a:lnTo>
                    <a:lnTo>
                      <a:pt x="25" y="28"/>
                    </a:lnTo>
                    <a:lnTo>
                      <a:pt x="0" y="24"/>
                    </a:lnTo>
                    <a:lnTo>
                      <a:pt x="3" y="0"/>
                    </a:lnTo>
                    <a:lnTo>
                      <a:pt x="221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32" name="Freeform 204"/>
              <p:cNvSpPr>
                <a:spLocks/>
              </p:cNvSpPr>
              <p:nvPr/>
            </p:nvSpPr>
            <p:spPr bwMode="auto">
              <a:xfrm>
                <a:off x="4365" y="2779"/>
                <a:ext cx="126" cy="55"/>
              </a:xfrm>
              <a:custGeom>
                <a:avLst/>
                <a:gdLst/>
                <a:ahLst/>
                <a:cxnLst>
                  <a:cxn ang="0">
                    <a:pos x="121" y="23"/>
                  </a:cxn>
                  <a:cxn ang="0">
                    <a:pos x="104" y="23"/>
                  </a:cxn>
                  <a:cxn ang="0">
                    <a:pos x="89" y="26"/>
                  </a:cxn>
                  <a:cxn ang="0">
                    <a:pos x="74" y="32"/>
                  </a:cxn>
                  <a:cxn ang="0">
                    <a:pos x="59" y="40"/>
                  </a:cxn>
                  <a:cxn ang="0">
                    <a:pos x="44" y="47"/>
                  </a:cxn>
                  <a:cxn ang="0">
                    <a:pos x="30" y="53"/>
                  </a:cxn>
                  <a:cxn ang="0">
                    <a:pos x="15" y="55"/>
                  </a:cxn>
                  <a:cxn ang="0">
                    <a:pos x="0" y="53"/>
                  </a:cxn>
                  <a:cxn ang="0">
                    <a:pos x="7" y="40"/>
                  </a:cxn>
                  <a:cxn ang="0">
                    <a:pos x="17" y="30"/>
                  </a:cxn>
                  <a:cxn ang="0">
                    <a:pos x="30" y="25"/>
                  </a:cxn>
                  <a:cxn ang="0">
                    <a:pos x="47" y="19"/>
                  </a:cxn>
                  <a:cxn ang="0">
                    <a:pos x="62" y="15"/>
                  </a:cxn>
                  <a:cxn ang="0">
                    <a:pos x="79" y="11"/>
                  </a:cxn>
                  <a:cxn ang="0">
                    <a:pos x="94" y="8"/>
                  </a:cxn>
                  <a:cxn ang="0">
                    <a:pos x="106" y="0"/>
                  </a:cxn>
                  <a:cxn ang="0">
                    <a:pos x="116" y="2"/>
                  </a:cxn>
                  <a:cxn ang="0">
                    <a:pos x="124" y="8"/>
                  </a:cxn>
                  <a:cxn ang="0">
                    <a:pos x="126" y="15"/>
                  </a:cxn>
                  <a:cxn ang="0">
                    <a:pos x="121" y="23"/>
                  </a:cxn>
                </a:cxnLst>
                <a:rect l="0" t="0" r="r" b="b"/>
                <a:pathLst>
                  <a:path w="126" h="55">
                    <a:moveTo>
                      <a:pt x="121" y="23"/>
                    </a:moveTo>
                    <a:lnTo>
                      <a:pt x="104" y="23"/>
                    </a:lnTo>
                    <a:lnTo>
                      <a:pt x="89" y="26"/>
                    </a:lnTo>
                    <a:lnTo>
                      <a:pt x="74" y="32"/>
                    </a:lnTo>
                    <a:lnTo>
                      <a:pt x="59" y="40"/>
                    </a:lnTo>
                    <a:lnTo>
                      <a:pt x="44" y="47"/>
                    </a:lnTo>
                    <a:lnTo>
                      <a:pt x="30" y="53"/>
                    </a:lnTo>
                    <a:lnTo>
                      <a:pt x="15" y="55"/>
                    </a:lnTo>
                    <a:lnTo>
                      <a:pt x="0" y="53"/>
                    </a:lnTo>
                    <a:lnTo>
                      <a:pt x="7" y="40"/>
                    </a:lnTo>
                    <a:lnTo>
                      <a:pt x="17" y="30"/>
                    </a:lnTo>
                    <a:lnTo>
                      <a:pt x="30" y="25"/>
                    </a:lnTo>
                    <a:lnTo>
                      <a:pt x="47" y="19"/>
                    </a:lnTo>
                    <a:lnTo>
                      <a:pt x="62" y="15"/>
                    </a:lnTo>
                    <a:lnTo>
                      <a:pt x="79" y="11"/>
                    </a:lnTo>
                    <a:lnTo>
                      <a:pt x="94" y="8"/>
                    </a:lnTo>
                    <a:lnTo>
                      <a:pt x="106" y="0"/>
                    </a:lnTo>
                    <a:lnTo>
                      <a:pt x="116" y="2"/>
                    </a:lnTo>
                    <a:lnTo>
                      <a:pt x="124" y="8"/>
                    </a:lnTo>
                    <a:lnTo>
                      <a:pt x="126" y="15"/>
                    </a:lnTo>
                    <a:lnTo>
                      <a:pt x="121" y="2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33" name="Freeform 205"/>
              <p:cNvSpPr>
                <a:spLocks/>
              </p:cNvSpPr>
              <p:nvPr/>
            </p:nvSpPr>
            <p:spPr bwMode="auto">
              <a:xfrm>
                <a:off x="2535" y="2787"/>
                <a:ext cx="1297" cy="463"/>
              </a:xfrm>
              <a:custGeom>
                <a:avLst/>
                <a:gdLst/>
                <a:ahLst/>
                <a:cxnLst>
                  <a:cxn ang="0">
                    <a:pos x="1292" y="20"/>
                  </a:cxn>
                  <a:cxn ang="0">
                    <a:pos x="1250" y="34"/>
                  </a:cxn>
                  <a:cxn ang="0">
                    <a:pos x="1208" y="47"/>
                  </a:cxn>
                  <a:cxn ang="0">
                    <a:pos x="1169" y="60"/>
                  </a:cxn>
                  <a:cxn ang="0">
                    <a:pos x="1127" y="73"/>
                  </a:cxn>
                  <a:cxn ang="0">
                    <a:pos x="1087" y="87"/>
                  </a:cxn>
                  <a:cxn ang="0">
                    <a:pos x="1047" y="102"/>
                  </a:cxn>
                  <a:cxn ang="0">
                    <a:pos x="1008" y="117"/>
                  </a:cxn>
                  <a:cxn ang="0">
                    <a:pos x="968" y="134"/>
                  </a:cxn>
                  <a:cxn ang="0">
                    <a:pos x="909" y="153"/>
                  </a:cxn>
                  <a:cxn ang="0">
                    <a:pos x="847" y="174"/>
                  </a:cxn>
                  <a:cxn ang="0">
                    <a:pos x="787" y="194"/>
                  </a:cxn>
                  <a:cxn ang="0">
                    <a:pos x="728" y="215"/>
                  </a:cxn>
                  <a:cxn ang="0">
                    <a:pos x="668" y="236"/>
                  </a:cxn>
                  <a:cxn ang="0">
                    <a:pos x="609" y="259"/>
                  </a:cxn>
                  <a:cxn ang="0">
                    <a:pos x="550" y="280"/>
                  </a:cxn>
                  <a:cxn ang="0">
                    <a:pos x="490" y="300"/>
                  </a:cxn>
                  <a:cxn ang="0">
                    <a:pos x="428" y="323"/>
                  </a:cxn>
                  <a:cxn ang="0">
                    <a:pos x="369" y="344"/>
                  </a:cxn>
                  <a:cxn ang="0">
                    <a:pos x="309" y="365"/>
                  </a:cxn>
                  <a:cxn ang="0">
                    <a:pos x="250" y="385"/>
                  </a:cxn>
                  <a:cxn ang="0">
                    <a:pos x="190" y="406"/>
                  </a:cxn>
                  <a:cxn ang="0">
                    <a:pos x="131" y="425"/>
                  </a:cxn>
                  <a:cxn ang="0">
                    <a:pos x="69" y="444"/>
                  </a:cxn>
                  <a:cxn ang="0">
                    <a:pos x="10" y="463"/>
                  </a:cxn>
                  <a:cxn ang="0">
                    <a:pos x="2" y="459"/>
                  </a:cxn>
                  <a:cxn ang="0">
                    <a:pos x="2" y="454"/>
                  </a:cxn>
                  <a:cxn ang="0">
                    <a:pos x="0" y="448"/>
                  </a:cxn>
                  <a:cxn ang="0">
                    <a:pos x="0" y="442"/>
                  </a:cxn>
                  <a:cxn ang="0">
                    <a:pos x="57" y="425"/>
                  </a:cxn>
                  <a:cxn ang="0">
                    <a:pos x="114" y="408"/>
                  </a:cxn>
                  <a:cxn ang="0">
                    <a:pos x="171" y="389"/>
                  </a:cxn>
                  <a:cxn ang="0">
                    <a:pos x="228" y="370"/>
                  </a:cxn>
                  <a:cxn ang="0">
                    <a:pos x="282" y="351"/>
                  </a:cxn>
                  <a:cxn ang="0">
                    <a:pos x="339" y="331"/>
                  </a:cxn>
                  <a:cxn ang="0">
                    <a:pos x="394" y="312"/>
                  </a:cxn>
                  <a:cxn ang="0">
                    <a:pos x="450" y="291"/>
                  </a:cxn>
                  <a:cxn ang="0">
                    <a:pos x="507" y="272"/>
                  </a:cxn>
                  <a:cxn ang="0">
                    <a:pos x="562" y="251"/>
                  </a:cxn>
                  <a:cxn ang="0">
                    <a:pos x="619" y="230"/>
                  </a:cxn>
                  <a:cxn ang="0">
                    <a:pos x="673" y="211"/>
                  </a:cxn>
                  <a:cxn ang="0">
                    <a:pos x="730" y="192"/>
                  </a:cxn>
                  <a:cxn ang="0">
                    <a:pos x="787" y="174"/>
                  </a:cxn>
                  <a:cxn ang="0">
                    <a:pos x="844" y="155"/>
                  </a:cxn>
                  <a:cxn ang="0">
                    <a:pos x="901" y="138"/>
                  </a:cxn>
                  <a:cxn ang="0">
                    <a:pos x="911" y="126"/>
                  </a:cxn>
                  <a:cxn ang="0">
                    <a:pos x="956" y="111"/>
                  </a:cxn>
                  <a:cxn ang="0">
                    <a:pos x="1003" y="96"/>
                  </a:cxn>
                  <a:cxn ang="0">
                    <a:pos x="1047" y="81"/>
                  </a:cxn>
                  <a:cxn ang="0">
                    <a:pos x="1092" y="64"/>
                  </a:cxn>
                  <a:cxn ang="0">
                    <a:pos x="1139" y="47"/>
                  </a:cxn>
                  <a:cxn ang="0">
                    <a:pos x="1183" y="30"/>
                  </a:cxn>
                  <a:cxn ang="0">
                    <a:pos x="1231" y="15"/>
                  </a:cxn>
                  <a:cxn ang="0">
                    <a:pos x="1278" y="0"/>
                  </a:cxn>
                  <a:cxn ang="0">
                    <a:pos x="1287" y="1"/>
                  </a:cxn>
                  <a:cxn ang="0">
                    <a:pos x="1295" y="7"/>
                  </a:cxn>
                  <a:cxn ang="0">
                    <a:pos x="1297" y="13"/>
                  </a:cxn>
                  <a:cxn ang="0">
                    <a:pos x="1292" y="20"/>
                  </a:cxn>
                </a:cxnLst>
                <a:rect l="0" t="0" r="r" b="b"/>
                <a:pathLst>
                  <a:path w="1297" h="463">
                    <a:moveTo>
                      <a:pt x="1292" y="20"/>
                    </a:moveTo>
                    <a:lnTo>
                      <a:pt x="1250" y="34"/>
                    </a:lnTo>
                    <a:lnTo>
                      <a:pt x="1208" y="47"/>
                    </a:lnTo>
                    <a:lnTo>
                      <a:pt x="1169" y="60"/>
                    </a:lnTo>
                    <a:lnTo>
                      <a:pt x="1127" y="73"/>
                    </a:lnTo>
                    <a:lnTo>
                      <a:pt x="1087" y="87"/>
                    </a:lnTo>
                    <a:lnTo>
                      <a:pt x="1047" y="102"/>
                    </a:lnTo>
                    <a:lnTo>
                      <a:pt x="1008" y="117"/>
                    </a:lnTo>
                    <a:lnTo>
                      <a:pt x="968" y="134"/>
                    </a:lnTo>
                    <a:lnTo>
                      <a:pt x="909" y="153"/>
                    </a:lnTo>
                    <a:lnTo>
                      <a:pt x="847" y="174"/>
                    </a:lnTo>
                    <a:lnTo>
                      <a:pt x="787" y="194"/>
                    </a:lnTo>
                    <a:lnTo>
                      <a:pt x="728" y="215"/>
                    </a:lnTo>
                    <a:lnTo>
                      <a:pt x="668" y="236"/>
                    </a:lnTo>
                    <a:lnTo>
                      <a:pt x="609" y="259"/>
                    </a:lnTo>
                    <a:lnTo>
                      <a:pt x="550" y="280"/>
                    </a:lnTo>
                    <a:lnTo>
                      <a:pt x="490" y="300"/>
                    </a:lnTo>
                    <a:lnTo>
                      <a:pt x="428" y="323"/>
                    </a:lnTo>
                    <a:lnTo>
                      <a:pt x="369" y="344"/>
                    </a:lnTo>
                    <a:lnTo>
                      <a:pt x="309" y="365"/>
                    </a:lnTo>
                    <a:lnTo>
                      <a:pt x="250" y="385"/>
                    </a:lnTo>
                    <a:lnTo>
                      <a:pt x="190" y="406"/>
                    </a:lnTo>
                    <a:lnTo>
                      <a:pt x="131" y="425"/>
                    </a:lnTo>
                    <a:lnTo>
                      <a:pt x="69" y="444"/>
                    </a:lnTo>
                    <a:lnTo>
                      <a:pt x="10" y="463"/>
                    </a:lnTo>
                    <a:lnTo>
                      <a:pt x="2" y="459"/>
                    </a:lnTo>
                    <a:lnTo>
                      <a:pt x="2" y="454"/>
                    </a:lnTo>
                    <a:lnTo>
                      <a:pt x="0" y="448"/>
                    </a:lnTo>
                    <a:lnTo>
                      <a:pt x="0" y="442"/>
                    </a:lnTo>
                    <a:lnTo>
                      <a:pt x="57" y="425"/>
                    </a:lnTo>
                    <a:lnTo>
                      <a:pt x="114" y="408"/>
                    </a:lnTo>
                    <a:lnTo>
                      <a:pt x="171" y="389"/>
                    </a:lnTo>
                    <a:lnTo>
                      <a:pt x="228" y="370"/>
                    </a:lnTo>
                    <a:lnTo>
                      <a:pt x="282" y="351"/>
                    </a:lnTo>
                    <a:lnTo>
                      <a:pt x="339" y="331"/>
                    </a:lnTo>
                    <a:lnTo>
                      <a:pt x="394" y="312"/>
                    </a:lnTo>
                    <a:lnTo>
                      <a:pt x="450" y="291"/>
                    </a:lnTo>
                    <a:lnTo>
                      <a:pt x="507" y="272"/>
                    </a:lnTo>
                    <a:lnTo>
                      <a:pt x="562" y="251"/>
                    </a:lnTo>
                    <a:lnTo>
                      <a:pt x="619" y="230"/>
                    </a:lnTo>
                    <a:lnTo>
                      <a:pt x="673" y="211"/>
                    </a:lnTo>
                    <a:lnTo>
                      <a:pt x="730" y="192"/>
                    </a:lnTo>
                    <a:lnTo>
                      <a:pt x="787" y="174"/>
                    </a:lnTo>
                    <a:lnTo>
                      <a:pt x="844" y="155"/>
                    </a:lnTo>
                    <a:lnTo>
                      <a:pt x="901" y="138"/>
                    </a:lnTo>
                    <a:lnTo>
                      <a:pt x="911" y="126"/>
                    </a:lnTo>
                    <a:lnTo>
                      <a:pt x="956" y="111"/>
                    </a:lnTo>
                    <a:lnTo>
                      <a:pt x="1003" y="96"/>
                    </a:lnTo>
                    <a:lnTo>
                      <a:pt x="1047" y="81"/>
                    </a:lnTo>
                    <a:lnTo>
                      <a:pt x="1092" y="64"/>
                    </a:lnTo>
                    <a:lnTo>
                      <a:pt x="1139" y="47"/>
                    </a:lnTo>
                    <a:lnTo>
                      <a:pt x="1183" y="30"/>
                    </a:lnTo>
                    <a:lnTo>
                      <a:pt x="1231" y="15"/>
                    </a:lnTo>
                    <a:lnTo>
                      <a:pt x="1278" y="0"/>
                    </a:lnTo>
                    <a:lnTo>
                      <a:pt x="1287" y="1"/>
                    </a:lnTo>
                    <a:lnTo>
                      <a:pt x="1295" y="7"/>
                    </a:lnTo>
                    <a:lnTo>
                      <a:pt x="1297" y="13"/>
                    </a:lnTo>
                    <a:lnTo>
                      <a:pt x="1292" y="2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34" name="Freeform 206"/>
              <p:cNvSpPr>
                <a:spLocks/>
              </p:cNvSpPr>
              <p:nvPr/>
            </p:nvSpPr>
            <p:spPr bwMode="auto">
              <a:xfrm>
                <a:off x="4684" y="2794"/>
                <a:ext cx="57" cy="21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45" y="21"/>
                  </a:cxn>
                  <a:cxn ang="0">
                    <a:pos x="30" y="19"/>
                  </a:cxn>
                  <a:cxn ang="0">
                    <a:pos x="15" y="15"/>
                  </a:cxn>
                  <a:cxn ang="0">
                    <a:pos x="0" y="10"/>
                  </a:cxn>
                  <a:cxn ang="0">
                    <a:pos x="0" y="0"/>
                  </a:cxn>
                  <a:cxn ang="0">
                    <a:pos x="18" y="4"/>
                  </a:cxn>
                  <a:cxn ang="0">
                    <a:pos x="37" y="2"/>
                  </a:cxn>
                  <a:cxn ang="0">
                    <a:pos x="52" y="4"/>
                  </a:cxn>
                  <a:cxn ang="0">
                    <a:pos x="57" y="17"/>
                  </a:cxn>
                </a:cxnLst>
                <a:rect l="0" t="0" r="r" b="b"/>
                <a:pathLst>
                  <a:path w="57" h="21">
                    <a:moveTo>
                      <a:pt x="57" y="17"/>
                    </a:moveTo>
                    <a:lnTo>
                      <a:pt x="45" y="21"/>
                    </a:lnTo>
                    <a:lnTo>
                      <a:pt x="30" y="19"/>
                    </a:lnTo>
                    <a:lnTo>
                      <a:pt x="15" y="15"/>
                    </a:lnTo>
                    <a:lnTo>
                      <a:pt x="0" y="10"/>
                    </a:lnTo>
                    <a:lnTo>
                      <a:pt x="0" y="0"/>
                    </a:lnTo>
                    <a:lnTo>
                      <a:pt x="18" y="4"/>
                    </a:lnTo>
                    <a:lnTo>
                      <a:pt x="37" y="2"/>
                    </a:lnTo>
                    <a:lnTo>
                      <a:pt x="52" y="4"/>
                    </a:lnTo>
                    <a:lnTo>
                      <a:pt x="57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335" name="Freeform 207"/>
              <p:cNvSpPr>
                <a:spLocks/>
              </p:cNvSpPr>
              <p:nvPr/>
            </p:nvSpPr>
            <p:spPr bwMode="auto">
              <a:xfrm>
                <a:off x="4090" y="2807"/>
                <a:ext cx="42" cy="25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32" y="25"/>
                  </a:cxn>
                  <a:cxn ang="0">
                    <a:pos x="22" y="23"/>
                  </a:cxn>
                  <a:cxn ang="0">
                    <a:pos x="10" y="19"/>
                  </a:cxn>
                  <a:cxn ang="0">
                    <a:pos x="0" y="17"/>
                  </a:cxn>
                  <a:cxn ang="0">
                    <a:pos x="2" y="10"/>
                  </a:cxn>
                  <a:cxn ang="0">
                    <a:pos x="10" y="6"/>
                  </a:cxn>
                  <a:cxn ang="0">
                    <a:pos x="20" y="4"/>
                  </a:cxn>
                  <a:cxn ang="0">
                    <a:pos x="30" y="0"/>
                  </a:cxn>
                  <a:cxn ang="0">
                    <a:pos x="42" y="0"/>
                  </a:cxn>
                  <a:cxn ang="0">
                    <a:pos x="42" y="21"/>
                  </a:cxn>
                </a:cxnLst>
                <a:rect l="0" t="0" r="r" b="b"/>
                <a:pathLst>
                  <a:path w="42" h="25">
                    <a:moveTo>
                      <a:pt x="42" y="21"/>
                    </a:moveTo>
                    <a:lnTo>
                      <a:pt x="32" y="25"/>
                    </a:lnTo>
                    <a:lnTo>
                      <a:pt x="22" y="23"/>
                    </a:lnTo>
                    <a:lnTo>
                      <a:pt x="10" y="19"/>
                    </a:lnTo>
                    <a:lnTo>
                      <a:pt x="0" y="17"/>
                    </a:lnTo>
                    <a:lnTo>
                      <a:pt x="2" y="10"/>
                    </a:lnTo>
                    <a:lnTo>
                      <a:pt x="10" y="6"/>
                    </a:lnTo>
                    <a:lnTo>
                      <a:pt x="20" y="4"/>
                    </a:lnTo>
                    <a:lnTo>
                      <a:pt x="30" y="0"/>
                    </a:lnTo>
                    <a:lnTo>
                      <a:pt x="42" y="0"/>
                    </a:lnTo>
                    <a:lnTo>
                      <a:pt x="42" y="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136" name="Freeform 8"/>
              <p:cNvSpPr>
                <a:spLocks/>
              </p:cNvSpPr>
              <p:nvPr/>
            </p:nvSpPr>
            <p:spPr bwMode="auto">
              <a:xfrm>
                <a:off x="261" y="285"/>
                <a:ext cx="4624" cy="3421"/>
              </a:xfrm>
              <a:custGeom>
                <a:avLst/>
                <a:gdLst/>
                <a:ahLst/>
                <a:cxnLst>
                  <a:cxn ang="0">
                    <a:pos x="2999" y="237"/>
                  </a:cxn>
                  <a:cxn ang="0">
                    <a:pos x="3041" y="373"/>
                  </a:cxn>
                  <a:cxn ang="0">
                    <a:pos x="3621" y="439"/>
                  </a:cxn>
                  <a:cxn ang="0">
                    <a:pos x="3477" y="623"/>
                  </a:cxn>
                  <a:cxn ang="0">
                    <a:pos x="3859" y="642"/>
                  </a:cxn>
                  <a:cxn ang="0">
                    <a:pos x="3896" y="460"/>
                  </a:cxn>
                  <a:cxn ang="0">
                    <a:pos x="4262" y="348"/>
                  </a:cxn>
                  <a:cxn ang="0">
                    <a:pos x="4562" y="570"/>
                  </a:cxn>
                  <a:cxn ang="0">
                    <a:pos x="4557" y="816"/>
                  </a:cxn>
                  <a:cxn ang="0">
                    <a:pos x="4465" y="1211"/>
                  </a:cxn>
                  <a:cxn ang="0">
                    <a:pos x="3987" y="1332"/>
                  </a:cxn>
                  <a:cxn ang="0">
                    <a:pos x="3700" y="1516"/>
                  </a:cxn>
                  <a:cxn ang="0">
                    <a:pos x="3418" y="1489"/>
                  </a:cxn>
                  <a:cxn ang="0">
                    <a:pos x="3284" y="1661"/>
                  </a:cxn>
                  <a:cxn ang="0">
                    <a:pos x="3401" y="1894"/>
                  </a:cxn>
                  <a:cxn ang="0">
                    <a:pos x="3817" y="1809"/>
                  </a:cxn>
                  <a:cxn ang="0">
                    <a:pos x="4059" y="2220"/>
                  </a:cxn>
                  <a:cxn ang="0">
                    <a:pos x="3747" y="2309"/>
                  </a:cxn>
                  <a:cxn ang="0">
                    <a:pos x="3618" y="2433"/>
                  </a:cxn>
                  <a:cxn ang="0">
                    <a:pos x="3901" y="2566"/>
                  </a:cxn>
                  <a:cxn ang="0">
                    <a:pos x="4421" y="2606"/>
                  </a:cxn>
                  <a:cxn ang="0">
                    <a:pos x="4470" y="2916"/>
                  </a:cxn>
                  <a:cxn ang="0">
                    <a:pos x="4091" y="3056"/>
                  </a:cxn>
                  <a:cxn ang="0">
                    <a:pos x="3787" y="2992"/>
                  </a:cxn>
                  <a:cxn ang="0">
                    <a:pos x="3502" y="2910"/>
                  </a:cxn>
                  <a:cxn ang="0">
                    <a:pos x="3403" y="3130"/>
                  </a:cxn>
                  <a:cxn ang="0">
                    <a:pos x="3019" y="3406"/>
                  </a:cxn>
                  <a:cxn ang="0">
                    <a:pos x="2779" y="3096"/>
                  </a:cxn>
                  <a:cxn ang="0">
                    <a:pos x="2596" y="3192"/>
                  </a:cxn>
                  <a:cxn ang="0">
                    <a:pos x="2180" y="3037"/>
                  </a:cxn>
                  <a:cxn ang="0">
                    <a:pos x="2244" y="2655"/>
                  </a:cxn>
                  <a:cxn ang="0">
                    <a:pos x="2445" y="2662"/>
                  </a:cxn>
                  <a:cxn ang="0">
                    <a:pos x="2355" y="2254"/>
                  </a:cxn>
                  <a:cxn ang="0">
                    <a:pos x="2774" y="2089"/>
                  </a:cxn>
                  <a:cxn ang="0">
                    <a:pos x="2586" y="1964"/>
                  </a:cxn>
                  <a:cxn ang="0">
                    <a:pos x="2561" y="1703"/>
                  </a:cxn>
                  <a:cxn ang="0">
                    <a:pos x="2680" y="1433"/>
                  </a:cxn>
                  <a:cxn ang="0">
                    <a:pos x="2217" y="1574"/>
                  </a:cxn>
                  <a:cxn ang="0">
                    <a:pos x="2363" y="1614"/>
                  </a:cxn>
                  <a:cxn ang="0">
                    <a:pos x="2385" y="1896"/>
                  </a:cxn>
                  <a:cxn ang="0">
                    <a:pos x="1863" y="2131"/>
                  </a:cxn>
                  <a:cxn ang="0">
                    <a:pos x="1660" y="2136"/>
                  </a:cxn>
                  <a:cxn ang="0">
                    <a:pos x="1439" y="2337"/>
                  </a:cxn>
                  <a:cxn ang="0">
                    <a:pos x="1026" y="2299"/>
                  </a:cxn>
                  <a:cxn ang="0">
                    <a:pos x="1063" y="2106"/>
                  </a:cxn>
                  <a:cxn ang="0">
                    <a:pos x="929" y="1983"/>
                  </a:cxn>
                  <a:cxn ang="0">
                    <a:pos x="587" y="2271"/>
                  </a:cxn>
                  <a:cxn ang="0">
                    <a:pos x="33" y="2254"/>
                  </a:cxn>
                  <a:cxn ang="0">
                    <a:pos x="320" y="1832"/>
                  </a:cxn>
                  <a:cxn ang="0">
                    <a:pos x="55" y="1633"/>
                  </a:cxn>
                  <a:cxn ang="0">
                    <a:pos x="486" y="1370"/>
                  </a:cxn>
                  <a:cxn ang="0">
                    <a:pos x="756" y="1461"/>
                  </a:cxn>
                  <a:cxn ang="0">
                    <a:pos x="1147" y="997"/>
                  </a:cxn>
                  <a:cxn ang="0">
                    <a:pos x="1405" y="1028"/>
                  </a:cxn>
                  <a:cxn ang="0">
                    <a:pos x="1637" y="992"/>
                  </a:cxn>
                  <a:cxn ang="0">
                    <a:pos x="1459" y="844"/>
                  </a:cxn>
                  <a:cxn ang="0">
                    <a:pos x="1588" y="494"/>
                  </a:cxn>
                  <a:cxn ang="0">
                    <a:pos x="2086" y="379"/>
                  </a:cxn>
                  <a:cxn ang="0">
                    <a:pos x="2185" y="290"/>
                  </a:cxn>
                  <a:cxn ang="0">
                    <a:pos x="2474" y="17"/>
                  </a:cxn>
                  <a:cxn ang="0">
                    <a:pos x="2900" y="33"/>
                  </a:cxn>
                </a:cxnLst>
                <a:rect l="0" t="0" r="r" b="b"/>
                <a:pathLst>
                  <a:path w="4624" h="3421">
                    <a:moveTo>
                      <a:pt x="2923" y="40"/>
                    </a:moveTo>
                    <a:lnTo>
                      <a:pt x="2937" y="48"/>
                    </a:lnTo>
                    <a:lnTo>
                      <a:pt x="2952" y="57"/>
                    </a:lnTo>
                    <a:lnTo>
                      <a:pt x="2965" y="67"/>
                    </a:lnTo>
                    <a:lnTo>
                      <a:pt x="2980" y="74"/>
                    </a:lnTo>
                    <a:lnTo>
                      <a:pt x="2989" y="85"/>
                    </a:lnTo>
                    <a:lnTo>
                      <a:pt x="3002" y="95"/>
                    </a:lnTo>
                    <a:lnTo>
                      <a:pt x="3012" y="106"/>
                    </a:lnTo>
                    <a:lnTo>
                      <a:pt x="3022" y="120"/>
                    </a:lnTo>
                    <a:lnTo>
                      <a:pt x="3029" y="140"/>
                    </a:lnTo>
                    <a:lnTo>
                      <a:pt x="3032" y="161"/>
                    </a:lnTo>
                    <a:lnTo>
                      <a:pt x="3029" y="182"/>
                    </a:lnTo>
                    <a:lnTo>
                      <a:pt x="3022" y="201"/>
                    </a:lnTo>
                    <a:lnTo>
                      <a:pt x="3012" y="220"/>
                    </a:lnTo>
                    <a:lnTo>
                      <a:pt x="2999" y="237"/>
                    </a:lnTo>
                    <a:lnTo>
                      <a:pt x="2987" y="256"/>
                    </a:lnTo>
                    <a:lnTo>
                      <a:pt x="2977" y="273"/>
                    </a:lnTo>
                    <a:lnTo>
                      <a:pt x="2960" y="286"/>
                    </a:lnTo>
                    <a:lnTo>
                      <a:pt x="2942" y="295"/>
                    </a:lnTo>
                    <a:lnTo>
                      <a:pt x="2923" y="305"/>
                    </a:lnTo>
                    <a:lnTo>
                      <a:pt x="2903" y="314"/>
                    </a:lnTo>
                    <a:lnTo>
                      <a:pt x="2883" y="324"/>
                    </a:lnTo>
                    <a:lnTo>
                      <a:pt x="2866" y="335"/>
                    </a:lnTo>
                    <a:lnTo>
                      <a:pt x="2848" y="347"/>
                    </a:lnTo>
                    <a:lnTo>
                      <a:pt x="2833" y="362"/>
                    </a:lnTo>
                    <a:lnTo>
                      <a:pt x="2871" y="379"/>
                    </a:lnTo>
                    <a:lnTo>
                      <a:pt x="2915" y="379"/>
                    </a:lnTo>
                    <a:lnTo>
                      <a:pt x="2957" y="377"/>
                    </a:lnTo>
                    <a:lnTo>
                      <a:pt x="2999" y="375"/>
                    </a:lnTo>
                    <a:lnTo>
                      <a:pt x="3041" y="373"/>
                    </a:lnTo>
                    <a:lnTo>
                      <a:pt x="3084" y="369"/>
                    </a:lnTo>
                    <a:lnTo>
                      <a:pt x="3126" y="367"/>
                    </a:lnTo>
                    <a:lnTo>
                      <a:pt x="3168" y="365"/>
                    </a:lnTo>
                    <a:lnTo>
                      <a:pt x="3210" y="364"/>
                    </a:lnTo>
                    <a:lnTo>
                      <a:pt x="3252" y="362"/>
                    </a:lnTo>
                    <a:lnTo>
                      <a:pt x="3294" y="360"/>
                    </a:lnTo>
                    <a:lnTo>
                      <a:pt x="3336" y="360"/>
                    </a:lnTo>
                    <a:lnTo>
                      <a:pt x="3381" y="360"/>
                    </a:lnTo>
                    <a:lnTo>
                      <a:pt x="3423" y="362"/>
                    </a:lnTo>
                    <a:lnTo>
                      <a:pt x="3467" y="364"/>
                    </a:lnTo>
                    <a:lnTo>
                      <a:pt x="3512" y="367"/>
                    </a:lnTo>
                    <a:lnTo>
                      <a:pt x="3557" y="373"/>
                    </a:lnTo>
                    <a:lnTo>
                      <a:pt x="3589" y="388"/>
                    </a:lnTo>
                    <a:lnTo>
                      <a:pt x="3609" y="411"/>
                    </a:lnTo>
                    <a:lnTo>
                      <a:pt x="3621" y="439"/>
                    </a:lnTo>
                    <a:lnTo>
                      <a:pt x="3628" y="470"/>
                    </a:lnTo>
                    <a:lnTo>
                      <a:pt x="3631" y="487"/>
                    </a:lnTo>
                    <a:lnTo>
                      <a:pt x="3628" y="502"/>
                    </a:lnTo>
                    <a:lnTo>
                      <a:pt x="3621" y="517"/>
                    </a:lnTo>
                    <a:lnTo>
                      <a:pt x="3611" y="530"/>
                    </a:lnTo>
                    <a:lnTo>
                      <a:pt x="3599" y="543"/>
                    </a:lnTo>
                    <a:lnTo>
                      <a:pt x="3581" y="551"/>
                    </a:lnTo>
                    <a:lnTo>
                      <a:pt x="3561" y="557"/>
                    </a:lnTo>
                    <a:lnTo>
                      <a:pt x="3539" y="558"/>
                    </a:lnTo>
                    <a:lnTo>
                      <a:pt x="3519" y="562"/>
                    </a:lnTo>
                    <a:lnTo>
                      <a:pt x="3500" y="568"/>
                    </a:lnTo>
                    <a:lnTo>
                      <a:pt x="3482" y="576"/>
                    </a:lnTo>
                    <a:lnTo>
                      <a:pt x="3467" y="589"/>
                    </a:lnTo>
                    <a:lnTo>
                      <a:pt x="3470" y="610"/>
                    </a:lnTo>
                    <a:lnTo>
                      <a:pt x="3477" y="623"/>
                    </a:lnTo>
                    <a:lnTo>
                      <a:pt x="3492" y="632"/>
                    </a:lnTo>
                    <a:lnTo>
                      <a:pt x="3512" y="636"/>
                    </a:lnTo>
                    <a:lnTo>
                      <a:pt x="3534" y="640"/>
                    </a:lnTo>
                    <a:lnTo>
                      <a:pt x="3557" y="642"/>
                    </a:lnTo>
                    <a:lnTo>
                      <a:pt x="3576" y="646"/>
                    </a:lnTo>
                    <a:lnTo>
                      <a:pt x="3596" y="651"/>
                    </a:lnTo>
                    <a:lnTo>
                      <a:pt x="3626" y="649"/>
                    </a:lnTo>
                    <a:lnTo>
                      <a:pt x="3653" y="647"/>
                    </a:lnTo>
                    <a:lnTo>
                      <a:pt x="3683" y="647"/>
                    </a:lnTo>
                    <a:lnTo>
                      <a:pt x="3713" y="647"/>
                    </a:lnTo>
                    <a:lnTo>
                      <a:pt x="3742" y="647"/>
                    </a:lnTo>
                    <a:lnTo>
                      <a:pt x="3772" y="647"/>
                    </a:lnTo>
                    <a:lnTo>
                      <a:pt x="3802" y="647"/>
                    </a:lnTo>
                    <a:lnTo>
                      <a:pt x="3831" y="646"/>
                    </a:lnTo>
                    <a:lnTo>
                      <a:pt x="3859" y="642"/>
                    </a:lnTo>
                    <a:lnTo>
                      <a:pt x="3886" y="638"/>
                    </a:lnTo>
                    <a:lnTo>
                      <a:pt x="3913" y="632"/>
                    </a:lnTo>
                    <a:lnTo>
                      <a:pt x="3938" y="625"/>
                    </a:lnTo>
                    <a:lnTo>
                      <a:pt x="3960" y="613"/>
                    </a:lnTo>
                    <a:lnTo>
                      <a:pt x="3982" y="600"/>
                    </a:lnTo>
                    <a:lnTo>
                      <a:pt x="4002" y="585"/>
                    </a:lnTo>
                    <a:lnTo>
                      <a:pt x="4022" y="566"/>
                    </a:lnTo>
                    <a:lnTo>
                      <a:pt x="4000" y="557"/>
                    </a:lnTo>
                    <a:lnTo>
                      <a:pt x="3982" y="545"/>
                    </a:lnTo>
                    <a:lnTo>
                      <a:pt x="3965" y="532"/>
                    </a:lnTo>
                    <a:lnTo>
                      <a:pt x="3950" y="519"/>
                    </a:lnTo>
                    <a:lnTo>
                      <a:pt x="3938" y="504"/>
                    </a:lnTo>
                    <a:lnTo>
                      <a:pt x="3923" y="488"/>
                    </a:lnTo>
                    <a:lnTo>
                      <a:pt x="3911" y="475"/>
                    </a:lnTo>
                    <a:lnTo>
                      <a:pt x="3896" y="460"/>
                    </a:lnTo>
                    <a:lnTo>
                      <a:pt x="3896" y="428"/>
                    </a:lnTo>
                    <a:lnTo>
                      <a:pt x="3901" y="398"/>
                    </a:lnTo>
                    <a:lnTo>
                      <a:pt x="3908" y="369"/>
                    </a:lnTo>
                    <a:lnTo>
                      <a:pt x="3928" y="345"/>
                    </a:lnTo>
                    <a:lnTo>
                      <a:pt x="3943" y="339"/>
                    </a:lnTo>
                    <a:lnTo>
                      <a:pt x="3960" y="337"/>
                    </a:lnTo>
                    <a:lnTo>
                      <a:pt x="3978" y="335"/>
                    </a:lnTo>
                    <a:lnTo>
                      <a:pt x="3992" y="335"/>
                    </a:lnTo>
                    <a:lnTo>
                      <a:pt x="4030" y="337"/>
                    </a:lnTo>
                    <a:lnTo>
                      <a:pt x="4069" y="339"/>
                    </a:lnTo>
                    <a:lnTo>
                      <a:pt x="4106" y="341"/>
                    </a:lnTo>
                    <a:lnTo>
                      <a:pt x="4146" y="343"/>
                    </a:lnTo>
                    <a:lnTo>
                      <a:pt x="4183" y="345"/>
                    </a:lnTo>
                    <a:lnTo>
                      <a:pt x="4223" y="347"/>
                    </a:lnTo>
                    <a:lnTo>
                      <a:pt x="4262" y="348"/>
                    </a:lnTo>
                    <a:lnTo>
                      <a:pt x="4302" y="350"/>
                    </a:lnTo>
                    <a:lnTo>
                      <a:pt x="4339" y="352"/>
                    </a:lnTo>
                    <a:lnTo>
                      <a:pt x="4379" y="354"/>
                    </a:lnTo>
                    <a:lnTo>
                      <a:pt x="4418" y="358"/>
                    </a:lnTo>
                    <a:lnTo>
                      <a:pt x="4458" y="360"/>
                    </a:lnTo>
                    <a:lnTo>
                      <a:pt x="4495" y="364"/>
                    </a:lnTo>
                    <a:lnTo>
                      <a:pt x="4535" y="367"/>
                    </a:lnTo>
                    <a:lnTo>
                      <a:pt x="4574" y="371"/>
                    </a:lnTo>
                    <a:lnTo>
                      <a:pt x="4611" y="377"/>
                    </a:lnTo>
                    <a:lnTo>
                      <a:pt x="4611" y="407"/>
                    </a:lnTo>
                    <a:lnTo>
                      <a:pt x="4611" y="441"/>
                    </a:lnTo>
                    <a:lnTo>
                      <a:pt x="4611" y="475"/>
                    </a:lnTo>
                    <a:lnTo>
                      <a:pt x="4619" y="507"/>
                    </a:lnTo>
                    <a:lnTo>
                      <a:pt x="4592" y="540"/>
                    </a:lnTo>
                    <a:lnTo>
                      <a:pt x="4562" y="570"/>
                    </a:lnTo>
                    <a:lnTo>
                      <a:pt x="4532" y="600"/>
                    </a:lnTo>
                    <a:lnTo>
                      <a:pt x="4503" y="630"/>
                    </a:lnTo>
                    <a:lnTo>
                      <a:pt x="4470" y="659"/>
                    </a:lnTo>
                    <a:lnTo>
                      <a:pt x="4443" y="689"/>
                    </a:lnTo>
                    <a:lnTo>
                      <a:pt x="4416" y="721"/>
                    </a:lnTo>
                    <a:lnTo>
                      <a:pt x="4391" y="753"/>
                    </a:lnTo>
                    <a:lnTo>
                      <a:pt x="4406" y="763"/>
                    </a:lnTo>
                    <a:lnTo>
                      <a:pt x="4423" y="768"/>
                    </a:lnTo>
                    <a:lnTo>
                      <a:pt x="4443" y="772"/>
                    </a:lnTo>
                    <a:lnTo>
                      <a:pt x="4463" y="776"/>
                    </a:lnTo>
                    <a:lnTo>
                      <a:pt x="4483" y="780"/>
                    </a:lnTo>
                    <a:lnTo>
                      <a:pt x="4500" y="784"/>
                    </a:lnTo>
                    <a:lnTo>
                      <a:pt x="4520" y="791"/>
                    </a:lnTo>
                    <a:lnTo>
                      <a:pt x="4535" y="803"/>
                    </a:lnTo>
                    <a:lnTo>
                      <a:pt x="4557" y="816"/>
                    </a:lnTo>
                    <a:lnTo>
                      <a:pt x="4574" y="831"/>
                    </a:lnTo>
                    <a:lnTo>
                      <a:pt x="4589" y="848"/>
                    </a:lnTo>
                    <a:lnTo>
                      <a:pt x="4599" y="867"/>
                    </a:lnTo>
                    <a:lnTo>
                      <a:pt x="4609" y="888"/>
                    </a:lnTo>
                    <a:lnTo>
                      <a:pt x="4616" y="908"/>
                    </a:lnTo>
                    <a:lnTo>
                      <a:pt x="4621" y="929"/>
                    </a:lnTo>
                    <a:lnTo>
                      <a:pt x="4624" y="950"/>
                    </a:lnTo>
                    <a:lnTo>
                      <a:pt x="4616" y="984"/>
                    </a:lnTo>
                    <a:lnTo>
                      <a:pt x="4604" y="1018"/>
                    </a:lnTo>
                    <a:lnTo>
                      <a:pt x="4589" y="1052"/>
                    </a:lnTo>
                    <a:lnTo>
                      <a:pt x="4569" y="1086"/>
                    </a:lnTo>
                    <a:lnTo>
                      <a:pt x="4547" y="1120"/>
                    </a:lnTo>
                    <a:lnTo>
                      <a:pt x="4522" y="1153"/>
                    </a:lnTo>
                    <a:lnTo>
                      <a:pt x="4495" y="1183"/>
                    </a:lnTo>
                    <a:lnTo>
                      <a:pt x="4465" y="1211"/>
                    </a:lnTo>
                    <a:lnTo>
                      <a:pt x="4433" y="1240"/>
                    </a:lnTo>
                    <a:lnTo>
                      <a:pt x="4396" y="1266"/>
                    </a:lnTo>
                    <a:lnTo>
                      <a:pt x="4359" y="1291"/>
                    </a:lnTo>
                    <a:lnTo>
                      <a:pt x="4322" y="1311"/>
                    </a:lnTo>
                    <a:lnTo>
                      <a:pt x="4280" y="1330"/>
                    </a:lnTo>
                    <a:lnTo>
                      <a:pt x="4238" y="1347"/>
                    </a:lnTo>
                    <a:lnTo>
                      <a:pt x="4193" y="1361"/>
                    </a:lnTo>
                    <a:lnTo>
                      <a:pt x="4148" y="1372"/>
                    </a:lnTo>
                    <a:lnTo>
                      <a:pt x="4124" y="1374"/>
                    </a:lnTo>
                    <a:lnTo>
                      <a:pt x="4096" y="1374"/>
                    </a:lnTo>
                    <a:lnTo>
                      <a:pt x="4072" y="1370"/>
                    </a:lnTo>
                    <a:lnTo>
                      <a:pt x="4049" y="1364"/>
                    </a:lnTo>
                    <a:lnTo>
                      <a:pt x="4027" y="1355"/>
                    </a:lnTo>
                    <a:lnTo>
                      <a:pt x="4005" y="1344"/>
                    </a:lnTo>
                    <a:lnTo>
                      <a:pt x="3987" y="1332"/>
                    </a:lnTo>
                    <a:lnTo>
                      <a:pt x="3970" y="1317"/>
                    </a:lnTo>
                    <a:lnTo>
                      <a:pt x="3963" y="1304"/>
                    </a:lnTo>
                    <a:lnTo>
                      <a:pt x="3955" y="1289"/>
                    </a:lnTo>
                    <a:lnTo>
                      <a:pt x="3948" y="1276"/>
                    </a:lnTo>
                    <a:lnTo>
                      <a:pt x="3933" y="1266"/>
                    </a:lnTo>
                    <a:lnTo>
                      <a:pt x="3893" y="1289"/>
                    </a:lnTo>
                    <a:lnTo>
                      <a:pt x="3859" y="1315"/>
                    </a:lnTo>
                    <a:lnTo>
                      <a:pt x="3831" y="1344"/>
                    </a:lnTo>
                    <a:lnTo>
                      <a:pt x="3804" y="1374"/>
                    </a:lnTo>
                    <a:lnTo>
                      <a:pt x="3779" y="1404"/>
                    </a:lnTo>
                    <a:lnTo>
                      <a:pt x="3757" y="1436"/>
                    </a:lnTo>
                    <a:lnTo>
                      <a:pt x="3732" y="1469"/>
                    </a:lnTo>
                    <a:lnTo>
                      <a:pt x="3708" y="1499"/>
                    </a:lnTo>
                    <a:lnTo>
                      <a:pt x="3710" y="1510"/>
                    </a:lnTo>
                    <a:lnTo>
                      <a:pt x="3700" y="1516"/>
                    </a:lnTo>
                    <a:lnTo>
                      <a:pt x="3690" y="1521"/>
                    </a:lnTo>
                    <a:lnTo>
                      <a:pt x="3683" y="1529"/>
                    </a:lnTo>
                    <a:lnTo>
                      <a:pt x="3670" y="1529"/>
                    </a:lnTo>
                    <a:lnTo>
                      <a:pt x="3661" y="1527"/>
                    </a:lnTo>
                    <a:lnTo>
                      <a:pt x="3653" y="1521"/>
                    </a:lnTo>
                    <a:lnTo>
                      <a:pt x="3651" y="1512"/>
                    </a:lnTo>
                    <a:lnTo>
                      <a:pt x="3626" y="1506"/>
                    </a:lnTo>
                    <a:lnTo>
                      <a:pt x="3601" y="1501"/>
                    </a:lnTo>
                    <a:lnTo>
                      <a:pt x="3574" y="1497"/>
                    </a:lnTo>
                    <a:lnTo>
                      <a:pt x="3549" y="1493"/>
                    </a:lnTo>
                    <a:lnTo>
                      <a:pt x="3522" y="1491"/>
                    </a:lnTo>
                    <a:lnTo>
                      <a:pt x="3497" y="1491"/>
                    </a:lnTo>
                    <a:lnTo>
                      <a:pt x="3470" y="1489"/>
                    </a:lnTo>
                    <a:lnTo>
                      <a:pt x="3445" y="1489"/>
                    </a:lnTo>
                    <a:lnTo>
                      <a:pt x="3418" y="1489"/>
                    </a:lnTo>
                    <a:lnTo>
                      <a:pt x="3391" y="1491"/>
                    </a:lnTo>
                    <a:lnTo>
                      <a:pt x="3366" y="1491"/>
                    </a:lnTo>
                    <a:lnTo>
                      <a:pt x="3339" y="1493"/>
                    </a:lnTo>
                    <a:lnTo>
                      <a:pt x="3314" y="1495"/>
                    </a:lnTo>
                    <a:lnTo>
                      <a:pt x="3287" y="1497"/>
                    </a:lnTo>
                    <a:lnTo>
                      <a:pt x="3262" y="1497"/>
                    </a:lnTo>
                    <a:lnTo>
                      <a:pt x="3237" y="1499"/>
                    </a:lnTo>
                    <a:lnTo>
                      <a:pt x="3220" y="1525"/>
                    </a:lnTo>
                    <a:lnTo>
                      <a:pt x="3225" y="1554"/>
                    </a:lnTo>
                    <a:lnTo>
                      <a:pt x="3235" y="1588"/>
                    </a:lnTo>
                    <a:lnTo>
                      <a:pt x="3232" y="1622"/>
                    </a:lnTo>
                    <a:lnTo>
                      <a:pt x="3247" y="1629"/>
                    </a:lnTo>
                    <a:lnTo>
                      <a:pt x="3262" y="1639"/>
                    </a:lnTo>
                    <a:lnTo>
                      <a:pt x="3274" y="1650"/>
                    </a:lnTo>
                    <a:lnTo>
                      <a:pt x="3284" y="1661"/>
                    </a:lnTo>
                    <a:lnTo>
                      <a:pt x="3294" y="1675"/>
                    </a:lnTo>
                    <a:lnTo>
                      <a:pt x="3299" y="1688"/>
                    </a:lnTo>
                    <a:lnTo>
                      <a:pt x="3304" y="1701"/>
                    </a:lnTo>
                    <a:lnTo>
                      <a:pt x="3304" y="1716"/>
                    </a:lnTo>
                    <a:lnTo>
                      <a:pt x="3304" y="1739"/>
                    </a:lnTo>
                    <a:lnTo>
                      <a:pt x="3297" y="1762"/>
                    </a:lnTo>
                    <a:lnTo>
                      <a:pt x="3287" y="1783"/>
                    </a:lnTo>
                    <a:lnTo>
                      <a:pt x="3274" y="1803"/>
                    </a:lnTo>
                    <a:lnTo>
                      <a:pt x="3267" y="1822"/>
                    </a:lnTo>
                    <a:lnTo>
                      <a:pt x="3264" y="1843"/>
                    </a:lnTo>
                    <a:lnTo>
                      <a:pt x="3272" y="1864"/>
                    </a:lnTo>
                    <a:lnTo>
                      <a:pt x="3292" y="1885"/>
                    </a:lnTo>
                    <a:lnTo>
                      <a:pt x="3329" y="1892"/>
                    </a:lnTo>
                    <a:lnTo>
                      <a:pt x="3366" y="1896"/>
                    </a:lnTo>
                    <a:lnTo>
                      <a:pt x="3401" y="1894"/>
                    </a:lnTo>
                    <a:lnTo>
                      <a:pt x="3435" y="1889"/>
                    </a:lnTo>
                    <a:lnTo>
                      <a:pt x="3472" y="1881"/>
                    </a:lnTo>
                    <a:lnTo>
                      <a:pt x="3507" y="1871"/>
                    </a:lnTo>
                    <a:lnTo>
                      <a:pt x="3542" y="1864"/>
                    </a:lnTo>
                    <a:lnTo>
                      <a:pt x="3579" y="1856"/>
                    </a:lnTo>
                    <a:lnTo>
                      <a:pt x="3604" y="1845"/>
                    </a:lnTo>
                    <a:lnTo>
                      <a:pt x="3631" y="1832"/>
                    </a:lnTo>
                    <a:lnTo>
                      <a:pt x="3656" y="1820"/>
                    </a:lnTo>
                    <a:lnTo>
                      <a:pt x="3680" y="1809"/>
                    </a:lnTo>
                    <a:lnTo>
                      <a:pt x="3708" y="1800"/>
                    </a:lnTo>
                    <a:lnTo>
                      <a:pt x="3735" y="1790"/>
                    </a:lnTo>
                    <a:lnTo>
                      <a:pt x="3762" y="1783"/>
                    </a:lnTo>
                    <a:lnTo>
                      <a:pt x="3789" y="1779"/>
                    </a:lnTo>
                    <a:lnTo>
                      <a:pt x="3804" y="1792"/>
                    </a:lnTo>
                    <a:lnTo>
                      <a:pt x="3817" y="1809"/>
                    </a:lnTo>
                    <a:lnTo>
                      <a:pt x="3829" y="1826"/>
                    </a:lnTo>
                    <a:lnTo>
                      <a:pt x="3839" y="1843"/>
                    </a:lnTo>
                    <a:lnTo>
                      <a:pt x="3849" y="1862"/>
                    </a:lnTo>
                    <a:lnTo>
                      <a:pt x="3861" y="1879"/>
                    </a:lnTo>
                    <a:lnTo>
                      <a:pt x="3876" y="1896"/>
                    </a:lnTo>
                    <a:lnTo>
                      <a:pt x="3893" y="1911"/>
                    </a:lnTo>
                    <a:lnTo>
                      <a:pt x="3921" y="1943"/>
                    </a:lnTo>
                    <a:lnTo>
                      <a:pt x="3948" y="1976"/>
                    </a:lnTo>
                    <a:lnTo>
                      <a:pt x="3973" y="2008"/>
                    </a:lnTo>
                    <a:lnTo>
                      <a:pt x="3997" y="2042"/>
                    </a:lnTo>
                    <a:lnTo>
                      <a:pt x="4020" y="2076"/>
                    </a:lnTo>
                    <a:lnTo>
                      <a:pt x="4039" y="2114"/>
                    </a:lnTo>
                    <a:lnTo>
                      <a:pt x="4054" y="2150"/>
                    </a:lnTo>
                    <a:lnTo>
                      <a:pt x="4064" y="2189"/>
                    </a:lnTo>
                    <a:lnTo>
                      <a:pt x="4059" y="2220"/>
                    </a:lnTo>
                    <a:lnTo>
                      <a:pt x="4047" y="2248"/>
                    </a:lnTo>
                    <a:lnTo>
                      <a:pt x="4030" y="2276"/>
                    </a:lnTo>
                    <a:lnTo>
                      <a:pt x="4010" y="2303"/>
                    </a:lnTo>
                    <a:lnTo>
                      <a:pt x="3990" y="2314"/>
                    </a:lnTo>
                    <a:lnTo>
                      <a:pt x="3968" y="2322"/>
                    </a:lnTo>
                    <a:lnTo>
                      <a:pt x="3943" y="2329"/>
                    </a:lnTo>
                    <a:lnTo>
                      <a:pt x="3918" y="2333"/>
                    </a:lnTo>
                    <a:lnTo>
                      <a:pt x="3893" y="2337"/>
                    </a:lnTo>
                    <a:lnTo>
                      <a:pt x="3869" y="2337"/>
                    </a:lnTo>
                    <a:lnTo>
                      <a:pt x="3844" y="2335"/>
                    </a:lnTo>
                    <a:lnTo>
                      <a:pt x="3819" y="2329"/>
                    </a:lnTo>
                    <a:lnTo>
                      <a:pt x="3802" y="2324"/>
                    </a:lnTo>
                    <a:lnTo>
                      <a:pt x="3784" y="2320"/>
                    </a:lnTo>
                    <a:lnTo>
                      <a:pt x="3767" y="2314"/>
                    </a:lnTo>
                    <a:lnTo>
                      <a:pt x="3747" y="2309"/>
                    </a:lnTo>
                    <a:lnTo>
                      <a:pt x="3727" y="2307"/>
                    </a:lnTo>
                    <a:lnTo>
                      <a:pt x="3708" y="2305"/>
                    </a:lnTo>
                    <a:lnTo>
                      <a:pt x="3688" y="2307"/>
                    </a:lnTo>
                    <a:lnTo>
                      <a:pt x="3668" y="2312"/>
                    </a:lnTo>
                    <a:lnTo>
                      <a:pt x="3648" y="2322"/>
                    </a:lnTo>
                    <a:lnTo>
                      <a:pt x="3633" y="2331"/>
                    </a:lnTo>
                    <a:lnTo>
                      <a:pt x="3618" y="2344"/>
                    </a:lnTo>
                    <a:lnTo>
                      <a:pt x="3611" y="2358"/>
                    </a:lnTo>
                    <a:lnTo>
                      <a:pt x="3604" y="2373"/>
                    </a:lnTo>
                    <a:lnTo>
                      <a:pt x="3599" y="2390"/>
                    </a:lnTo>
                    <a:lnTo>
                      <a:pt x="3596" y="2407"/>
                    </a:lnTo>
                    <a:lnTo>
                      <a:pt x="3596" y="2424"/>
                    </a:lnTo>
                    <a:lnTo>
                      <a:pt x="3604" y="2428"/>
                    </a:lnTo>
                    <a:lnTo>
                      <a:pt x="3611" y="2432"/>
                    </a:lnTo>
                    <a:lnTo>
                      <a:pt x="3618" y="2433"/>
                    </a:lnTo>
                    <a:lnTo>
                      <a:pt x="3628" y="2435"/>
                    </a:lnTo>
                    <a:lnTo>
                      <a:pt x="3636" y="2452"/>
                    </a:lnTo>
                    <a:lnTo>
                      <a:pt x="3646" y="2469"/>
                    </a:lnTo>
                    <a:lnTo>
                      <a:pt x="3661" y="2484"/>
                    </a:lnTo>
                    <a:lnTo>
                      <a:pt x="3675" y="2500"/>
                    </a:lnTo>
                    <a:lnTo>
                      <a:pt x="3695" y="2513"/>
                    </a:lnTo>
                    <a:lnTo>
                      <a:pt x="3715" y="2526"/>
                    </a:lnTo>
                    <a:lnTo>
                      <a:pt x="3737" y="2537"/>
                    </a:lnTo>
                    <a:lnTo>
                      <a:pt x="3760" y="2547"/>
                    </a:lnTo>
                    <a:lnTo>
                      <a:pt x="3779" y="2553"/>
                    </a:lnTo>
                    <a:lnTo>
                      <a:pt x="3802" y="2558"/>
                    </a:lnTo>
                    <a:lnTo>
                      <a:pt x="3826" y="2562"/>
                    </a:lnTo>
                    <a:lnTo>
                      <a:pt x="3851" y="2566"/>
                    </a:lnTo>
                    <a:lnTo>
                      <a:pt x="3876" y="2566"/>
                    </a:lnTo>
                    <a:lnTo>
                      <a:pt x="3901" y="2566"/>
                    </a:lnTo>
                    <a:lnTo>
                      <a:pt x="3926" y="2562"/>
                    </a:lnTo>
                    <a:lnTo>
                      <a:pt x="3948" y="2556"/>
                    </a:lnTo>
                    <a:lnTo>
                      <a:pt x="3978" y="2537"/>
                    </a:lnTo>
                    <a:lnTo>
                      <a:pt x="4005" y="2513"/>
                    </a:lnTo>
                    <a:lnTo>
                      <a:pt x="4030" y="2488"/>
                    </a:lnTo>
                    <a:lnTo>
                      <a:pt x="4054" y="2464"/>
                    </a:lnTo>
                    <a:lnTo>
                      <a:pt x="4082" y="2441"/>
                    </a:lnTo>
                    <a:lnTo>
                      <a:pt x="4111" y="2426"/>
                    </a:lnTo>
                    <a:lnTo>
                      <a:pt x="4146" y="2420"/>
                    </a:lnTo>
                    <a:lnTo>
                      <a:pt x="4188" y="2424"/>
                    </a:lnTo>
                    <a:lnTo>
                      <a:pt x="4252" y="2447"/>
                    </a:lnTo>
                    <a:lnTo>
                      <a:pt x="4307" y="2479"/>
                    </a:lnTo>
                    <a:lnTo>
                      <a:pt x="4351" y="2517"/>
                    </a:lnTo>
                    <a:lnTo>
                      <a:pt x="4389" y="2558"/>
                    </a:lnTo>
                    <a:lnTo>
                      <a:pt x="4421" y="2606"/>
                    </a:lnTo>
                    <a:lnTo>
                      <a:pt x="4453" y="2653"/>
                    </a:lnTo>
                    <a:lnTo>
                      <a:pt x="4483" y="2700"/>
                    </a:lnTo>
                    <a:lnTo>
                      <a:pt x="4517" y="2746"/>
                    </a:lnTo>
                    <a:lnTo>
                      <a:pt x="4522" y="2763"/>
                    </a:lnTo>
                    <a:lnTo>
                      <a:pt x="4535" y="2774"/>
                    </a:lnTo>
                    <a:lnTo>
                      <a:pt x="4547" y="2787"/>
                    </a:lnTo>
                    <a:lnTo>
                      <a:pt x="4545" y="2804"/>
                    </a:lnTo>
                    <a:lnTo>
                      <a:pt x="4532" y="2817"/>
                    </a:lnTo>
                    <a:lnTo>
                      <a:pt x="4520" y="2831"/>
                    </a:lnTo>
                    <a:lnTo>
                      <a:pt x="4510" y="2846"/>
                    </a:lnTo>
                    <a:lnTo>
                      <a:pt x="4500" y="2859"/>
                    </a:lnTo>
                    <a:lnTo>
                      <a:pt x="4490" y="2874"/>
                    </a:lnTo>
                    <a:lnTo>
                      <a:pt x="4483" y="2887"/>
                    </a:lnTo>
                    <a:lnTo>
                      <a:pt x="4475" y="2903"/>
                    </a:lnTo>
                    <a:lnTo>
                      <a:pt x="4470" y="2916"/>
                    </a:lnTo>
                    <a:lnTo>
                      <a:pt x="4446" y="2923"/>
                    </a:lnTo>
                    <a:lnTo>
                      <a:pt x="4418" y="2933"/>
                    </a:lnTo>
                    <a:lnTo>
                      <a:pt x="4394" y="2940"/>
                    </a:lnTo>
                    <a:lnTo>
                      <a:pt x="4369" y="2950"/>
                    </a:lnTo>
                    <a:lnTo>
                      <a:pt x="4342" y="2957"/>
                    </a:lnTo>
                    <a:lnTo>
                      <a:pt x="4317" y="2967"/>
                    </a:lnTo>
                    <a:lnTo>
                      <a:pt x="4292" y="2976"/>
                    </a:lnTo>
                    <a:lnTo>
                      <a:pt x="4265" y="2984"/>
                    </a:lnTo>
                    <a:lnTo>
                      <a:pt x="4240" y="2993"/>
                    </a:lnTo>
                    <a:lnTo>
                      <a:pt x="4215" y="3003"/>
                    </a:lnTo>
                    <a:lnTo>
                      <a:pt x="4190" y="3012"/>
                    </a:lnTo>
                    <a:lnTo>
                      <a:pt x="4166" y="3024"/>
                    </a:lnTo>
                    <a:lnTo>
                      <a:pt x="4141" y="3033"/>
                    </a:lnTo>
                    <a:lnTo>
                      <a:pt x="4116" y="3045"/>
                    </a:lnTo>
                    <a:lnTo>
                      <a:pt x="4091" y="3056"/>
                    </a:lnTo>
                    <a:lnTo>
                      <a:pt x="4067" y="3067"/>
                    </a:lnTo>
                    <a:lnTo>
                      <a:pt x="4042" y="3077"/>
                    </a:lnTo>
                    <a:lnTo>
                      <a:pt x="4017" y="3086"/>
                    </a:lnTo>
                    <a:lnTo>
                      <a:pt x="3990" y="3094"/>
                    </a:lnTo>
                    <a:lnTo>
                      <a:pt x="3963" y="3101"/>
                    </a:lnTo>
                    <a:lnTo>
                      <a:pt x="3935" y="3105"/>
                    </a:lnTo>
                    <a:lnTo>
                      <a:pt x="3906" y="3107"/>
                    </a:lnTo>
                    <a:lnTo>
                      <a:pt x="3878" y="3105"/>
                    </a:lnTo>
                    <a:lnTo>
                      <a:pt x="3849" y="3101"/>
                    </a:lnTo>
                    <a:lnTo>
                      <a:pt x="3822" y="3084"/>
                    </a:lnTo>
                    <a:lnTo>
                      <a:pt x="3804" y="3067"/>
                    </a:lnTo>
                    <a:lnTo>
                      <a:pt x="3792" y="3048"/>
                    </a:lnTo>
                    <a:lnTo>
                      <a:pt x="3782" y="3024"/>
                    </a:lnTo>
                    <a:lnTo>
                      <a:pt x="3779" y="3007"/>
                    </a:lnTo>
                    <a:lnTo>
                      <a:pt x="3787" y="2992"/>
                    </a:lnTo>
                    <a:lnTo>
                      <a:pt x="3797" y="2974"/>
                    </a:lnTo>
                    <a:lnTo>
                      <a:pt x="3809" y="2959"/>
                    </a:lnTo>
                    <a:lnTo>
                      <a:pt x="3819" y="2944"/>
                    </a:lnTo>
                    <a:lnTo>
                      <a:pt x="3822" y="2929"/>
                    </a:lnTo>
                    <a:lnTo>
                      <a:pt x="3814" y="2912"/>
                    </a:lnTo>
                    <a:lnTo>
                      <a:pt x="3797" y="2897"/>
                    </a:lnTo>
                    <a:lnTo>
                      <a:pt x="3765" y="2889"/>
                    </a:lnTo>
                    <a:lnTo>
                      <a:pt x="3732" y="2884"/>
                    </a:lnTo>
                    <a:lnTo>
                      <a:pt x="3698" y="2882"/>
                    </a:lnTo>
                    <a:lnTo>
                      <a:pt x="3665" y="2882"/>
                    </a:lnTo>
                    <a:lnTo>
                      <a:pt x="3633" y="2884"/>
                    </a:lnTo>
                    <a:lnTo>
                      <a:pt x="3599" y="2887"/>
                    </a:lnTo>
                    <a:lnTo>
                      <a:pt x="3566" y="2893"/>
                    </a:lnTo>
                    <a:lnTo>
                      <a:pt x="3534" y="2901"/>
                    </a:lnTo>
                    <a:lnTo>
                      <a:pt x="3502" y="2910"/>
                    </a:lnTo>
                    <a:lnTo>
                      <a:pt x="3472" y="2920"/>
                    </a:lnTo>
                    <a:lnTo>
                      <a:pt x="3440" y="2933"/>
                    </a:lnTo>
                    <a:lnTo>
                      <a:pt x="3410" y="2946"/>
                    </a:lnTo>
                    <a:lnTo>
                      <a:pt x="3383" y="2961"/>
                    </a:lnTo>
                    <a:lnTo>
                      <a:pt x="3356" y="2978"/>
                    </a:lnTo>
                    <a:lnTo>
                      <a:pt x="3329" y="2995"/>
                    </a:lnTo>
                    <a:lnTo>
                      <a:pt x="3304" y="3014"/>
                    </a:lnTo>
                    <a:lnTo>
                      <a:pt x="3304" y="3033"/>
                    </a:lnTo>
                    <a:lnTo>
                      <a:pt x="3311" y="3050"/>
                    </a:lnTo>
                    <a:lnTo>
                      <a:pt x="3329" y="3062"/>
                    </a:lnTo>
                    <a:lnTo>
                      <a:pt x="3346" y="3071"/>
                    </a:lnTo>
                    <a:lnTo>
                      <a:pt x="3366" y="3082"/>
                    </a:lnTo>
                    <a:lnTo>
                      <a:pt x="3386" y="3094"/>
                    </a:lnTo>
                    <a:lnTo>
                      <a:pt x="3398" y="3111"/>
                    </a:lnTo>
                    <a:lnTo>
                      <a:pt x="3403" y="3130"/>
                    </a:lnTo>
                    <a:lnTo>
                      <a:pt x="3396" y="3156"/>
                    </a:lnTo>
                    <a:lnTo>
                      <a:pt x="3388" y="3185"/>
                    </a:lnTo>
                    <a:lnTo>
                      <a:pt x="3376" y="3211"/>
                    </a:lnTo>
                    <a:lnTo>
                      <a:pt x="3363" y="3236"/>
                    </a:lnTo>
                    <a:lnTo>
                      <a:pt x="3346" y="3260"/>
                    </a:lnTo>
                    <a:lnTo>
                      <a:pt x="3324" y="3281"/>
                    </a:lnTo>
                    <a:lnTo>
                      <a:pt x="3297" y="3300"/>
                    </a:lnTo>
                    <a:lnTo>
                      <a:pt x="3264" y="3315"/>
                    </a:lnTo>
                    <a:lnTo>
                      <a:pt x="3230" y="3328"/>
                    </a:lnTo>
                    <a:lnTo>
                      <a:pt x="3195" y="3342"/>
                    </a:lnTo>
                    <a:lnTo>
                      <a:pt x="3158" y="3353"/>
                    </a:lnTo>
                    <a:lnTo>
                      <a:pt x="3123" y="3366"/>
                    </a:lnTo>
                    <a:lnTo>
                      <a:pt x="3088" y="3377"/>
                    </a:lnTo>
                    <a:lnTo>
                      <a:pt x="3054" y="3391"/>
                    </a:lnTo>
                    <a:lnTo>
                      <a:pt x="3019" y="3406"/>
                    </a:lnTo>
                    <a:lnTo>
                      <a:pt x="2984" y="3421"/>
                    </a:lnTo>
                    <a:lnTo>
                      <a:pt x="2962" y="3406"/>
                    </a:lnTo>
                    <a:lnTo>
                      <a:pt x="2947" y="3385"/>
                    </a:lnTo>
                    <a:lnTo>
                      <a:pt x="2937" y="3362"/>
                    </a:lnTo>
                    <a:lnTo>
                      <a:pt x="2923" y="3342"/>
                    </a:lnTo>
                    <a:lnTo>
                      <a:pt x="2908" y="3311"/>
                    </a:lnTo>
                    <a:lnTo>
                      <a:pt x="2893" y="3283"/>
                    </a:lnTo>
                    <a:lnTo>
                      <a:pt x="2878" y="3253"/>
                    </a:lnTo>
                    <a:lnTo>
                      <a:pt x="2861" y="3222"/>
                    </a:lnTo>
                    <a:lnTo>
                      <a:pt x="2843" y="3194"/>
                    </a:lnTo>
                    <a:lnTo>
                      <a:pt x="2828" y="3166"/>
                    </a:lnTo>
                    <a:lnTo>
                      <a:pt x="2811" y="3137"/>
                    </a:lnTo>
                    <a:lnTo>
                      <a:pt x="2794" y="3109"/>
                    </a:lnTo>
                    <a:lnTo>
                      <a:pt x="2786" y="3101"/>
                    </a:lnTo>
                    <a:lnTo>
                      <a:pt x="2779" y="3096"/>
                    </a:lnTo>
                    <a:lnTo>
                      <a:pt x="2769" y="3088"/>
                    </a:lnTo>
                    <a:lnTo>
                      <a:pt x="2762" y="3082"/>
                    </a:lnTo>
                    <a:lnTo>
                      <a:pt x="2752" y="3077"/>
                    </a:lnTo>
                    <a:lnTo>
                      <a:pt x="2742" y="3073"/>
                    </a:lnTo>
                    <a:lnTo>
                      <a:pt x="2729" y="3069"/>
                    </a:lnTo>
                    <a:lnTo>
                      <a:pt x="2720" y="3067"/>
                    </a:lnTo>
                    <a:lnTo>
                      <a:pt x="2695" y="3075"/>
                    </a:lnTo>
                    <a:lnTo>
                      <a:pt x="2677" y="3086"/>
                    </a:lnTo>
                    <a:lnTo>
                      <a:pt x="2668" y="3101"/>
                    </a:lnTo>
                    <a:lnTo>
                      <a:pt x="2660" y="3118"/>
                    </a:lnTo>
                    <a:lnTo>
                      <a:pt x="2653" y="3137"/>
                    </a:lnTo>
                    <a:lnTo>
                      <a:pt x="2643" y="3154"/>
                    </a:lnTo>
                    <a:lnTo>
                      <a:pt x="2630" y="3171"/>
                    </a:lnTo>
                    <a:lnTo>
                      <a:pt x="2613" y="3185"/>
                    </a:lnTo>
                    <a:lnTo>
                      <a:pt x="2596" y="3192"/>
                    </a:lnTo>
                    <a:lnTo>
                      <a:pt x="2576" y="3202"/>
                    </a:lnTo>
                    <a:lnTo>
                      <a:pt x="2556" y="3207"/>
                    </a:lnTo>
                    <a:lnTo>
                      <a:pt x="2534" y="3213"/>
                    </a:lnTo>
                    <a:lnTo>
                      <a:pt x="2514" y="3215"/>
                    </a:lnTo>
                    <a:lnTo>
                      <a:pt x="2492" y="3215"/>
                    </a:lnTo>
                    <a:lnTo>
                      <a:pt x="2469" y="3213"/>
                    </a:lnTo>
                    <a:lnTo>
                      <a:pt x="2450" y="3205"/>
                    </a:lnTo>
                    <a:lnTo>
                      <a:pt x="2410" y="3194"/>
                    </a:lnTo>
                    <a:lnTo>
                      <a:pt x="2373" y="3181"/>
                    </a:lnTo>
                    <a:lnTo>
                      <a:pt x="2336" y="3164"/>
                    </a:lnTo>
                    <a:lnTo>
                      <a:pt x="2299" y="3143"/>
                    </a:lnTo>
                    <a:lnTo>
                      <a:pt x="2264" y="3118"/>
                    </a:lnTo>
                    <a:lnTo>
                      <a:pt x="2234" y="3094"/>
                    </a:lnTo>
                    <a:lnTo>
                      <a:pt x="2204" y="3065"/>
                    </a:lnTo>
                    <a:lnTo>
                      <a:pt x="2180" y="3037"/>
                    </a:lnTo>
                    <a:lnTo>
                      <a:pt x="2160" y="3010"/>
                    </a:lnTo>
                    <a:lnTo>
                      <a:pt x="2140" y="2982"/>
                    </a:lnTo>
                    <a:lnTo>
                      <a:pt x="2123" y="2952"/>
                    </a:lnTo>
                    <a:lnTo>
                      <a:pt x="2110" y="2920"/>
                    </a:lnTo>
                    <a:lnTo>
                      <a:pt x="2100" y="2887"/>
                    </a:lnTo>
                    <a:lnTo>
                      <a:pt x="2098" y="2855"/>
                    </a:lnTo>
                    <a:lnTo>
                      <a:pt x="2103" y="2823"/>
                    </a:lnTo>
                    <a:lnTo>
                      <a:pt x="2115" y="2791"/>
                    </a:lnTo>
                    <a:lnTo>
                      <a:pt x="2123" y="2768"/>
                    </a:lnTo>
                    <a:lnTo>
                      <a:pt x="2133" y="2744"/>
                    </a:lnTo>
                    <a:lnTo>
                      <a:pt x="2147" y="2723"/>
                    </a:lnTo>
                    <a:lnTo>
                      <a:pt x="2167" y="2700"/>
                    </a:lnTo>
                    <a:lnTo>
                      <a:pt x="2190" y="2683"/>
                    </a:lnTo>
                    <a:lnTo>
                      <a:pt x="2214" y="2666"/>
                    </a:lnTo>
                    <a:lnTo>
                      <a:pt x="2244" y="2655"/>
                    </a:lnTo>
                    <a:lnTo>
                      <a:pt x="2274" y="2645"/>
                    </a:lnTo>
                    <a:lnTo>
                      <a:pt x="2286" y="2645"/>
                    </a:lnTo>
                    <a:lnTo>
                      <a:pt x="2299" y="2645"/>
                    </a:lnTo>
                    <a:lnTo>
                      <a:pt x="2308" y="2645"/>
                    </a:lnTo>
                    <a:lnTo>
                      <a:pt x="2321" y="2647"/>
                    </a:lnTo>
                    <a:lnTo>
                      <a:pt x="2331" y="2649"/>
                    </a:lnTo>
                    <a:lnTo>
                      <a:pt x="2343" y="2653"/>
                    </a:lnTo>
                    <a:lnTo>
                      <a:pt x="2351" y="2657"/>
                    </a:lnTo>
                    <a:lnTo>
                      <a:pt x="2360" y="2662"/>
                    </a:lnTo>
                    <a:lnTo>
                      <a:pt x="2375" y="2660"/>
                    </a:lnTo>
                    <a:lnTo>
                      <a:pt x="2390" y="2662"/>
                    </a:lnTo>
                    <a:lnTo>
                      <a:pt x="2405" y="2662"/>
                    </a:lnTo>
                    <a:lnTo>
                      <a:pt x="2417" y="2664"/>
                    </a:lnTo>
                    <a:lnTo>
                      <a:pt x="2432" y="2664"/>
                    </a:lnTo>
                    <a:lnTo>
                      <a:pt x="2445" y="2662"/>
                    </a:lnTo>
                    <a:lnTo>
                      <a:pt x="2457" y="2657"/>
                    </a:lnTo>
                    <a:lnTo>
                      <a:pt x="2469" y="2649"/>
                    </a:lnTo>
                    <a:lnTo>
                      <a:pt x="2472" y="2617"/>
                    </a:lnTo>
                    <a:lnTo>
                      <a:pt x="2462" y="2589"/>
                    </a:lnTo>
                    <a:lnTo>
                      <a:pt x="2445" y="2562"/>
                    </a:lnTo>
                    <a:lnTo>
                      <a:pt x="2425" y="2536"/>
                    </a:lnTo>
                    <a:lnTo>
                      <a:pt x="2400" y="2511"/>
                    </a:lnTo>
                    <a:lnTo>
                      <a:pt x="2373" y="2486"/>
                    </a:lnTo>
                    <a:lnTo>
                      <a:pt x="2351" y="2460"/>
                    </a:lnTo>
                    <a:lnTo>
                      <a:pt x="2333" y="2433"/>
                    </a:lnTo>
                    <a:lnTo>
                      <a:pt x="2331" y="2390"/>
                    </a:lnTo>
                    <a:lnTo>
                      <a:pt x="2336" y="2348"/>
                    </a:lnTo>
                    <a:lnTo>
                      <a:pt x="2338" y="2309"/>
                    </a:lnTo>
                    <a:lnTo>
                      <a:pt x="2328" y="2265"/>
                    </a:lnTo>
                    <a:lnTo>
                      <a:pt x="2355" y="2254"/>
                    </a:lnTo>
                    <a:lnTo>
                      <a:pt x="2383" y="2242"/>
                    </a:lnTo>
                    <a:lnTo>
                      <a:pt x="2410" y="2233"/>
                    </a:lnTo>
                    <a:lnTo>
                      <a:pt x="2440" y="2223"/>
                    </a:lnTo>
                    <a:lnTo>
                      <a:pt x="2467" y="2214"/>
                    </a:lnTo>
                    <a:lnTo>
                      <a:pt x="2497" y="2204"/>
                    </a:lnTo>
                    <a:lnTo>
                      <a:pt x="2526" y="2195"/>
                    </a:lnTo>
                    <a:lnTo>
                      <a:pt x="2554" y="2186"/>
                    </a:lnTo>
                    <a:lnTo>
                      <a:pt x="2583" y="2174"/>
                    </a:lnTo>
                    <a:lnTo>
                      <a:pt x="2611" y="2165"/>
                    </a:lnTo>
                    <a:lnTo>
                      <a:pt x="2640" y="2153"/>
                    </a:lnTo>
                    <a:lnTo>
                      <a:pt x="2668" y="2142"/>
                    </a:lnTo>
                    <a:lnTo>
                      <a:pt x="2695" y="2131"/>
                    </a:lnTo>
                    <a:lnTo>
                      <a:pt x="2722" y="2117"/>
                    </a:lnTo>
                    <a:lnTo>
                      <a:pt x="2749" y="2104"/>
                    </a:lnTo>
                    <a:lnTo>
                      <a:pt x="2774" y="2089"/>
                    </a:lnTo>
                    <a:lnTo>
                      <a:pt x="2779" y="2080"/>
                    </a:lnTo>
                    <a:lnTo>
                      <a:pt x="2781" y="2072"/>
                    </a:lnTo>
                    <a:lnTo>
                      <a:pt x="2784" y="2063"/>
                    </a:lnTo>
                    <a:lnTo>
                      <a:pt x="2784" y="2053"/>
                    </a:lnTo>
                    <a:lnTo>
                      <a:pt x="2762" y="2046"/>
                    </a:lnTo>
                    <a:lnTo>
                      <a:pt x="2737" y="2040"/>
                    </a:lnTo>
                    <a:lnTo>
                      <a:pt x="2710" y="2036"/>
                    </a:lnTo>
                    <a:lnTo>
                      <a:pt x="2685" y="2032"/>
                    </a:lnTo>
                    <a:lnTo>
                      <a:pt x="2660" y="2027"/>
                    </a:lnTo>
                    <a:lnTo>
                      <a:pt x="2638" y="2019"/>
                    </a:lnTo>
                    <a:lnTo>
                      <a:pt x="2618" y="2008"/>
                    </a:lnTo>
                    <a:lnTo>
                      <a:pt x="2601" y="1991"/>
                    </a:lnTo>
                    <a:lnTo>
                      <a:pt x="2603" y="1979"/>
                    </a:lnTo>
                    <a:lnTo>
                      <a:pt x="2593" y="1972"/>
                    </a:lnTo>
                    <a:lnTo>
                      <a:pt x="2586" y="1964"/>
                    </a:lnTo>
                    <a:lnTo>
                      <a:pt x="2596" y="1955"/>
                    </a:lnTo>
                    <a:lnTo>
                      <a:pt x="2593" y="1926"/>
                    </a:lnTo>
                    <a:lnTo>
                      <a:pt x="2596" y="1898"/>
                    </a:lnTo>
                    <a:lnTo>
                      <a:pt x="2601" y="1871"/>
                    </a:lnTo>
                    <a:lnTo>
                      <a:pt x="2608" y="1845"/>
                    </a:lnTo>
                    <a:lnTo>
                      <a:pt x="2620" y="1819"/>
                    </a:lnTo>
                    <a:lnTo>
                      <a:pt x="2635" y="1794"/>
                    </a:lnTo>
                    <a:lnTo>
                      <a:pt x="2653" y="1769"/>
                    </a:lnTo>
                    <a:lnTo>
                      <a:pt x="2675" y="1747"/>
                    </a:lnTo>
                    <a:lnTo>
                      <a:pt x="2658" y="1741"/>
                    </a:lnTo>
                    <a:lnTo>
                      <a:pt x="2640" y="1737"/>
                    </a:lnTo>
                    <a:lnTo>
                      <a:pt x="2620" y="1733"/>
                    </a:lnTo>
                    <a:lnTo>
                      <a:pt x="2603" y="1730"/>
                    </a:lnTo>
                    <a:lnTo>
                      <a:pt x="2578" y="1718"/>
                    </a:lnTo>
                    <a:lnTo>
                      <a:pt x="2561" y="1703"/>
                    </a:lnTo>
                    <a:lnTo>
                      <a:pt x="2551" y="1684"/>
                    </a:lnTo>
                    <a:lnTo>
                      <a:pt x="2546" y="1663"/>
                    </a:lnTo>
                    <a:lnTo>
                      <a:pt x="2541" y="1643"/>
                    </a:lnTo>
                    <a:lnTo>
                      <a:pt x="2536" y="1622"/>
                    </a:lnTo>
                    <a:lnTo>
                      <a:pt x="2529" y="1601"/>
                    </a:lnTo>
                    <a:lnTo>
                      <a:pt x="2514" y="1584"/>
                    </a:lnTo>
                    <a:lnTo>
                      <a:pt x="2519" y="1556"/>
                    </a:lnTo>
                    <a:lnTo>
                      <a:pt x="2531" y="1531"/>
                    </a:lnTo>
                    <a:lnTo>
                      <a:pt x="2554" y="1512"/>
                    </a:lnTo>
                    <a:lnTo>
                      <a:pt x="2578" y="1493"/>
                    </a:lnTo>
                    <a:lnTo>
                      <a:pt x="2608" y="1478"/>
                    </a:lnTo>
                    <a:lnTo>
                      <a:pt x="2638" y="1465"/>
                    </a:lnTo>
                    <a:lnTo>
                      <a:pt x="2668" y="1451"/>
                    </a:lnTo>
                    <a:lnTo>
                      <a:pt x="2697" y="1436"/>
                    </a:lnTo>
                    <a:lnTo>
                      <a:pt x="2680" y="1433"/>
                    </a:lnTo>
                    <a:lnTo>
                      <a:pt x="2663" y="1429"/>
                    </a:lnTo>
                    <a:lnTo>
                      <a:pt x="2643" y="1425"/>
                    </a:lnTo>
                    <a:lnTo>
                      <a:pt x="2625" y="1423"/>
                    </a:lnTo>
                    <a:lnTo>
                      <a:pt x="2606" y="1419"/>
                    </a:lnTo>
                    <a:lnTo>
                      <a:pt x="2586" y="1417"/>
                    </a:lnTo>
                    <a:lnTo>
                      <a:pt x="2566" y="1417"/>
                    </a:lnTo>
                    <a:lnTo>
                      <a:pt x="2546" y="1416"/>
                    </a:lnTo>
                    <a:lnTo>
                      <a:pt x="2368" y="1408"/>
                    </a:lnTo>
                    <a:lnTo>
                      <a:pt x="2348" y="1433"/>
                    </a:lnTo>
                    <a:lnTo>
                      <a:pt x="2326" y="1455"/>
                    </a:lnTo>
                    <a:lnTo>
                      <a:pt x="2301" y="1478"/>
                    </a:lnTo>
                    <a:lnTo>
                      <a:pt x="2276" y="1501"/>
                    </a:lnTo>
                    <a:lnTo>
                      <a:pt x="2254" y="1525"/>
                    </a:lnTo>
                    <a:lnTo>
                      <a:pt x="2234" y="1550"/>
                    </a:lnTo>
                    <a:lnTo>
                      <a:pt x="2217" y="1574"/>
                    </a:lnTo>
                    <a:lnTo>
                      <a:pt x="2207" y="1601"/>
                    </a:lnTo>
                    <a:lnTo>
                      <a:pt x="2217" y="1605"/>
                    </a:lnTo>
                    <a:lnTo>
                      <a:pt x="2229" y="1609"/>
                    </a:lnTo>
                    <a:lnTo>
                      <a:pt x="2239" y="1610"/>
                    </a:lnTo>
                    <a:lnTo>
                      <a:pt x="2251" y="1612"/>
                    </a:lnTo>
                    <a:lnTo>
                      <a:pt x="2264" y="1614"/>
                    </a:lnTo>
                    <a:lnTo>
                      <a:pt x="2274" y="1612"/>
                    </a:lnTo>
                    <a:lnTo>
                      <a:pt x="2286" y="1609"/>
                    </a:lnTo>
                    <a:lnTo>
                      <a:pt x="2296" y="1601"/>
                    </a:lnTo>
                    <a:lnTo>
                      <a:pt x="2308" y="1603"/>
                    </a:lnTo>
                    <a:lnTo>
                      <a:pt x="2318" y="1603"/>
                    </a:lnTo>
                    <a:lnTo>
                      <a:pt x="2331" y="1605"/>
                    </a:lnTo>
                    <a:lnTo>
                      <a:pt x="2341" y="1609"/>
                    </a:lnTo>
                    <a:lnTo>
                      <a:pt x="2353" y="1610"/>
                    </a:lnTo>
                    <a:lnTo>
                      <a:pt x="2363" y="1614"/>
                    </a:lnTo>
                    <a:lnTo>
                      <a:pt x="2373" y="1618"/>
                    </a:lnTo>
                    <a:lnTo>
                      <a:pt x="2383" y="1622"/>
                    </a:lnTo>
                    <a:lnTo>
                      <a:pt x="2380" y="1637"/>
                    </a:lnTo>
                    <a:lnTo>
                      <a:pt x="2370" y="1639"/>
                    </a:lnTo>
                    <a:lnTo>
                      <a:pt x="2353" y="1639"/>
                    </a:lnTo>
                    <a:lnTo>
                      <a:pt x="2338" y="1643"/>
                    </a:lnTo>
                    <a:lnTo>
                      <a:pt x="2363" y="1665"/>
                    </a:lnTo>
                    <a:lnTo>
                      <a:pt x="2378" y="1692"/>
                    </a:lnTo>
                    <a:lnTo>
                      <a:pt x="2388" y="1718"/>
                    </a:lnTo>
                    <a:lnTo>
                      <a:pt x="2393" y="1745"/>
                    </a:lnTo>
                    <a:lnTo>
                      <a:pt x="2395" y="1775"/>
                    </a:lnTo>
                    <a:lnTo>
                      <a:pt x="2395" y="1803"/>
                    </a:lnTo>
                    <a:lnTo>
                      <a:pt x="2395" y="1834"/>
                    </a:lnTo>
                    <a:lnTo>
                      <a:pt x="2400" y="1864"/>
                    </a:lnTo>
                    <a:lnTo>
                      <a:pt x="2385" y="1896"/>
                    </a:lnTo>
                    <a:lnTo>
                      <a:pt x="2363" y="1926"/>
                    </a:lnTo>
                    <a:lnTo>
                      <a:pt x="2336" y="1955"/>
                    </a:lnTo>
                    <a:lnTo>
                      <a:pt x="2306" y="1979"/>
                    </a:lnTo>
                    <a:lnTo>
                      <a:pt x="2271" y="2004"/>
                    </a:lnTo>
                    <a:lnTo>
                      <a:pt x="2237" y="2027"/>
                    </a:lnTo>
                    <a:lnTo>
                      <a:pt x="2202" y="2049"/>
                    </a:lnTo>
                    <a:lnTo>
                      <a:pt x="2167" y="2072"/>
                    </a:lnTo>
                    <a:lnTo>
                      <a:pt x="2133" y="2087"/>
                    </a:lnTo>
                    <a:lnTo>
                      <a:pt x="2095" y="2102"/>
                    </a:lnTo>
                    <a:lnTo>
                      <a:pt x="2056" y="2117"/>
                    </a:lnTo>
                    <a:lnTo>
                      <a:pt x="2019" y="2129"/>
                    </a:lnTo>
                    <a:lnTo>
                      <a:pt x="1979" y="2138"/>
                    </a:lnTo>
                    <a:lnTo>
                      <a:pt x="1942" y="2144"/>
                    </a:lnTo>
                    <a:lnTo>
                      <a:pt x="1902" y="2140"/>
                    </a:lnTo>
                    <a:lnTo>
                      <a:pt x="1863" y="2131"/>
                    </a:lnTo>
                    <a:lnTo>
                      <a:pt x="1845" y="2119"/>
                    </a:lnTo>
                    <a:lnTo>
                      <a:pt x="1835" y="2104"/>
                    </a:lnTo>
                    <a:lnTo>
                      <a:pt x="1833" y="2085"/>
                    </a:lnTo>
                    <a:lnTo>
                      <a:pt x="1831" y="2066"/>
                    </a:lnTo>
                    <a:lnTo>
                      <a:pt x="1828" y="2049"/>
                    </a:lnTo>
                    <a:lnTo>
                      <a:pt x="1821" y="2036"/>
                    </a:lnTo>
                    <a:lnTo>
                      <a:pt x="1803" y="2029"/>
                    </a:lnTo>
                    <a:lnTo>
                      <a:pt x="1776" y="2030"/>
                    </a:lnTo>
                    <a:lnTo>
                      <a:pt x="1756" y="2044"/>
                    </a:lnTo>
                    <a:lnTo>
                      <a:pt x="1736" y="2057"/>
                    </a:lnTo>
                    <a:lnTo>
                      <a:pt x="1722" y="2072"/>
                    </a:lnTo>
                    <a:lnTo>
                      <a:pt x="1704" y="2087"/>
                    </a:lnTo>
                    <a:lnTo>
                      <a:pt x="1689" y="2104"/>
                    </a:lnTo>
                    <a:lnTo>
                      <a:pt x="1674" y="2121"/>
                    </a:lnTo>
                    <a:lnTo>
                      <a:pt x="1660" y="2136"/>
                    </a:lnTo>
                    <a:lnTo>
                      <a:pt x="1645" y="2152"/>
                    </a:lnTo>
                    <a:lnTo>
                      <a:pt x="1627" y="2172"/>
                    </a:lnTo>
                    <a:lnTo>
                      <a:pt x="1608" y="2193"/>
                    </a:lnTo>
                    <a:lnTo>
                      <a:pt x="1593" y="2214"/>
                    </a:lnTo>
                    <a:lnTo>
                      <a:pt x="1575" y="2237"/>
                    </a:lnTo>
                    <a:lnTo>
                      <a:pt x="1561" y="2259"/>
                    </a:lnTo>
                    <a:lnTo>
                      <a:pt x="1546" y="2282"/>
                    </a:lnTo>
                    <a:lnTo>
                      <a:pt x="1531" y="2305"/>
                    </a:lnTo>
                    <a:lnTo>
                      <a:pt x="1518" y="2327"/>
                    </a:lnTo>
                    <a:lnTo>
                      <a:pt x="1511" y="2329"/>
                    </a:lnTo>
                    <a:lnTo>
                      <a:pt x="1506" y="2333"/>
                    </a:lnTo>
                    <a:lnTo>
                      <a:pt x="1501" y="2339"/>
                    </a:lnTo>
                    <a:lnTo>
                      <a:pt x="1494" y="2341"/>
                    </a:lnTo>
                    <a:lnTo>
                      <a:pt x="1466" y="2339"/>
                    </a:lnTo>
                    <a:lnTo>
                      <a:pt x="1439" y="2337"/>
                    </a:lnTo>
                    <a:lnTo>
                      <a:pt x="1410" y="2335"/>
                    </a:lnTo>
                    <a:lnTo>
                      <a:pt x="1382" y="2333"/>
                    </a:lnTo>
                    <a:lnTo>
                      <a:pt x="1353" y="2331"/>
                    </a:lnTo>
                    <a:lnTo>
                      <a:pt x="1323" y="2329"/>
                    </a:lnTo>
                    <a:lnTo>
                      <a:pt x="1296" y="2327"/>
                    </a:lnTo>
                    <a:lnTo>
                      <a:pt x="1266" y="2326"/>
                    </a:lnTo>
                    <a:lnTo>
                      <a:pt x="1236" y="2324"/>
                    </a:lnTo>
                    <a:lnTo>
                      <a:pt x="1209" y="2322"/>
                    </a:lnTo>
                    <a:lnTo>
                      <a:pt x="1179" y="2320"/>
                    </a:lnTo>
                    <a:lnTo>
                      <a:pt x="1150" y="2316"/>
                    </a:lnTo>
                    <a:lnTo>
                      <a:pt x="1122" y="2314"/>
                    </a:lnTo>
                    <a:lnTo>
                      <a:pt x="1093" y="2310"/>
                    </a:lnTo>
                    <a:lnTo>
                      <a:pt x="1065" y="2307"/>
                    </a:lnTo>
                    <a:lnTo>
                      <a:pt x="1038" y="2303"/>
                    </a:lnTo>
                    <a:lnTo>
                      <a:pt x="1026" y="2299"/>
                    </a:lnTo>
                    <a:lnTo>
                      <a:pt x="1016" y="2295"/>
                    </a:lnTo>
                    <a:lnTo>
                      <a:pt x="1003" y="2292"/>
                    </a:lnTo>
                    <a:lnTo>
                      <a:pt x="991" y="2286"/>
                    </a:lnTo>
                    <a:lnTo>
                      <a:pt x="981" y="2278"/>
                    </a:lnTo>
                    <a:lnTo>
                      <a:pt x="971" y="2271"/>
                    </a:lnTo>
                    <a:lnTo>
                      <a:pt x="964" y="2263"/>
                    </a:lnTo>
                    <a:lnTo>
                      <a:pt x="959" y="2254"/>
                    </a:lnTo>
                    <a:lnTo>
                      <a:pt x="951" y="2235"/>
                    </a:lnTo>
                    <a:lnTo>
                      <a:pt x="946" y="2214"/>
                    </a:lnTo>
                    <a:lnTo>
                      <a:pt x="946" y="2193"/>
                    </a:lnTo>
                    <a:lnTo>
                      <a:pt x="954" y="2172"/>
                    </a:lnTo>
                    <a:lnTo>
                      <a:pt x="974" y="2148"/>
                    </a:lnTo>
                    <a:lnTo>
                      <a:pt x="998" y="2129"/>
                    </a:lnTo>
                    <a:lnTo>
                      <a:pt x="1028" y="2116"/>
                    </a:lnTo>
                    <a:lnTo>
                      <a:pt x="1063" y="2106"/>
                    </a:lnTo>
                    <a:lnTo>
                      <a:pt x="1095" y="2097"/>
                    </a:lnTo>
                    <a:lnTo>
                      <a:pt x="1130" y="2085"/>
                    </a:lnTo>
                    <a:lnTo>
                      <a:pt x="1157" y="2072"/>
                    </a:lnTo>
                    <a:lnTo>
                      <a:pt x="1182" y="2053"/>
                    </a:lnTo>
                    <a:lnTo>
                      <a:pt x="1182" y="2046"/>
                    </a:lnTo>
                    <a:lnTo>
                      <a:pt x="1159" y="2034"/>
                    </a:lnTo>
                    <a:lnTo>
                      <a:pt x="1137" y="2025"/>
                    </a:lnTo>
                    <a:lnTo>
                      <a:pt x="1112" y="2015"/>
                    </a:lnTo>
                    <a:lnTo>
                      <a:pt x="1088" y="2008"/>
                    </a:lnTo>
                    <a:lnTo>
                      <a:pt x="1063" y="2000"/>
                    </a:lnTo>
                    <a:lnTo>
                      <a:pt x="1038" y="1994"/>
                    </a:lnTo>
                    <a:lnTo>
                      <a:pt x="1011" y="1991"/>
                    </a:lnTo>
                    <a:lnTo>
                      <a:pt x="984" y="1987"/>
                    </a:lnTo>
                    <a:lnTo>
                      <a:pt x="956" y="1985"/>
                    </a:lnTo>
                    <a:lnTo>
                      <a:pt x="929" y="1983"/>
                    </a:lnTo>
                    <a:lnTo>
                      <a:pt x="902" y="1985"/>
                    </a:lnTo>
                    <a:lnTo>
                      <a:pt x="875" y="1985"/>
                    </a:lnTo>
                    <a:lnTo>
                      <a:pt x="847" y="1989"/>
                    </a:lnTo>
                    <a:lnTo>
                      <a:pt x="820" y="1991"/>
                    </a:lnTo>
                    <a:lnTo>
                      <a:pt x="795" y="1996"/>
                    </a:lnTo>
                    <a:lnTo>
                      <a:pt x="768" y="2002"/>
                    </a:lnTo>
                    <a:lnTo>
                      <a:pt x="724" y="2025"/>
                    </a:lnTo>
                    <a:lnTo>
                      <a:pt x="701" y="2055"/>
                    </a:lnTo>
                    <a:lnTo>
                      <a:pt x="691" y="2089"/>
                    </a:lnTo>
                    <a:lnTo>
                      <a:pt x="689" y="2127"/>
                    </a:lnTo>
                    <a:lnTo>
                      <a:pt x="686" y="2167"/>
                    </a:lnTo>
                    <a:lnTo>
                      <a:pt x="681" y="2204"/>
                    </a:lnTo>
                    <a:lnTo>
                      <a:pt x="662" y="2237"/>
                    </a:lnTo>
                    <a:lnTo>
                      <a:pt x="627" y="2265"/>
                    </a:lnTo>
                    <a:lnTo>
                      <a:pt x="587" y="2271"/>
                    </a:lnTo>
                    <a:lnTo>
                      <a:pt x="550" y="2273"/>
                    </a:lnTo>
                    <a:lnTo>
                      <a:pt x="513" y="2276"/>
                    </a:lnTo>
                    <a:lnTo>
                      <a:pt x="476" y="2276"/>
                    </a:lnTo>
                    <a:lnTo>
                      <a:pt x="441" y="2276"/>
                    </a:lnTo>
                    <a:lnTo>
                      <a:pt x="404" y="2274"/>
                    </a:lnTo>
                    <a:lnTo>
                      <a:pt x="369" y="2273"/>
                    </a:lnTo>
                    <a:lnTo>
                      <a:pt x="332" y="2269"/>
                    </a:lnTo>
                    <a:lnTo>
                      <a:pt x="298" y="2267"/>
                    </a:lnTo>
                    <a:lnTo>
                      <a:pt x="260" y="2263"/>
                    </a:lnTo>
                    <a:lnTo>
                      <a:pt x="223" y="2259"/>
                    </a:lnTo>
                    <a:lnTo>
                      <a:pt x="186" y="2257"/>
                    </a:lnTo>
                    <a:lnTo>
                      <a:pt x="149" y="2256"/>
                    </a:lnTo>
                    <a:lnTo>
                      <a:pt x="112" y="2254"/>
                    </a:lnTo>
                    <a:lnTo>
                      <a:pt x="72" y="2254"/>
                    </a:lnTo>
                    <a:lnTo>
                      <a:pt x="33" y="2254"/>
                    </a:lnTo>
                    <a:lnTo>
                      <a:pt x="13" y="2223"/>
                    </a:lnTo>
                    <a:lnTo>
                      <a:pt x="3" y="2187"/>
                    </a:lnTo>
                    <a:lnTo>
                      <a:pt x="0" y="2153"/>
                    </a:lnTo>
                    <a:lnTo>
                      <a:pt x="5" y="2121"/>
                    </a:lnTo>
                    <a:lnTo>
                      <a:pt x="50" y="2087"/>
                    </a:lnTo>
                    <a:lnTo>
                      <a:pt x="95" y="2055"/>
                    </a:lnTo>
                    <a:lnTo>
                      <a:pt x="137" y="2021"/>
                    </a:lnTo>
                    <a:lnTo>
                      <a:pt x="181" y="1989"/>
                    </a:lnTo>
                    <a:lnTo>
                      <a:pt x="223" y="1957"/>
                    </a:lnTo>
                    <a:lnTo>
                      <a:pt x="265" y="1923"/>
                    </a:lnTo>
                    <a:lnTo>
                      <a:pt x="305" y="1889"/>
                    </a:lnTo>
                    <a:lnTo>
                      <a:pt x="347" y="1851"/>
                    </a:lnTo>
                    <a:lnTo>
                      <a:pt x="340" y="1841"/>
                    </a:lnTo>
                    <a:lnTo>
                      <a:pt x="332" y="1836"/>
                    </a:lnTo>
                    <a:lnTo>
                      <a:pt x="320" y="1832"/>
                    </a:lnTo>
                    <a:lnTo>
                      <a:pt x="308" y="1830"/>
                    </a:lnTo>
                    <a:lnTo>
                      <a:pt x="280" y="1834"/>
                    </a:lnTo>
                    <a:lnTo>
                      <a:pt x="251" y="1837"/>
                    </a:lnTo>
                    <a:lnTo>
                      <a:pt x="221" y="1839"/>
                    </a:lnTo>
                    <a:lnTo>
                      <a:pt x="191" y="1839"/>
                    </a:lnTo>
                    <a:lnTo>
                      <a:pt x="164" y="1837"/>
                    </a:lnTo>
                    <a:lnTo>
                      <a:pt x="137" y="1832"/>
                    </a:lnTo>
                    <a:lnTo>
                      <a:pt x="109" y="1822"/>
                    </a:lnTo>
                    <a:lnTo>
                      <a:pt x="87" y="1809"/>
                    </a:lnTo>
                    <a:lnTo>
                      <a:pt x="70" y="1784"/>
                    </a:lnTo>
                    <a:lnTo>
                      <a:pt x="55" y="1760"/>
                    </a:lnTo>
                    <a:lnTo>
                      <a:pt x="43" y="1733"/>
                    </a:lnTo>
                    <a:lnTo>
                      <a:pt x="38" y="1707"/>
                    </a:lnTo>
                    <a:lnTo>
                      <a:pt x="45" y="1671"/>
                    </a:lnTo>
                    <a:lnTo>
                      <a:pt x="55" y="1633"/>
                    </a:lnTo>
                    <a:lnTo>
                      <a:pt x="70" y="1597"/>
                    </a:lnTo>
                    <a:lnTo>
                      <a:pt x="92" y="1563"/>
                    </a:lnTo>
                    <a:lnTo>
                      <a:pt x="87" y="1559"/>
                    </a:lnTo>
                    <a:lnTo>
                      <a:pt x="117" y="1533"/>
                    </a:lnTo>
                    <a:lnTo>
                      <a:pt x="149" y="1504"/>
                    </a:lnTo>
                    <a:lnTo>
                      <a:pt x="181" y="1478"/>
                    </a:lnTo>
                    <a:lnTo>
                      <a:pt x="216" y="1451"/>
                    </a:lnTo>
                    <a:lnTo>
                      <a:pt x="253" y="1427"/>
                    </a:lnTo>
                    <a:lnTo>
                      <a:pt x="290" y="1406"/>
                    </a:lnTo>
                    <a:lnTo>
                      <a:pt x="332" y="1387"/>
                    </a:lnTo>
                    <a:lnTo>
                      <a:pt x="374" y="1372"/>
                    </a:lnTo>
                    <a:lnTo>
                      <a:pt x="404" y="1366"/>
                    </a:lnTo>
                    <a:lnTo>
                      <a:pt x="431" y="1364"/>
                    </a:lnTo>
                    <a:lnTo>
                      <a:pt x="459" y="1366"/>
                    </a:lnTo>
                    <a:lnTo>
                      <a:pt x="486" y="1370"/>
                    </a:lnTo>
                    <a:lnTo>
                      <a:pt x="513" y="1376"/>
                    </a:lnTo>
                    <a:lnTo>
                      <a:pt x="538" y="1383"/>
                    </a:lnTo>
                    <a:lnTo>
                      <a:pt x="560" y="1395"/>
                    </a:lnTo>
                    <a:lnTo>
                      <a:pt x="585" y="1408"/>
                    </a:lnTo>
                    <a:lnTo>
                      <a:pt x="595" y="1419"/>
                    </a:lnTo>
                    <a:lnTo>
                      <a:pt x="602" y="1431"/>
                    </a:lnTo>
                    <a:lnTo>
                      <a:pt x="610" y="1444"/>
                    </a:lnTo>
                    <a:lnTo>
                      <a:pt x="620" y="1457"/>
                    </a:lnTo>
                    <a:lnTo>
                      <a:pt x="627" y="1469"/>
                    </a:lnTo>
                    <a:lnTo>
                      <a:pt x="639" y="1478"/>
                    </a:lnTo>
                    <a:lnTo>
                      <a:pt x="657" y="1482"/>
                    </a:lnTo>
                    <a:lnTo>
                      <a:pt x="677" y="1484"/>
                    </a:lnTo>
                    <a:lnTo>
                      <a:pt x="706" y="1484"/>
                    </a:lnTo>
                    <a:lnTo>
                      <a:pt x="733" y="1474"/>
                    </a:lnTo>
                    <a:lnTo>
                      <a:pt x="756" y="1461"/>
                    </a:lnTo>
                    <a:lnTo>
                      <a:pt x="776" y="1444"/>
                    </a:lnTo>
                    <a:lnTo>
                      <a:pt x="795" y="1423"/>
                    </a:lnTo>
                    <a:lnTo>
                      <a:pt x="810" y="1402"/>
                    </a:lnTo>
                    <a:lnTo>
                      <a:pt x="828" y="1383"/>
                    </a:lnTo>
                    <a:lnTo>
                      <a:pt x="842" y="1364"/>
                    </a:lnTo>
                    <a:lnTo>
                      <a:pt x="875" y="1323"/>
                    </a:lnTo>
                    <a:lnTo>
                      <a:pt x="907" y="1279"/>
                    </a:lnTo>
                    <a:lnTo>
                      <a:pt x="937" y="1238"/>
                    </a:lnTo>
                    <a:lnTo>
                      <a:pt x="969" y="1196"/>
                    </a:lnTo>
                    <a:lnTo>
                      <a:pt x="1001" y="1153"/>
                    </a:lnTo>
                    <a:lnTo>
                      <a:pt x="1033" y="1111"/>
                    </a:lnTo>
                    <a:lnTo>
                      <a:pt x="1068" y="1069"/>
                    </a:lnTo>
                    <a:lnTo>
                      <a:pt x="1105" y="1028"/>
                    </a:lnTo>
                    <a:lnTo>
                      <a:pt x="1125" y="1013"/>
                    </a:lnTo>
                    <a:lnTo>
                      <a:pt x="1147" y="997"/>
                    </a:lnTo>
                    <a:lnTo>
                      <a:pt x="1172" y="982"/>
                    </a:lnTo>
                    <a:lnTo>
                      <a:pt x="1199" y="971"/>
                    </a:lnTo>
                    <a:lnTo>
                      <a:pt x="1224" y="961"/>
                    </a:lnTo>
                    <a:lnTo>
                      <a:pt x="1251" y="956"/>
                    </a:lnTo>
                    <a:lnTo>
                      <a:pt x="1281" y="954"/>
                    </a:lnTo>
                    <a:lnTo>
                      <a:pt x="1308" y="960"/>
                    </a:lnTo>
                    <a:lnTo>
                      <a:pt x="1330" y="969"/>
                    </a:lnTo>
                    <a:lnTo>
                      <a:pt x="1353" y="975"/>
                    </a:lnTo>
                    <a:lnTo>
                      <a:pt x="1367" y="984"/>
                    </a:lnTo>
                    <a:lnTo>
                      <a:pt x="1367" y="1003"/>
                    </a:lnTo>
                    <a:lnTo>
                      <a:pt x="1370" y="1013"/>
                    </a:lnTo>
                    <a:lnTo>
                      <a:pt x="1380" y="1018"/>
                    </a:lnTo>
                    <a:lnTo>
                      <a:pt x="1392" y="1020"/>
                    </a:lnTo>
                    <a:lnTo>
                      <a:pt x="1405" y="1022"/>
                    </a:lnTo>
                    <a:lnTo>
                      <a:pt x="1405" y="1028"/>
                    </a:lnTo>
                    <a:lnTo>
                      <a:pt x="1405" y="1035"/>
                    </a:lnTo>
                    <a:lnTo>
                      <a:pt x="1402" y="1041"/>
                    </a:lnTo>
                    <a:lnTo>
                      <a:pt x="1395" y="1045"/>
                    </a:lnTo>
                    <a:lnTo>
                      <a:pt x="1402" y="1056"/>
                    </a:lnTo>
                    <a:lnTo>
                      <a:pt x="1410" y="1064"/>
                    </a:lnTo>
                    <a:lnTo>
                      <a:pt x="1422" y="1067"/>
                    </a:lnTo>
                    <a:lnTo>
                      <a:pt x="1434" y="1071"/>
                    </a:lnTo>
                    <a:lnTo>
                      <a:pt x="1447" y="1073"/>
                    </a:lnTo>
                    <a:lnTo>
                      <a:pt x="1462" y="1073"/>
                    </a:lnTo>
                    <a:lnTo>
                      <a:pt x="1474" y="1073"/>
                    </a:lnTo>
                    <a:lnTo>
                      <a:pt x="1489" y="1073"/>
                    </a:lnTo>
                    <a:lnTo>
                      <a:pt x="1533" y="1062"/>
                    </a:lnTo>
                    <a:lnTo>
                      <a:pt x="1573" y="1043"/>
                    </a:lnTo>
                    <a:lnTo>
                      <a:pt x="1608" y="1020"/>
                    </a:lnTo>
                    <a:lnTo>
                      <a:pt x="1637" y="992"/>
                    </a:lnTo>
                    <a:lnTo>
                      <a:pt x="1665" y="963"/>
                    </a:lnTo>
                    <a:lnTo>
                      <a:pt x="1689" y="931"/>
                    </a:lnTo>
                    <a:lnTo>
                      <a:pt x="1712" y="901"/>
                    </a:lnTo>
                    <a:lnTo>
                      <a:pt x="1731" y="871"/>
                    </a:lnTo>
                    <a:lnTo>
                      <a:pt x="1731" y="850"/>
                    </a:lnTo>
                    <a:lnTo>
                      <a:pt x="1731" y="827"/>
                    </a:lnTo>
                    <a:lnTo>
                      <a:pt x="1722" y="808"/>
                    </a:lnTo>
                    <a:lnTo>
                      <a:pt x="1694" y="799"/>
                    </a:lnTo>
                    <a:lnTo>
                      <a:pt x="1662" y="808"/>
                    </a:lnTo>
                    <a:lnTo>
                      <a:pt x="1627" y="821"/>
                    </a:lnTo>
                    <a:lnTo>
                      <a:pt x="1593" y="833"/>
                    </a:lnTo>
                    <a:lnTo>
                      <a:pt x="1558" y="844"/>
                    </a:lnTo>
                    <a:lnTo>
                      <a:pt x="1523" y="852"/>
                    </a:lnTo>
                    <a:lnTo>
                      <a:pt x="1489" y="852"/>
                    </a:lnTo>
                    <a:lnTo>
                      <a:pt x="1459" y="844"/>
                    </a:lnTo>
                    <a:lnTo>
                      <a:pt x="1429" y="825"/>
                    </a:lnTo>
                    <a:lnTo>
                      <a:pt x="1422" y="797"/>
                    </a:lnTo>
                    <a:lnTo>
                      <a:pt x="1424" y="770"/>
                    </a:lnTo>
                    <a:lnTo>
                      <a:pt x="1427" y="742"/>
                    </a:lnTo>
                    <a:lnTo>
                      <a:pt x="1417" y="712"/>
                    </a:lnTo>
                    <a:lnTo>
                      <a:pt x="1429" y="691"/>
                    </a:lnTo>
                    <a:lnTo>
                      <a:pt x="1444" y="672"/>
                    </a:lnTo>
                    <a:lnTo>
                      <a:pt x="1454" y="651"/>
                    </a:lnTo>
                    <a:lnTo>
                      <a:pt x="1464" y="630"/>
                    </a:lnTo>
                    <a:lnTo>
                      <a:pt x="1486" y="608"/>
                    </a:lnTo>
                    <a:lnTo>
                      <a:pt x="1509" y="585"/>
                    </a:lnTo>
                    <a:lnTo>
                      <a:pt x="1528" y="562"/>
                    </a:lnTo>
                    <a:lnTo>
                      <a:pt x="1548" y="540"/>
                    </a:lnTo>
                    <a:lnTo>
                      <a:pt x="1568" y="517"/>
                    </a:lnTo>
                    <a:lnTo>
                      <a:pt x="1588" y="494"/>
                    </a:lnTo>
                    <a:lnTo>
                      <a:pt x="1605" y="471"/>
                    </a:lnTo>
                    <a:lnTo>
                      <a:pt x="1622" y="449"/>
                    </a:lnTo>
                    <a:lnTo>
                      <a:pt x="1660" y="411"/>
                    </a:lnTo>
                    <a:lnTo>
                      <a:pt x="1699" y="390"/>
                    </a:lnTo>
                    <a:lnTo>
                      <a:pt x="1746" y="383"/>
                    </a:lnTo>
                    <a:lnTo>
                      <a:pt x="1793" y="381"/>
                    </a:lnTo>
                    <a:lnTo>
                      <a:pt x="1845" y="384"/>
                    </a:lnTo>
                    <a:lnTo>
                      <a:pt x="1900" y="388"/>
                    </a:lnTo>
                    <a:lnTo>
                      <a:pt x="1954" y="386"/>
                    </a:lnTo>
                    <a:lnTo>
                      <a:pt x="2009" y="377"/>
                    </a:lnTo>
                    <a:lnTo>
                      <a:pt x="2024" y="379"/>
                    </a:lnTo>
                    <a:lnTo>
                      <a:pt x="2041" y="381"/>
                    </a:lnTo>
                    <a:lnTo>
                      <a:pt x="2056" y="381"/>
                    </a:lnTo>
                    <a:lnTo>
                      <a:pt x="2071" y="381"/>
                    </a:lnTo>
                    <a:lnTo>
                      <a:pt x="2086" y="379"/>
                    </a:lnTo>
                    <a:lnTo>
                      <a:pt x="2100" y="377"/>
                    </a:lnTo>
                    <a:lnTo>
                      <a:pt x="2115" y="375"/>
                    </a:lnTo>
                    <a:lnTo>
                      <a:pt x="2130" y="373"/>
                    </a:lnTo>
                    <a:lnTo>
                      <a:pt x="2145" y="377"/>
                    </a:lnTo>
                    <a:lnTo>
                      <a:pt x="2160" y="377"/>
                    </a:lnTo>
                    <a:lnTo>
                      <a:pt x="2172" y="377"/>
                    </a:lnTo>
                    <a:lnTo>
                      <a:pt x="2187" y="375"/>
                    </a:lnTo>
                    <a:lnTo>
                      <a:pt x="2199" y="373"/>
                    </a:lnTo>
                    <a:lnTo>
                      <a:pt x="2212" y="371"/>
                    </a:lnTo>
                    <a:lnTo>
                      <a:pt x="2227" y="369"/>
                    </a:lnTo>
                    <a:lnTo>
                      <a:pt x="2239" y="367"/>
                    </a:lnTo>
                    <a:lnTo>
                      <a:pt x="2222" y="348"/>
                    </a:lnTo>
                    <a:lnTo>
                      <a:pt x="2212" y="328"/>
                    </a:lnTo>
                    <a:lnTo>
                      <a:pt x="2204" y="309"/>
                    </a:lnTo>
                    <a:lnTo>
                      <a:pt x="2185" y="290"/>
                    </a:lnTo>
                    <a:lnTo>
                      <a:pt x="2182" y="254"/>
                    </a:lnTo>
                    <a:lnTo>
                      <a:pt x="2190" y="216"/>
                    </a:lnTo>
                    <a:lnTo>
                      <a:pt x="2202" y="182"/>
                    </a:lnTo>
                    <a:lnTo>
                      <a:pt x="2222" y="150"/>
                    </a:lnTo>
                    <a:lnTo>
                      <a:pt x="2249" y="120"/>
                    </a:lnTo>
                    <a:lnTo>
                      <a:pt x="2281" y="93"/>
                    </a:lnTo>
                    <a:lnTo>
                      <a:pt x="2318" y="70"/>
                    </a:lnTo>
                    <a:lnTo>
                      <a:pt x="2360" y="51"/>
                    </a:lnTo>
                    <a:lnTo>
                      <a:pt x="2375" y="46"/>
                    </a:lnTo>
                    <a:lnTo>
                      <a:pt x="2393" y="40"/>
                    </a:lnTo>
                    <a:lnTo>
                      <a:pt x="2408" y="36"/>
                    </a:lnTo>
                    <a:lnTo>
                      <a:pt x="2422" y="31"/>
                    </a:lnTo>
                    <a:lnTo>
                      <a:pt x="2440" y="25"/>
                    </a:lnTo>
                    <a:lnTo>
                      <a:pt x="2457" y="21"/>
                    </a:lnTo>
                    <a:lnTo>
                      <a:pt x="2474" y="17"/>
                    </a:lnTo>
                    <a:lnTo>
                      <a:pt x="2492" y="14"/>
                    </a:lnTo>
                    <a:lnTo>
                      <a:pt x="2534" y="10"/>
                    </a:lnTo>
                    <a:lnTo>
                      <a:pt x="2573" y="6"/>
                    </a:lnTo>
                    <a:lnTo>
                      <a:pt x="2616" y="2"/>
                    </a:lnTo>
                    <a:lnTo>
                      <a:pt x="2658" y="0"/>
                    </a:lnTo>
                    <a:lnTo>
                      <a:pt x="2700" y="0"/>
                    </a:lnTo>
                    <a:lnTo>
                      <a:pt x="2744" y="4"/>
                    </a:lnTo>
                    <a:lnTo>
                      <a:pt x="2786" y="10"/>
                    </a:lnTo>
                    <a:lnTo>
                      <a:pt x="2828" y="19"/>
                    </a:lnTo>
                    <a:lnTo>
                      <a:pt x="2841" y="21"/>
                    </a:lnTo>
                    <a:lnTo>
                      <a:pt x="2851" y="21"/>
                    </a:lnTo>
                    <a:lnTo>
                      <a:pt x="2863" y="23"/>
                    </a:lnTo>
                    <a:lnTo>
                      <a:pt x="2876" y="27"/>
                    </a:lnTo>
                    <a:lnTo>
                      <a:pt x="2888" y="29"/>
                    </a:lnTo>
                    <a:lnTo>
                      <a:pt x="2900" y="33"/>
                    </a:lnTo>
                    <a:lnTo>
                      <a:pt x="2910" y="36"/>
                    </a:lnTo>
                    <a:lnTo>
                      <a:pt x="2923" y="4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48337" name="Freeform 209"/>
            <p:cNvSpPr>
              <a:spLocks/>
            </p:cNvSpPr>
            <p:nvPr/>
          </p:nvSpPr>
          <p:spPr bwMode="auto">
            <a:xfrm>
              <a:off x="4023" y="2836"/>
              <a:ext cx="518" cy="174"/>
            </a:xfrm>
            <a:custGeom>
              <a:avLst/>
              <a:gdLst/>
              <a:ahLst/>
              <a:cxnLst>
                <a:cxn ang="0">
                  <a:pos x="518" y="9"/>
                </a:cxn>
                <a:cxn ang="0">
                  <a:pos x="513" y="19"/>
                </a:cxn>
                <a:cxn ang="0">
                  <a:pos x="505" y="26"/>
                </a:cxn>
                <a:cxn ang="0">
                  <a:pos x="495" y="28"/>
                </a:cxn>
                <a:cxn ang="0">
                  <a:pos x="485" y="30"/>
                </a:cxn>
                <a:cxn ang="0">
                  <a:pos x="473" y="32"/>
                </a:cxn>
                <a:cxn ang="0">
                  <a:pos x="461" y="34"/>
                </a:cxn>
                <a:cxn ang="0">
                  <a:pos x="451" y="36"/>
                </a:cxn>
                <a:cxn ang="0">
                  <a:pos x="441" y="39"/>
                </a:cxn>
                <a:cxn ang="0">
                  <a:pos x="409" y="49"/>
                </a:cxn>
                <a:cxn ang="0">
                  <a:pos x="379" y="60"/>
                </a:cxn>
                <a:cxn ang="0">
                  <a:pos x="349" y="72"/>
                </a:cxn>
                <a:cxn ang="0">
                  <a:pos x="317" y="83"/>
                </a:cxn>
                <a:cxn ang="0">
                  <a:pos x="287" y="94"/>
                </a:cxn>
                <a:cxn ang="0">
                  <a:pos x="258" y="106"/>
                </a:cxn>
                <a:cxn ang="0">
                  <a:pos x="225" y="115"/>
                </a:cxn>
                <a:cxn ang="0">
                  <a:pos x="193" y="123"/>
                </a:cxn>
                <a:cxn ang="0">
                  <a:pos x="168" y="130"/>
                </a:cxn>
                <a:cxn ang="0">
                  <a:pos x="146" y="138"/>
                </a:cxn>
                <a:cxn ang="0">
                  <a:pos x="121" y="145"/>
                </a:cxn>
                <a:cxn ang="0">
                  <a:pos x="97" y="153"/>
                </a:cxn>
                <a:cxn ang="0">
                  <a:pos x="74" y="161"/>
                </a:cxn>
                <a:cxn ang="0">
                  <a:pos x="50" y="166"/>
                </a:cxn>
                <a:cxn ang="0">
                  <a:pos x="25" y="172"/>
                </a:cxn>
                <a:cxn ang="0">
                  <a:pos x="0" y="174"/>
                </a:cxn>
                <a:cxn ang="0">
                  <a:pos x="7" y="168"/>
                </a:cxn>
                <a:cxn ang="0">
                  <a:pos x="15" y="162"/>
                </a:cxn>
                <a:cxn ang="0">
                  <a:pos x="25" y="157"/>
                </a:cxn>
                <a:cxn ang="0">
                  <a:pos x="35" y="153"/>
                </a:cxn>
                <a:cxn ang="0">
                  <a:pos x="45" y="149"/>
                </a:cxn>
                <a:cxn ang="0">
                  <a:pos x="55" y="145"/>
                </a:cxn>
                <a:cxn ang="0">
                  <a:pos x="67" y="143"/>
                </a:cxn>
                <a:cxn ang="0">
                  <a:pos x="77" y="142"/>
                </a:cxn>
                <a:cxn ang="0">
                  <a:pos x="104" y="132"/>
                </a:cxn>
                <a:cxn ang="0">
                  <a:pos x="129" y="123"/>
                </a:cxn>
                <a:cxn ang="0">
                  <a:pos x="156" y="113"/>
                </a:cxn>
                <a:cxn ang="0">
                  <a:pos x="181" y="104"/>
                </a:cxn>
                <a:cxn ang="0">
                  <a:pos x="208" y="94"/>
                </a:cxn>
                <a:cxn ang="0">
                  <a:pos x="235" y="85"/>
                </a:cxn>
                <a:cxn ang="0">
                  <a:pos x="260" y="75"/>
                </a:cxn>
                <a:cxn ang="0">
                  <a:pos x="287" y="66"/>
                </a:cxn>
                <a:cxn ang="0">
                  <a:pos x="315" y="58"/>
                </a:cxn>
                <a:cxn ang="0">
                  <a:pos x="342" y="49"/>
                </a:cxn>
                <a:cxn ang="0">
                  <a:pos x="369" y="41"/>
                </a:cxn>
                <a:cxn ang="0">
                  <a:pos x="396" y="32"/>
                </a:cxn>
                <a:cxn ang="0">
                  <a:pos x="421" y="24"/>
                </a:cxn>
                <a:cxn ang="0">
                  <a:pos x="448" y="15"/>
                </a:cxn>
                <a:cxn ang="0">
                  <a:pos x="476" y="7"/>
                </a:cxn>
                <a:cxn ang="0">
                  <a:pos x="503" y="0"/>
                </a:cxn>
                <a:cxn ang="0">
                  <a:pos x="518" y="9"/>
                </a:cxn>
              </a:cxnLst>
              <a:rect l="0" t="0" r="r" b="b"/>
              <a:pathLst>
                <a:path w="518" h="174">
                  <a:moveTo>
                    <a:pt x="518" y="9"/>
                  </a:moveTo>
                  <a:lnTo>
                    <a:pt x="513" y="19"/>
                  </a:lnTo>
                  <a:lnTo>
                    <a:pt x="505" y="26"/>
                  </a:lnTo>
                  <a:lnTo>
                    <a:pt x="495" y="28"/>
                  </a:lnTo>
                  <a:lnTo>
                    <a:pt x="485" y="30"/>
                  </a:lnTo>
                  <a:lnTo>
                    <a:pt x="473" y="32"/>
                  </a:lnTo>
                  <a:lnTo>
                    <a:pt x="461" y="34"/>
                  </a:lnTo>
                  <a:lnTo>
                    <a:pt x="451" y="36"/>
                  </a:lnTo>
                  <a:lnTo>
                    <a:pt x="441" y="39"/>
                  </a:lnTo>
                  <a:lnTo>
                    <a:pt x="409" y="49"/>
                  </a:lnTo>
                  <a:lnTo>
                    <a:pt x="379" y="60"/>
                  </a:lnTo>
                  <a:lnTo>
                    <a:pt x="349" y="72"/>
                  </a:lnTo>
                  <a:lnTo>
                    <a:pt x="317" y="83"/>
                  </a:lnTo>
                  <a:lnTo>
                    <a:pt x="287" y="94"/>
                  </a:lnTo>
                  <a:lnTo>
                    <a:pt x="258" y="106"/>
                  </a:lnTo>
                  <a:lnTo>
                    <a:pt x="225" y="115"/>
                  </a:lnTo>
                  <a:lnTo>
                    <a:pt x="193" y="123"/>
                  </a:lnTo>
                  <a:lnTo>
                    <a:pt x="168" y="130"/>
                  </a:lnTo>
                  <a:lnTo>
                    <a:pt x="146" y="138"/>
                  </a:lnTo>
                  <a:lnTo>
                    <a:pt x="121" y="145"/>
                  </a:lnTo>
                  <a:lnTo>
                    <a:pt x="97" y="153"/>
                  </a:lnTo>
                  <a:lnTo>
                    <a:pt x="74" y="161"/>
                  </a:lnTo>
                  <a:lnTo>
                    <a:pt x="50" y="166"/>
                  </a:lnTo>
                  <a:lnTo>
                    <a:pt x="25" y="172"/>
                  </a:lnTo>
                  <a:lnTo>
                    <a:pt x="0" y="174"/>
                  </a:lnTo>
                  <a:lnTo>
                    <a:pt x="7" y="168"/>
                  </a:lnTo>
                  <a:lnTo>
                    <a:pt x="15" y="162"/>
                  </a:lnTo>
                  <a:lnTo>
                    <a:pt x="25" y="157"/>
                  </a:lnTo>
                  <a:lnTo>
                    <a:pt x="35" y="153"/>
                  </a:lnTo>
                  <a:lnTo>
                    <a:pt x="45" y="149"/>
                  </a:lnTo>
                  <a:lnTo>
                    <a:pt x="55" y="145"/>
                  </a:lnTo>
                  <a:lnTo>
                    <a:pt x="67" y="143"/>
                  </a:lnTo>
                  <a:lnTo>
                    <a:pt x="77" y="142"/>
                  </a:lnTo>
                  <a:lnTo>
                    <a:pt x="104" y="132"/>
                  </a:lnTo>
                  <a:lnTo>
                    <a:pt x="129" y="123"/>
                  </a:lnTo>
                  <a:lnTo>
                    <a:pt x="156" y="113"/>
                  </a:lnTo>
                  <a:lnTo>
                    <a:pt x="181" y="104"/>
                  </a:lnTo>
                  <a:lnTo>
                    <a:pt x="208" y="94"/>
                  </a:lnTo>
                  <a:lnTo>
                    <a:pt x="235" y="85"/>
                  </a:lnTo>
                  <a:lnTo>
                    <a:pt x="260" y="75"/>
                  </a:lnTo>
                  <a:lnTo>
                    <a:pt x="287" y="66"/>
                  </a:lnTo>
                  <a:lnTo>
                    <a:pt x="315" y="58"/>
                  </a:lnTo>
                  <a:lnTo>
                    <a:pt x="342" y="49"/>
                  </a:lnTo>
                  <a:lnTo>
                    <a:pt x="369" y="41"/>
                  </a:lnTo>
                  <a:lnTo>
                    <a:pt x="396" y="32"/>
                  </a:lnTo>
                  <a:lnTo>
                    <a:pt x="421" y="24"/>
                  </a:lnTo>
                  <a:lnTo>
                    <a:pt x="448" y="15"/>
                  </a:lnTo>
                  <a:lnTo>
                    <a:pt x="476" y="7"/>
                  </a:lnTo>
                  <a:lnTo>
                    <a:pt x="503" y="0"/>
                  </a:lnTo>
                  <a:lnTo>
                    <a:pt x="518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38" name="Freeform 210"/>
            <p:cNvSpPr>
              <a:spLocks/>
            </p:cNvSpPr>
            <p:nvPr/>
          </p:nvSpPr>
          <p:spPr bwMode="auto">
            <a:xfrm>
              <a:off x="2634" y="2845"/>
              <a:ext cx="1245" cy="467"/>
            </a:xfrm>
            <a:custGeom>
              <a:avLst/>
              <a:gdLst/>
              <a:ahLst/>
              <a:cxnLst>
                <a:cxn ang="0">
                  <a:pos x="1245" y="6"/>
                </a:cxn>
                <a:cxn ang="0">
                  <a:pos x="1238" y="19"/>
                </a:cxn>
                <a:cxn ang="0">
                  <a:pos x="1196" y="34"/>
                </a:cxn>
                <a:cxn ang="0">
                  <a:pos x="1119" y="57"/>
                </a:cxn>
                <a:cxn ang="0">
                  <a:pos x="1045" y="80"/>
                </a:cxn>
                <a:cxn ang="0">
                  <a:pos x="971" y="106"/>
                </a:cxn>
                <a:cxn ang="0">
                  <a:pos x="899" y="133"/>
                </a:cxn>
                <a:cxn ang="0">
                  <a:pos x="824" y="161"/>
                </a:cxn>
                <a:cxn ang="0">
                  <a:pos x="750" y="187"/>
                </a:cxn>
                <a:cxn ang="0">
                  <a:pos x="673" y="212"/>
                </a:cxn>
                <a:cxn ang="0">
                  <a:pos x="589" y="242"/>
                </a:cxn>
                <a:cxn ang="0">
                  <a:pos x="495" y="278"/>
                </a:cxn>
                <a:cxn ang="0">
                  <a:pos x="403" y="314"/>
                </a:cxn>
                <a:cxn ang="0">
                  <a:pos x="312" y="352"/>
                </a:cxn>
                <a:cxn ang="0">
                  <a:pos x="238" y="382"/>
                </a:cxn>
                <a:cxn ang="0">
                  <a:pos x="181" y="403"/>
                </a:cxn>
                <a:cxn ang="0">
                  <a:pos x="124" y="428"/>
                </a:cxn>
                <a:cxn ang="0">
                  <a:pos x="69" y="452"/>
                </a:cxn>
                <a:cxn ang="0">
                  <a:pos x="30" y="466"/>
                </a:cxn>
                <a:cxn ang="0">
                  <a:pos x="5" y="466"/>
                </a:cxn>
                <a:cxn ang="0">
                  <a:pos x="0" y="447"/>
                </a:cxn>
                <a:cxn ang="0">
                  <a:pos x="52" y="424"/>
                </a:cxn>
                <a:cxn ang="0">
                  <a:pos x="106" y="407"/>
                </a:cxn>
                <a:cxn ang="0">
                  <a:pos x="161" y="388"/>
                </a:cxn>
                <a:cxn ang="0">
                  <a:pos x="213" y="363"/>
                </a:cxn>
                <a:cxn ang="0">
                  <a:pos x="319" y="322"/>
                </a:cxn>
                <a:cxn ang="0">
                  <a:pos x="428" y="280"/>
                </a:cxn>
                <a:cxn ang="0">
                  <a:pos x="535" y="240"/>
                </a:cxn>
                <a:cxn ang="0">
                  <a:pos x="644" y="201"/>
                </a:cxn>
                <a:cxn ang="0">
                  <a:pos x="753" y="161"/>
                </a:cxn>
                <a:cxn ang="0">
                  <a:pos x="862" y="121"/>
                </a:cxn>
                <a:cxn ang="0">
                  <a:pos x="971" y="82"/>
                </a:cxn>
                <a:cxn ang="0">
                  <a:pos x="1080" y="42"/>
                </a:cxn>
                <a:cxn ang="0">
                  <a:pos x="1119" y="30"/>
                </a:cxn>
                <a:cxn ang="0">
                  <a:pos x="1161" y="21"/>
                </a:cxn>
                <a:cxn ang="0">
                  <a:pos x="1201" y="10"/>
                </a:cxn>
                <a:cxn ang="0">
                  <a:pos x="1240" y="0"/>
                </a:cxn>
              </a:cxnLst>
              <a:rect l="0" t="0" r="r" b="b"/>
              <a:pathLst>
                <a:path w="1245" h="467">
                  <a:moveTo>
                    <a:pt x="1240" y="0"/>
                  </a:moveTo>
                  <a:lnTo>
                    <a:pt x="1245" y="6"/>
                  </a:lnTo>
                  <a:lnTo>
                    <a:pt x="1245" y="12"/>
                  </a:lnTo>
                  <a:lnTo>
                    <a:pt x="1238" y="19"/>
                  </a:lnTo>
                  <a:lnTo>
                    <a:pt x="1233" y="25"/>
                  </a:lnTo>
                  <a:lnTo>
                    <a:pt x="1196" y="34"/>
                  </a:lnTo>
                  <a:lnTo>
                    <a:pt x="1156" y="46"/>
                  </a:lnTo>
                  <a:lnTo>
                    <a:pt x="1119" y="57"/>
                  </a:lnTo>
                  <a:lnTo>
                    <a:pt x="1082" y="68"/>
                  </a:lnTo>
                  <a:lnTo>
                    <a:pt x="1045" y="80"/>
                  </a:lnTo>
                  <a:lnTo>
                    <a:pt x="1008" y="93"/>
                  </a:lnTo>
                  <a:lnTo>
                    <a:pt x="971" y="106"/>
                  </a:lnTo>
                  <a:lnTo>
                    <a:pt x="936" y="119"/>
                  </a:lnTo>
                  <a:lnTo>
                    <a:pt x="899" y="133"/>
                  </a:lnTo>
                  <a:lnTo>
                    <a:pt x="862" y="148"/>
                  </a:lnTo>
                  <a:lnTo>
                    <a:pt x="824" y="161"/>
                  </a:lnTo>
                  <a:lnTo>
                    <a:pt x="787" y="174"/>
                  </a:lnTo>
                  <a:lnTo>
                    <a:pt x="750" y="187"/>
                  </a:lnTo>
                  <a:lnTo>
                    <a:pt x="713" y="199"/>
                  </a:lnTo>
                  <a:lnTo>
                    <a:pt x="673" y="212"/>
                  </a:lnTo>
                  <a:lnTo>
                    <a:pt x="636" y="223"/>
                  </a:lnTo>
                  <a:lnTo>
                    <a:pt x="589" y="242"/>
                  </a:lnTo>
                  <a:lnTo>
                    <a:pt x="542" y="261"/>
                  </a:lnTo>
                  <a:lnTo>
                    <a:pt x="495" y="278"/>
                  </a:lnTo>
                  <a:lnTo>
                    <a:pt x="448" y="295"/>
                  </a:lnTo>
                  <a:lnTo>
                    <a:pt x="403" y="314"/>
                  </a:lnTo>
                  <a:lnTo>
                    <a:pt x="356" y="331"/>
                  </a:lnTo>
                  <a:lnTo>
                    <a:pt x="312" y="352"/>
                  </a:lnTo>
                  <a:lnTo>
                    <a:pt x="267" y="373"/>
                  </a:lnTo>
                  <a:lnTo>
                    <a:pt x="238" y="382"/>
                  </a:lnTo>
                  <a:lnTo>
                    <a:pt x="208" y="392"/>
                  </a:lnTo>
                  <a:lnTo>
                    <a:pt x="181" y="403"/>
                  </a:lnTo>
                  <a:lnTo>
                    <a:pt x="151" y="414"/>
                  </a:lnTo>
                  <a:lnTo>
                    <a:pt x="124" y="428"/>
                  </a:lnTo>
                  <a:lnTo>
                    <a:pt x="96" y="441"/>
                  </a:lnTo>
                  <a:lnTo>
                    <a:pt x="69" y="452"/>
                  </a:lnTo>
                  <a:lnTo>
                    <a:pt x="42" y="466"/>
                  </a:lnTo>
                  <a:lnTo>
                    <a:pt x="30" y="466"/>
                  </a:lnTo>
                  <a:lnTo>
                    <a:pt x="15" y="467"/>
                  </a:lnTo>
                  <a:lnTo>
                    <a:pt x="5" y="466"/>
                  </a:lnTo>
                  <a:lnTo>
                    <a:pt x="0" y="456"/>
                  </a:lnTo>
                  <a:lnTo>
                    <a:pt x="0" y="447"/>
                  </a:lnTo>
                  <a:lnTo>
                    <a:pt x="25" y="435"/>
                  </a:lnTo>
                  <a:lnTo>
                    <a:pt x="52" y="424"/>
                  </a:lnTo>
                  <a:lnTo>
                    <a:pt x="79" y="414"/>
                  </a:lnTo>
                  <a:lnTo>
                    <a:pt x="106" y="407"/>
                  </a:lnTo>
                  <a:lnTo>
                    <a:pt x="134" y="397"/>
                  </a:lnTo>
                  <a:lnTo>
                    <a:pt x="161" y="388"/>
                  </a:lnTo>
                  <a:lnTo>
                    <a:pt x="188" y="377"/>
                  </a:lnTo>
                  <a:lnTo>
                    <a:pt x="213" y="363"/>
                  </a:lnTo>
                  <a:lnTo>
                    <a:pt x="267" y="343"/>
                  </a:lnTo>
                  <a:lnTo>
                    <a:pt x="319" y="322"/>
                  </a:lnTo>
                  <a:lnTo>
                    <a:pt x="374" y="301"/>
                  </a:lnTo>
                  <a:lnTo>
                    <a:pt x="428" y="280"/>
                  </a:lnTo>
                  <a:lnTo>
                    <a:pt x="483" y="259"/>
                  </a:lnTo>
                  <a:lnTo>
                    <a:pt x="535" y="240"/>
                  </a:lnTo>
                  <a:lnTo>
                    <a:pt x="589" y="220"/>
                  </a:lnTo>
                  <a:lnTo>
                    <a:pt x="644" y="201"/>
                  </a:lnTo>
                  <a:lnTo>
                    <a:pt x="698" y="180"/>
                  </a:lnTo>
                  <a:lnTo>
                    <a:pt x="753" y="161"/>
                  </a:lnTo>
                  <a:lnTo>
                    <a:pt x="807" y="142"/>
                  </a:lnTo>
                  <a:lnTo>
                    <a:pt x="862" y="121"/>
                  </a:lnTo>
                  <a:lnTo>
                    <a:pt x="916" y="102"/>
                  </a:lnTo>
                  <a:lnTo>
                    <a:pt x="971" y="82"/>
                  </a:lnTo>
                  <a:lnTo>
                    <a:pt x="1025" y="63"/>
                  </a:lnTo>
                  <a:lnTo>
                    <a:pt x="1080" y="42"/>
                  </a:lnTo>
                  <a:lnTo>
                    <a:pt x="1099" y="36"/>
                  </a:lnTo>
                  <a:lnTo>
                    <a:pt x="1119" y="30"/>
                  </a:lnTo>
                  <a:lnTo>
                    <a:pt x="1139" y="25"/>
                  </a:lnTo>
                  <a:lnTo>
                    <a:pt x="1161" y="21"/>
                  </a:lnTo>
                  <a:lnTo>
                    <a:pt x="1181" y="15"/>
                  </a:lnTo>
                  <a:lnTo>
                    <a:pt x="1201" y="10"/>
                  </a:lnTo>
                  <a:lnTo>
                    <a:pt x="1221" y="6"/>
                  </a:lnTo>
                  <a:lnTo>
                    <a:pt x="124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39" name="Freeform 211"/>
            <p:cNvSpPr>
              <a:spLocks/>
            </p:cNvSpPr>
            <p:nvPr/>
          </p:nvSpPr>
          <p:spPr bwMode="auto">
            <a:xfrm>
              <a:off x="4716" y="2860"/>
              <a:ext cx="102" cy="27"/>
            </a:xfrm>
            <a:custGeom>
              <a:avLst/>
              <a:gdLst/>
              <a:ahLst/>
              <a:cxnLst>
                <a:cxn ang="0">
                  <a:pos x="102" y="19"/>
                </a:cxn>
                <a:cxn ang="0">
                  <a:pos x="102" y="27"/>
                </a:cxn>
                <a:cxn ang="0">
                  <a:pos x="90" y="25"/>
                </a:cxn>
                <a:cxn ang="0">
                  <a:pos x="75" y="27"/>
                </a:cxn>
                <a:cxn ang="0">
                  <a:pos x="60" y="27"/>
                </a:cxn>
                <a:cxn ang="0">
                  <a:pos x="45" y="27"/>
                </a:cxn>
                <a:cxn ang="0">
                  <a:pos x="30" y="27"/>
                </a:cxn>
                <a:cxn ang="0">
                  <a:pos x="18" y="25"/>
                </a:cxn>
                <a:cxn ang="0">
                  <a:pos x="8" y="19"/>
                </a:cxn>
                <a:cxn ang="0">
                  <a:pos x="0" y="10"/>
                </a:cxn>
                <a:cxn ang="0">
                  <a:pos x="10" y="6"/>
                </a:cxn>
                <a:cxn ang="0">
                  <a:pos x="23" y="4"/>
                </a:cxn>
                <a:cxn ang="0">
                  <a:pos x="35" y="2"/>
                </a:cxn>
                <a:cxn ang="0">
                  <a:pos x="48" y="0"/>
                </a:cxn>
                <a:cxn ang="0">
                  <a:pos x="60" y="2"/>
                </a:cxn>
                <a:cxn ang="0">
                  <a:pos x="72" y="4"/>
                </a:cxn>
                <a:cxn ang="0">
                  <a:pos x="85" y="6"/>
                </a:cxn>
                <a:cxn ang="0">
                  <a:pos x="97" y="10"/>
                </a:cxn>
                <a:cxn ang="0">
                  <a:pos x="102" y="19"/>
                </a:cxn>
              </a:cxnLst>
              <a:rect l="0" t="0" r="r" b="b"/>
              <a:pathLst>
                <a:path w="102" h="27">
                  <a:moveTo>
                    <a:pt x="102" y="19"/>
                  </a:moveTo>
                  <a:lnTo>
                    <a:pt x="102" y="27"/>
                  </a:lnTo>
                  <a:lnTo>
                    <a:pt x="90" y="25"/>
                  </a:lnTo>
                  <a:lnTo>
                    <a:pt x="75" y="27"/>
                  </a:lnTo>
                  <a:lnTo>
                    <a:pt x="60" y="27"/>
                  </a:lnTo>
                  <a:lnTo>
                    <a:pt x="45" y="27"/>
                  </a:lnTo>
                  <a:lnTo>
                    <a:pt x="30" y="27"/>
                  </a:lnTo>
                  <a:lnTo>
                    <a:pt x="18" y="25"/>
                  </a:lnTo>
                  <a:lnTo>
                    <a:pt x="8" y="19"/>
                  </a:lnTo>
                  <a:lnTo>
                    <a:pt x="0" y="10"/>
                  </a:lnTo>
                  <a:lnTo>
                    <a:pt x="10" y="6"/>
                  </a:lnTo>
                  <a:lnTo>
                    <a:pt x="23" y="4"/>
                  </a:lnTo>
                  <a:lnTo>
                    <a:pt x="35" y="2"/>
                  </a:lnTo>
                  <a:lnTo>
                    <a:pt x="48" y="0"/>
                  </a:lnTo>
                  <a:lnTo>
                    <a:pt x="60" y="2"/>
                  </a:lnTo>
                  <a:lnTo>
                    <a:pt x="72" y="4"/>
                  </a:lnTo>
                  <a:lnTo>
                    <a:pt x="85" y="6"/>
                  </a:lnTo>
                  <a:lnTo>
                    <a:pt x="97" y="10"/>
                  </a:lnTo>
                  <a:lnTo>
                    <a:pt x="102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40" name="Freeform 212"/>
            <p:cNvSpPr>
              <a:spLocks/>
            </p:cNvSpPr>
            <p:nvPr/>
          </p:nvSpPr>
          <p:spPr bwMode="auto">
            <a:xfrm>
              <a:off x="3087" y="2883"/>
              <a:ext cx="869" cy="329"/>
            </a:xfrm>
            <a:custGeom>
              <a:avLst/>
              <a:gdLst/>
              <a:ahLst/>
              <a:cxnLst>
                <a:cxn ang="0">
                  <a:pos x="864" y="25"/>
                </a:cxn>
                <a:cxn ang="0">
                  <a:pos x="852" y="26"/>
                </a:cxn>
                <a:cxn ang="0">
                  <a:pos x="839" y="28"/>
                </a:cxn>
                <a:cxn ang="0">
                  <a:pos x="827" y="32"/>
                </a:cxn>
                <a:cxn ang="0">
                  <a:pos x="815" y="34"/>
                </a:cxn>
                <a:cxn ang="0">
                  <a:pos x="802" y="36"/>
                </a:cxn>
                <a:cxn ang="0">
                  <a:pos x="790" y="40"/>
                </a:cxn>
                <a:cxn ang="0">
                  <a:pos x="780" y="45"/>
                </a:cxn>
                <a:cxn ang="0">
                  <a:pos x="770" y="51"/>
                </a:cxn>
                <a:cxn ang="0">
                  <a:pos x="735" y="61"/>
                </a:cxn>
                <a:cxn ang="0">
                  <a:pos x="701" y="72"/>
                </a:cxn>
                <a:cxn ang="0">
                  <a:pos x="666" y="83"/>
                </a:cxn>
                <a:cxn ang="0">
                  <a:pos x="631" y="95"/>
                </a:cxn>
                <a:cxn ang="0">
                  <a:pos x="597" y="106"/>
                </a:cxn>
                <a:cxn ang="0">
                  <a:pos x="565" y="117"/>
                </a:cxn>
                <a:cxn ang="0">
                  <a:pos x="530" y="131"/>
                </a:cxn>
                <a:cxn ang="0">
                  <a:pos x="498" y="144"/>
                </a:cxn>
                <a:cxn ang="0">
                  <a:pos x="468" y="155"/>
                </a:cxn>
                <a:cxn ang="0">
                  <a:pos x="436" y="166"/>
                </a:cxn>
                <a:cxn ang="0">
                  <a:pos x="406" y="180"/>
                </a:cxn>
                <a:cxn ang="0">
                  <a:pos x="376" y="191"/>
                </a:cxn>
                <a:cxn ang="0">
                  <a:pos x="344" y="202"/>
                </a:cxn>
                <a:cxn ang="0">
                  <a:pos x="315" y="214"/>
                </a:cxn>
                <a:cxn ang="0">
                  <a:pos x="285" y="227"/>
                </a:cxn>
                <a:cxn ang="0">
                  <a:pos x="253" y="238"/>
                </a:cxn>
                <a:cxn ang="0">
                  <a:pos x="223" y="250"/>
                </a:cxn>
                <a:cxn ang="0">
                  <a:pos x="193" y="261"/>
                </a:cxn>
                <a:cxn ang="0">
                  <a:pos x="161" y="272"/>
                </a:cxn>
                <a:cxn ang="0">
                  <a:pos x="131" y="284"/>
                </a:cxn>
                <a:cxn ang="0">
                  <a:pos x="99" y="295"/>
                </a:cxn>
                <a:cxn ang="0">
                  <a:pos x="69" y="306"/>
                </a:cxn>
                <a:cxn ang="0">
                  <a:pos x="40" y="318"/>
                </a:cxn>
                <a:cxn ang="0">
                  <a:pos x="7" y="329"/>
                </a:cxn>
                <a:cxn ang="0">
                  <a:pos x="2" y="325"/>
                </a:cxn>
                <a:cxn ang="0">
                  <a:pos x="0" y="322"/>
                </a:cxn>
                <a:cxn ang="0">
                  <a:pos x="0" y="316"/>
                </a:cxn>
                <a:cxn ang="0">
                  <a:pos x="0" y="312"/>
                </a:cxn>
                <a:cxn ang="0">
                  <a:pos x="50" y="293"/>
                </a:cxn>
                <a:cxn ang="0">
                  <a:pos x="102" y="274"/>
                </a:cxn>
                <a:cxn ang="0">
                  <a:pos x="151" y="254"/>
                </a:cxn>
                <a:cxn ang="0">
                  <a:pos x="201" y="235"/>
                </a:cxn>
                <a:cxn ang="0">
                  <a:pos x="253" y="216"/>
                </a:cxn>
                <a:cxn ang="0">
                  <a:pos x="302" y="195"/>
                </a:cxn>
                <a:cxn ang="0">
                  <a:pos x="352" y="176"/>
                </a:cxn>
                <a:cxn ang="0">
                  <a:pos x="404" y="157"/>
                </a:cxn>
                <a:cxn ang="0">
                  <a:pos x="453" y="138"/>
                </a:cxn>
                <a:cxn ang="0">
                  <a:pos x="505" y="117"/>
                </a:cxn>
                <a:cxn ang="0">
                  <a:pos x="555" y="98"/>
                </a:cxn>
                <a:cxn ang="0">
                  <a:pos x="607" y="79"/>
                </a:cxn>
                <a:cxn ang="0">
                  <a:pos x="656" y="61"/>
                </a:cxn>
                <a:cxn ang="0">
                  <a:pos x="708" y="42"/>
                </a:cxn>
                <a:cxn ang="0">
                  <a:pos x="758" y="25"/>
                </a:cxn>
                <a:cxn ang="0">
                  <a:pos x="810" y="6"/>
                </a:cxn>
                <a:cxn ang="0">
                  <a:pos x="820" y="4"/>
                </a:cxn>
                <a:cxn ang="0">
                  <a:pos x="832" y="2"/>
                </a:cxn>
                <a:cxn ang="0">
                  <a:pos x="842" y="0"/>
                </a:cxn>
                <a:cxn ang="0">
                  <a:pos x="854" y="0"/>
                </a:cxn>
                <a:cxn ang="0">
                  <a:pos x="862" y="2"/>
                </a:cxn>
                <a:cxn ang="0">
                  <a:pos x="867" y="6"/>
                </a:cxn>
                <a:cxn ang="0">
                  <a:pos x="869" y="13"/>
                </a:cxn>
                <a:cxn ang="0">
                  <a:pos x="864" y="25"/>
                </a:cxn>
              </a:cxnLst>
              <a:rect l="0" t="0" r="r" b="b"/>
              <a:pathLst>
                <a:path w="869" h="329">
                  <a:moveTo>
                    <a:pt x="864" y="25"/>
                  </a:moveTo>
                  <a:lnTo>
                    <a:pt x="852" y="26"/>
                  </a:lnTo>
                  <a:lnTo>
                    <a:pt x="839" y="28"/>
                  </a:lnTo>
                  <a:lnTo>
                    <a:pt x="827" y="32"/>
                  </a:lnTo>
                  <a:lnTo>
                    <a:pt x="815" y="34"/>
                  </a:lnTo>
                  <a:lnTo>
                    <a:pt x="802" y="36"/>
                  </a:lnTo>
                  <a:lnTo>
                    <a:pt x="790" y="40"/>
                  </a:lnTo>
                  <a:lnTo>
                    <a:pt x="780" y="45"/>
                  </a:lnTo>
                  <a:lnTo>
                    <a:pt x="770" y="51"/>
                  </a:lnTo>
                  <a:lnTo>
                    <a:pt x="735" y="61"/>
                  </a:lnTo>
                  <a:lnTo>
                    <a:pt x="701" y="72"/>
                  </a:lnTo>
                  <a:lnTo>
                    <a:pt x="666" y="83"/>
                  </a:lnTo>
                  <a:lnTo>
                    <a:pt x="631" y="95"/>
                  </a:lnTo>
                  <a:lnTo>
                    <a:pt x="597" y="106"/>
                  </a:lnTo>
                  <a:lnTo>
                    <a:pt x="565" y="117"/>
                  </a:lnTo>
                  <a:lnTo>
                    <a:pt x="530" y="131"/>
                  </a:lnTo>
                  <a:lnTo>
                    <a:pt x="498" y="144"/>
                  </a:lnTo>
                  <a:lnTo>
                    <a:pt x="468" y="155"/>
                  </a:lnTo>
                  <a:lnTo>
                    <a:pt x="436" y="166"/>
                  </a:lnTo>
                  <a:lnTo>
                    <a:pt x="406" y="180"/>
                  </a:lnTo>
                  <a:lnTo>
                    <a:pt x="376" y="191"/>
                  </a:lnTo>
                  <a:lnTo>
                    <a:pt x="344" y="202"/>
                  </a:lnTo>
                  <a:lnTo>
                    <a:pt x="315" y="214"/>
                  </a:lnTo>
                  <a:lnTo>
                    <a:pt x="285" y="227"/>
                  </a:lnTo>
                  <a:lnTo>
                    <a:pt x="253" y="238"/>
                  </a:lnTo>
                  <a:lnTo>
                    <a:pt x="223" y="250"/>
                  </a:lnTo>
                  <a:lnTo>
                    <a:pt x="193" y="261"/>
                  </a:lnTo>
                  <a:lnTo>
                    <a:pt x="161" y="272"/>
                  </a:lnTo>
                  <a:lnTo>
                    <a:pt x="131" y="284"/>
                  </a:lnTo>
                  <a:lnTo>
                    <a:pt x="99" y="295"/>
                  </a:lnTo>
                  <a:lnTo>
                    <a:pt x="69" y="306"/>
                  </a:lnTo>
                  <a:lnTo>
                    <a:pt x="40" y="318"/>
                  </a:lnTo>
                  <a:lnTo>
                    <a:pt x="7" y="329"/>
                  </a:lnTo>
                  <a:lnTo>
                    <a:pt x="2" y="325"/>
                  </a:lnTo>
                  <a:lnTo>
                    <a:pt x="0" y="322"/>
                  </a:lnTo>
                  <a:lnTo>
                    <a:pt x="0" y="316"/>
                  </a:lnTo>
                  <a:lnTo>
                    <a:pt x="0" y="312"/>
                  </a:lnTo>
                  <a:lnTo>
                    <a:pt x="50" y="293"/>
                  </a:lnTo>
                  <a:lnTo>
                    <a:pt x="102" y="274"/>
                  </a:lnTo>
                  <a:lnTo>
                    <a:pt x="151" y="254"/>
                  </a:lnTo>
                  <a:lnTo>
                    <a:pt x="201" y="235"/>
                  </a:lnTo>
                  <a:lnTo>
                    <a:pt x="253" y="216"/>
                  </a:lnTo>
                  <a:lnTo>
                    <a:pt x="302" y="195"/>
                  </a:lnTo>
                  <a:lnTo>
                    <a:pt x="352" y="176"/>
                  </a:lnTo>
                  <a:lnTo>
                    <a:pt x="404" y="157"/>
                  </a:lnTo>
                  <a:lnTo>
                    <a:pt x="453" y="138"/>
                  </a:lnTo>
                  <a:lnTo>
                    <a:pt x="505" y="117"/>
                  </a:lnTo>
                  <a:lnTo>
                    <a:pt x="555" y="98"/>
                  </a:lnTo>
                  <a:lnTo>
                    <a:pt x="607" y="79"/>
                  </a:lnTo>
                  <a:lnTo>
                    <a:pt x="656" y="61"/>
                  </a:lnTo>
                  <a:lnTo>
                    <a:pt x="708" y="42"/>
                  </a:lnTo>
                  <a:lnTo>
                    <a:pt x="758" y="25"/>
                  </a:lnTo>
                  <a:lnTo>
                    <a:pt x="810" y="6"/>
                  </a:lnTo>
                  <a:lnTo>
                    <a:pt x="820" y="4"/>
                  </a:lnTo>
                  <a:lnTo>
                    <a:pt x="832" y="2"/>
                  </a:lnTo>
                  <a:lnTo>
                    <a:pt x="842" y="0"/>
                  </a:lnTo>
                  <a:lnTo>
                    <a:pt x="854" y="0"/>
                  </a:lnTo>
                  <a:lnTo>
                    <a:pt x="862" y="2"/>
                  </a:lnTo>
                  <a:lnTo>
                    <a:pt x="867" y="6"/>
                  </a:lnTo>
                  <a:lnTo>
                    <a:pt x="869" y="13"/>
                  </a:lnTo>
                  <a:lnTo>
                    <a:pt x="864" y="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41" name="Freeform 213"/>
            <p:cNvSpPr>
              <a:spLocks/>
            </p:cNvSpPr>
            <p:nvPr/>
          </p:nvSpPr>
          <p:spPr bwMode="auto">
            <a:xfrm>
              <a:off x="4144" y="2887"/>
              <a:ext cx="451" cy="172"/>
            </a:xfrm>
            <a:custGeom>
              <a:avLst/>
              <a:gdLst/>
              <a:ahLst/>
              <a:cxnLst>
                <a:cxn ang="0">
                  <a:pos x="446" y="34"/>
                </a:cxn>
                <a:cxn ang="0">
                  <a:pos x="434" y="40"/>
                </a:cxn>
                <a:cxn ang="0">
                  <a:pos x="419" y="40"/>
                </a:cxn>
                <a:cxn ang="0">
                  <a:pos x="404" y="36"/>
                </a:cxn>
                <a:cxn ang="0">
                  <a:pos x="392" y="40"/>
                </a:cxn>
                <a:cxn ang="0">
                  <a:pos x="357" y="51"/>
                </a:cxn>
                <a:cxn ang="0">
                  <a:pos x="320" y="64"/>
                </a:cxn>
                <a:cxn ang="0">
                  <a:pos x="285" y="75"/>
                </a:cxn>
                <a:cxn ang="0">
                  <a:pos x="248" y="87"/>
                </a:cxn>
                <a:cxn ang="0">
                  <a:pos x="213" y="98"/>
                </a:cxn>
                <a:cxn ang="0">
                  <a:pos x="179" y="110"/>
                </a:cxn>
                <a:cxn ang="0">
                  <a:pos x="144" y="121"/>
                </a:cxn>
                <a:cxn ang="0">
                  <a:pos x="109" y="132"/>
                </a:cxn>
                <a:cxn ang="0">
                  <a:pos x="20" y="172"/>
                </a:cxn>
                <a:cxn ang="0">
                  <a:pos x="10" y="166"/>
                </a:cxn>
                <a:cxn ang="0">
                  <a:pos x="3" y="157"/>
                </a:cxn>
                <a:cxn ang="0">
                  <a:pos x="0" y="147"/>
                </a:cxn>
                <a:cxn ang="0">
                  <a:pos x="13" y="140"/>
                </a:cxn>
                <a:cxn ang="0">
                  <a:pos x="40" y="128"/>
                </a:cxn>
                <a:cxn ang="0">
                  <a:pos x="70" y="117"/>
                </a:cxn>
                <a:cxn ang="0">
                  <a:pos x="97" y="108"/>
                </a:cxn>
                <a:cxn ang="0">
                  <a:pos x="127" y="98"/>
                </a:cxn>
                <a:cxn ang="0">
                  <a:pos x="156" y="89"/>
                </a:cxn>
                <a:cxn ang="0">
                  <a:pos x="186" y="79"/>
                </a:cxn>
                <a:cxn ang="0">
                  <a:pos x="213" y="70"/>
                </a:cxn>
                <a:cxn ang="0">
                  <a:pos x="243" y="60"/>
                </a:cxn>
                <a:cxn ang="0">
                  <a:pos x="265" y="53"/>
                </a:cxn>
                <a:cxn ang="0">
                  <a:pos x="285" y="45"/>
                </a:cxn>
                <a:cxn ang="0">
                  <a:pos x="310" y="38"/>
                </a:cxn>
                <a:cxn ang="0">
                  <a:pos x="332" y="32"/>
                </a:cxn>
                <a:cxn ang="0">
                  <a:pos x="357" y="26"/>
                </a:cxn>
                <a:cxn ang="0">
                  <a:pos x="379" y="19"/>
                </a:cxn>
                <a:cxn ang="0">
                  <a:pos x="402" y="9"/>
                </a:cxn>
                <a:cxn ang="0">
                  <a:pos x="424" y="0"/>
                </a:cxn>
                <a:cxn ang="0">
                  <a:pos x="436" y="4"/>
                </a:cxn>
                <a:cxn ang="0">
                  <a:pos x="446" y="11"/>
                </a:cxn>
                <a:cxn ang="0">
                  <a:pos x="451" y="22"/>
                </a:cxn>
                <a:cxn ang="0">
                  <a:pos x="446" y="34"/>
                </a:cxn>
              </a:cxnLst>
              <a:rect l="0" t="0" r="r" b="b"/>
              <a:pathLst>
                <a:path w="451" h="172">
                  <a:moveTo>
                    <a:pt x="446" y="34"/>
                  </a:moveTo>
                  <a:lnTo>
                    <a:pt x="434" y="40"/>
                  </a:lnTo>
                  <a:lnTo>
                    <a:pt x="419" y="40"/>
                  </a:lnTo>
                  <a:lnTo>
                    <a:pt x="404" y="36"/>
                  </a:lnTo>
                  <a:lnTo>
                    <a:pt x="392" y="40"/>
                  </a:lnTo>
                  <a:lnTo>
                    <a:pt x="357" y="51"/>
                  </a:lnTo>
                  <a:lnTo>
                    <a:pt x="320" y="64"/>
                  </a:lnTo>
                  <a:lnTo>
                    <a:pt x="285" y="75"/>
                  </a:lnTo>
                  <a:lnTo>
                    <a:pt x="248" y="87"/>
                  </a:lnTo>
                  <a:lnTo>
                    <a:pt x="213" y="98"/>
                  </a:lnTo>
                  <a:lnTo>
                    <a:pt x="179" y="110"/>
                  </a:lnTo>
                  <a:lnTo>
                    <a:pt x="144" y="121"/>
                  </a:lnTo>
                  <a:lnTo>
                    <a:pt x="109" y="132"/>
                  </a:lnTo>
                  <a:lnTo>
                    <a:pt x="20" y="172"/>
                  </a:lnTo>
                  <a:lnTo>
                    <a:pt x="10" y="166"/>
                  </a:lnTo>
                  <a:lnTo>
                    <a:pt x="3" y="157"/>
                  </a:lnTo>
                  <a:lnTo>
                    <a:pt x="0" y="147"/>
                  </a:lnTo>
                  <a:lnTo>
                    <a:pt x="13" y="140"/>
                  </a:lnTo>
                  <a:lnTo>
                    <a:pt x="40" y="128"/>
                  </a:lnTo>
                  <a:lnTo>
                    <a:pt x="70" y="117"/>
                  </a:lnTo>
                  <a:lnTo>
                    <a:pt x="97" y="108"/>
                  </a:lnTo>
                  <a:lnTo>
                    <a:pt x="127" y="98"/>
                  </a:lnTo>
                  <a:lnTo>
                    <a:pt x="156" y="89"/>
                  </a:lnTo>
                  <a:lnTo>
                    <a:pt x="186" y="79"/>
                  </a:lnTo>
                  <a:lnTo>
                    <a:pt x="213" y="70"/>
                  </a:lnTo>
                  <a:lnTo>
                    <a:pt x="243" y="60"/>
                  </a:lnTo>
                  <a:lnTo>
                    <a:pt x="265" y="53"/>
                  </a:lnTo>
                  <a:lnTo>
                    <a:pt x="285" y="45"/>
                  </a:lnTo>
                  <a:lnTo>
                    <a:pt x="310" y="38"/>
                  </a:lnTo>
                  <a:lnTo>
                    <a:pt x="332" y="32"/>
                  </a:lnTo>
                  <a:lnTo>
                    <a:pt x="357" y="26"/>
                  </a:lnTo>
                  <a:lnTo>
                    <a:pt x="379" y="19"/>
                  </a:lnTo>
                  <a:lnTo>
                    <a:pt x="402" y="9"/>
                  </a:lnTo>
                  <a:lnTo>
                    <a:pt x="424" y="0"/>
                  </a:lnTo>
                  <a:lnTo>
                    <a:pt x="436" y="4"/>
                  </a:lnTo>
                  <a:lnTo>
                    <a:pt x="446" y="11"/>
                  </a:lnTo>
                  <a:lnTo>
                    <a:pt x="451" y="22"/>
                  </a:lnTo>
                  <a:lnTo>
                    <a:pt x="446" y="3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42" name="Freeform 214"/>
            <p:cNvSpPr>
              <a:spLocks/>
            </p:cNvSpPr>
            <p:nvPr/>
          </p:nvSpPr>
          <p:spPr bwMode="auto">
            <a:xfrm>
              <a:off x="3728" y="2917"/>
              <a:ext cx="369" cy="117"/>
            </a:xfrm>
            <a:custGeom>
              <a:avLst/>
              <a:gdLst/>
              <a:ahLst/>
              <a:cxnLst>
                <a:cxn ang="0">
                  <a:pos x="369" y="10"/>
                </a:cxn>
                <a:cxn ang="0">
                  <a:pos x="322" y="23"/>
                </a:cxn>
                <a:cxn ang="0">
                  <a:pos x="278" y="38"/>
                </a:cxn>
                <a:cxn ang="0">
                  <a:pos x="231" y="53"/>
                </a:cxn>
                <a:cxn ang="0">
                  <a:pos x="186" y="66"/>
                </a:cxn>
                <a:cxn ang="0">
                  <a:pos x="139" y="81"/>
                </a:cxn>
                <a:cxn ang="0">
                  <a:pos x="94" y="95"/>
                </a:cxn>
                <a:cxn ang="0">
                  <a:pos x="47" y="106"/>
                </a:cxn>
                <a:cxn ang="0">
                  <a:pos x="0" y="117"/>
                </a:cxn>
                <a:cxn ang="0">
                  <a:pos x="0" y="110"/>
                </a:cxn>
                <a:cxn ang="0">
                  <a:pos x="45" y="91"/>
                </a:cxn>
                <a:cxn ang="0">
                  <a:pos x="90" y="74"/>
                </a:cxn>
                <a:cxn ang="0">
                  <a:pos x="137" y="57"/>
                </a:cxn>
                <a:cxn ang="0">
                  <a:pos x="181" y="42"/>
                </a:cxn>
                <a:cxn ang="0">
                  <a:pos x="228" y="28"/>
                </a:cxn>
                <a:cxn ang="0">
                  <a:pos x="275" y="15"/>
                </a:cxn>
                <a:cxn ang="0">
                  <a:pos x="322" y="6"/>
                </a:cxn>
                <a:cxn ang="0">
                  <a:pos x="369" y="0"/>
                </a:cxn>
                <a:cxn ang="0">
                  <a:pos x="369" y="10"/>
                </a:cxn>
              </a:cxnLst>
              <a:rect l="0" t="0" r="r" b="b"/>
              <a:pathLst>
                <a:path w="369" h="117">
                  <a:moveTo>
                    <a:pt x="369" y="10"/>
                  </a:moveTo>
                  <a:lnTo>
                    <a:pt x="322" y="23"/>
                  </a:lnTo>
                  <a:lnTo>
                    <a:pt x="278" y="38"/>
                  </a:lnTo>
                  <a:lnTo>
                    <a:pt x="231" y="53"/>
                  </a:lnTo>
                  <a:lnTo>
                    <a:pt x="186" y="66"/>
                  </a:lnTo>
                  <a:lnTo>
                    <a:pt x="139" y="81"/>
                  </a:lnTo>
                  <a:lnTo>
                    <a:pt x="94" y="95"/>
                  </a:lnTo>
                  <a:lnTo>
                    <a:pt x="47" y="106"/>
                  </a:lnTo>
                  <a:lnTo>
                    <a:pt x="0" y="117"/>
                  </a:lnTo>
                  <a:lnTo>
                    <a:pt x="0" y="110"/>
                  </a:lnTo>
                  <a:lnTo>
                    <a:pt x="45" y="91"/>
                  </a:lnTo>
                  <a:lnTo>
                    <a:pt x="90" y="74"/>
                  </a:lnTo>
                  <a:lnTo>
                    <a:pt x="137" y="57"/>
                  </a:lnTo>
                  <a:lnTo>
                    <a:pt x="181" y="42"/>
                  </a:lnTo>
                  <a:lnTo>
                    <a:pt x="228" y="28"/>
                  </a:lnTo>
                  <a:lnTo>
                    <a:pt x="275" y="15"/>
                  </a:lnTo>
                  <a:lnTo>
                    <a:pt x="322" y="6"/>
                  </a:lnTo>
                  <a:lnTo>
                    <a:pt x="369" y="0"/>
                  </a:lnTo>
                  <a:lnTo>
                    <a:pt x="36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43" name="Freeform 215"/>
            <p:cNvSpPr>
              <a:spLocks/>
            </p:cNvSpPr>
            <p:nvPr/>
          </p:nvSpPr>
          <p:spPr bwMode="auto">
            <a:xfrm>
              <a:off x="4759" y="2930"/>
              <a:ext cx="109" cy="29"/>
            </a:xfrm>
            <a:custGeom>
              <a:avLst/>
              <a:gdLst/>
              <a:ahLst/>
              <a:cxnLst>
                <a:cxn ang="0">
                  <a:pos x="109" y="8"/>
                </a:cxn>
                <a:cxn ang="0">
                  <a:pos x="101" y="17"/>
                </a:cxn>
                <a:cxn ang="0">
                  <a:pos x="91" y="23"/>
                </a:cxn>
                <a:cxn ang="0">
                  <a:pos x="79" y="27"/>
                </a:cxn>
                <a:cxn ang="0">
                  <a:pos x="64" y="29"/>
                </a:cxn>
                <a:cxn ang="0">
                  <a:pos x="47" y="29"/>
                </a:cxn>
                <a:cxn ang="0">
                  <a:pos x="32" y="29"/>
                </a:cxn>
                <a:cxn ang="0">
                  <a:pos x="17" y="29"/>
                </a:cxn>
                <a:cxn ang="0">
                  <a:pos x="5" y="29"/>
                </a:cxn>
                <a:cxn ang="0">
                  <a:pos x="0" y="21"/>
                </a:cxn>
                <a:cxn ang="0">
                  <a:pos x="0" y="14"/>
                </a:cxn>
                <a:cxn ang="0">
                  <a:pos x="5" y="6"/>
                </a:cxn>
                <a:cxn ang="0">
                  <a:pos x="9" y="0"/>
                </a:cxn>
                <a:cxn ang="0">
                  <a:pos x="22" y="0"/>
                </a:cxn>
                <a:cxn ang="0">
                  <a:pos x="34" y="0"/>
                </a:cxn>
                <a:cxn ang="0">
                  <a:pos x="47" y="2"/>
                </a:cxn>
                <a:cxn ang="0">
                  <a:pos x="61" y="2"/>
                </a:cxn>
                <a:cxn ang="0">
                  <a:pos x="74" y="4"/>
                </a:cxn>
                <a:cxn ang="0">
                  <a:pos x="86" y="6"/>
                </a:cxn>
                <a:cxn ang="0">
                  <a:pos x="99" y="6"/>
                </a:cxn>
                <a:cxn ang="0">
                  <a:pos x="109" y="8"/>
                </a:cxn>
              </a:cxnLst>
              <a:rect l="0" t="0" r="r" b="b"/>
              <a:pathLst>
                <a:path w="109" h="29">
                  <a:moveTo>
                    <a:pt x="109" y="8"/>
                  </a:moveTo>
                  <a:lnTo>
                    <a:pt x="101" y="17"/>
                  </a:lnTo>
                  <a:lnTo>
                    <a:pt x="91" y="23"/>
                  </a:lnTo>
                  <a:lnTo>
                    <a:pt x="79" y="27"/>
                  </a:lnTo>
                  <a:lnTo>
                    <a:pt x="64" y="29"/>
                  </a:lnTo>
                  <a:lnTo>
                    <a:pt x="47" y="29"/>
                  </a:lnTo>
                  <a:lnTo>
                    <a:pt x="32" y="29"/>
                  </a:lnTo>
                  <a:lnTo>
                    <a:pt x="17" y="29"/>
                  </a:lnTo>
                  <a:lnTo>
                    <a:pt x="5" y="29"/>
                  </a:lnTo>
                  <a:lnTo>
                    <a:pt x="0" y="21"/>
                  </a:lnTo>
                  <a:lnTo>
                    <a:pt x="0" y="14"/>
                  </a:lnTo>
                  <a:lnTo>
                    <a:pt x="5" y="6"/>
                  </a:lnTo>
                  <a:lnTo>
                    <a:pt x="9" y="0"/>
                  </a:lnTo>
                  <a:lnTo>
                    <a:pt x="22" y="0"/>
                  </a:lnTo>
                  <a:lnTo>
                    <a:pt x="34" y="0"/>
                  </a:lnTo>
                  <a:lnTo>
                    <a:pt x="47" y="2"/>
                  </a:lnTo>
                  <a:lnTo>
                    <a:pt x="61" y="2"/>
                  </a:lnTo>
                  <a:lnTo>
                    <a:pt x="74" y="4"/>
                  </a:lnTo>
                  <a:lnTo>
                    <a:pt x="86" y="6"/>
                  </a:lnTo>
                  <a:lnTo>
                    <a:pt x="99" y="6"/>
                  </a:lnTo>
                  <a:lnTo>
                    <a:pt x="109" y="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44" name="Freeform 216"/>
            <p:cNvSpPr>
              <a:spLocks/>
            </p:cNvSpPr>
            <p:nvPr/>
          </p:nvSpPr>
          <p:spPr bwMode="auto">
            <a:xfrm>
              <a:off x="4194" y="2955"/>
              <a:ext cx="433" cy="159"/>
            </a:xfrm>
            <a:custGeom>
              <a:avLst/>
              <a:gdLst/>
              <a:ahLst/>
              <a:cxnLst>
                <a:cxn ang="0">
                  <a:pos x="426" y="30"/>
                </a:cxn>
                <a:cxn ang="0">
                  <a:pos x="413" y="34"/>
                </a:cxn>
                <a:cxn ang="0">
                  <a:pos x="404" y="34"/>
                </a:cxn>
                <a:cxn ang="0">
                  <a:pos x="394" y="32"/>
                </a:cxn>
                <a:cxn ang="0">
                  <a:pos x="381" y="30"/>
                </a:cxn>
                <a:cxn ang="0">
                  <a:pos x="342" y="51"/>
                </a:cxn>
                <a:cxn ang="0">
                  <a:pos x="300" y="68"/>
                </a:cxn>
                <a:cxn ang="0">
                  <a:pos x="257" y="83"/>
                </a:cxn>
                <a:cxn ang="0">
                  <a:pos x="215" y="98"/>
                </a:cxn>
                <a:cxn ang="0">
                  <a:pos x="173" y="112"/>
                </a:cxn>
                <a:cxn ang="0">
                  <a:pos x="129" y="125"/>
                </a:cxn>
                <a:cxn ang="0">
                  <a:pos x="87" y="140"/>
                </a:cxn>
                <a:cxn ang="0">
                  <a:pos x="45" y="157"/>
                </a:cxn>
                <a:cxn ang="0">
                  <a:pos x="30" y="159"/>
                </a:cxn>
                <a:cxn ang="0">
                  <a:pos x="15" y="155"/>
                </a:cxn>
                <a:cxn ang="0">
                  <a:pos x="2" y="147"/>
                </a:cxn>
                <a:cxn ang="0">
                  <a:pos x="0" y="134"/>
                </a:cxn>
                <a:cxn ang="0">
                  <a:pos x="0" y="127"/>
                </a:cxn>
                <a:cxn ang="0">
                  <a:pos x="47" y="112"/>
                </a:cxn>
                <a:cxn ang="0">
                  <a:pos x="94" y="96"/>
                </a:cxn>
                <a:cxn ang="0">
                  <a:pos x="139" y="81"/>
                </a:cxn>
                <a:cxn ang="0">
                  <a:pos x="183" y="64"/>
                </a:cxn>
                <a:cxn ang="0">
                  <a:pos x="230" y="49"/>
                </a:cxn>
                <a:cxn ang="0">
                  <a:pos x="277" y="34"/>
                </a:cxn>
                <a:cxn ang="0">
                  <a:pos x="324" y="21"/>
                </a:cxn>
                <a:cxn ang="0">
                  <a:pos x="374" y="11"/>
                </a:cxn>
                <a:cxn ang="0">
                  <a:pos x="384" y="6"/>
                </a:cxn>
                <a:cxn ang="0">
                  <a:pos x="394" y="2"/>
                </a:cxn>
                <a:cxn ang="0">
                  <a:pos x="409" y="0"/>
                </a:cxn>
                <a:cxn ang="0">
                  <a:pos x="418" y="0"/>
                </a:cxn>
                <a:cxn ang="0">
                  <a:pos x="428" y="4"/>
                </a:cxn>
                <a:cxn ang="0">
                  <a:pos x="433" y="9"/>
                </a:cxn>
                <a:cxn ang="0">
                  <a:pos x="433" y="17"/>
                </a:cxn>
                <a:cxn ang="0">
                  <a:pos x="426" y="30"/>
                </a:cxn>
              </a:cxnLst>
              <a:rect l="0" t="0" r="r" b="b"/>
              <a:pathLst>
                <a:path w="433" h="159">
                  <a:moveTo>
                    <a:pt x="426" y="30"/>
                  </a:moveTo>
                  <a:lnTo>
                    <a:pt x="413" y="34"/>
                  </a:lnTo>
                  <a:lnTo>
                    <a:pt x="404" y="34"/>
                  </a:lnTo>
                  <a:lnTo>
                    <a:pt x="394" y="32"/>
                  </a:lnTo>
                  <a:lnTo>
                    <a:pt x="381" y="30"/>
                  </a:lnTo>
                  <a:lnTo>
                    <a:pt x="342" y="51"/>
                  </a:lnTo>
                  <a:lnTo>
                    <a:pt x="300" y="68"/>
                  </a:lnTo>
                  <a:lnTo>
                    <a:pt x="257" y="83"/>
                  </a:lnTo>
                  <a:lnTo>
                    <a:pt x="215" y="98"/>
                  </a:lnTo>
                  <a:lnTo>
                    <a:pt x="173" y="112"/>
                  </a:lnTo>
                  <a:lnTo>
                    <a:pt x="129" y="125"/>
                  </a:lnTo>
                  <a:lnTo>
                    <a:pt x="87" y="140"/>
                  </a:lnTo>
                  <a:lnTo>
                    <a:pt x="45" y="157"/>
                  </a:lnTo>
                  <a:lnTo>
                    <a:pt x="30" y="159"/>
                  </a:lnTo>
                  <a:lnTo>
                    <a:pt x="15" y="155"/>
                  </a:lnTo>
                  <a:lnTo>
                    <a:pt x="2" y="147"/>
                  </a:lnTo>
                  <a:lnTo>
                    <a:pt x="0" y="134"/>
                  </a:lnTo>
                  <a:lnTo>
                    <a:pt x="0" y="127"/>
                  </a:lnTo>
                  <a:lnTo>
                    <a:pt x="47" y="112"/>
                  </a:lnTo>
                  <a:lnTo>
                    <a:pt x="94" y="96"/>
                  </a:lnTo>
                  <a:lnTo>
                    <a:pt x="139" y="81"/>
                  </a:lnTo>
                  <a:lnTo>
                    <a:pt x="183" y="64"/>
                  </a:lnTo>
                  <a:lnTo>
                    <a:pt x="230" y="49"/>
                  </a:lnTo>
                  <a:lnTo>
                    <a:pt x="277" y="34"/>
                  </a:lnTo>
                  <a:lnTo>
                    <a:pt x="324" y="21"/>
                  </a:lnTo>
                  <a:lnTo>
                    <a:pt x="374" y="11"/>
                  </a:lnTo>
                  <a:lnTo>
                    <a:pt x="384" y="6"/>
                  </a:lnTo>
                  <a:lnTo>
                    <a:pt x="394" y="2"/>
                  </a:lnTo>
                  <a:lnTo>
                    <a:pt x="409" y="0"/>
                  </a:lnTo>
                  <a:lnTo>
                    <a:pt x="418" y="0"/>
                  </a:lnTo>
                  <a:lnTo>
                    <a:pt x="428" y="4"/>
                  </a:lnTo>
                  <a:lnTo>
                    <a:pt x="433" y="9"/>
                  </a:lnTo>
                  <a:lnTo>
                    <a:pt x="433" y="17"/>
                  </a:lnTo>
                  <a:lnTo>
                    <a:pt x="426" y="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45" name="Freeform 217"/>
            <p:cNvSpPr>
              <a:spLocks/>
            </p:cNvSpPr>
            <p:nvPr/>
          </p:nvSpPr>
          <p:spPr bwMode="auto">
            <a:xfrm>
              <a:off x="4813" y="2991"/>
              <a:ext cx="94" cy="23"/>
            </a:xfrm>
            <a:custGeom>
              <a:avLst/>
              <a:gdLst/>
              <a:ahLst/>
              <a:cxnLst>
                <a:cxn ang="0">
                  <a:pos x="94" y="4"/>
                </a:cxn>
                <a:cxn ang="0">
                  <a:pos x="89" y="13"/>
                </a:cxn>
                <a:cxn ang="0">
                  <a:pos x="82" y="19"/>
                </a:cxn>
                <a:cxn ang="0">
                  <a:pos x="69" y="23"/>
                </a:cxn>
                <a:cxn ang="0">
                  <a:pos x="57" y="23"/>
                </a:cxn>
                <a:cxn ang="0">
                  <a:pos x="45" y="21"/>
                </a:cxn>
                <a:cxn ang="0">
                  <a:pos x="30" y="21"/>
                </a:cxn>
                <a:cxn ang="0">
                  <a:pos x="17" y="19"/>
                </a:cxn>
                <a:cxn ang="0">
                  <a:pos x="5" y="21"/>
                </a:cxn>
                <a:cxn ang="0">
                  <a:pos x="0" y="11"/>
                </a:cxn>
                <a:cxn ang="0">
                  <a:pos x="10" y="6"/>
                </a:cxn>
                <a:cxn ang="0">
                  <a:pos x="22" y="2"/>
                </a:cxn>
                <a:cxn ang="0">
                  <a:pos x="35" y="2"/>
                </a:cxn>
                <a:cxn ang="0">
                  <a:pos x="47" y="0"/>
                </a:cxn>
                <a:cxn ang="0">
                  <a:pos x="59" y="0"/>
                </a:cxn>
                <a:cxn ang="0">
                  <a:pos x="72" y="2"/>
                </a:cxn>
                <a:cxn ang="0">
                  <a:pos x="84" y="4"/>
                </a:cxn>
                <a:cxn ang="0">
                  <a:pos x="94" y="4"/>
                </a:cxn>
              </a:cxnLst>
              <a:rect l="0" t="0" r="r" b="b"/>
              <a:pathLst>
                <a:path w="94" h="23">
                  <a:moveTo>
                    <a:pt x="94" y="4"/>
                  </a:moveTo>
                  <a:lnTo>
                    <a:pt x="89" y="13"/>
                  </a:lnTo>
                  <a:lnTo>
                    <a:pt x="82" y="19"/>
                  </a:lnTo>
                  <a:lnTo>
                    <a:pt x="69" y="23"/>
                  </a:lnTo>
                  <a:lnTo>
                    <a:pt x="57" y="23"/>
                  </a:lnTo>
                  <a:lnTo>
                    <a:pt x="45" y="21"/>
                  </a:lnTo>
                  <a:lnTo>
                    <a:pt x="30" y="21"/>
                  </a:lnTo>
                  <a:lnTo>
                    <a:pt x="17" y="19"/>
                  </a:lnTo>
                  <a:lnTo>
                    <a:pt x="5" y="21"/>
                  </a:lnTo>
                  <a:lnTo>
                    <a:pt x="0" y="11"/>
                  </a:lnTo>
                  <a:lnTo>
                    <a:pt x="10" y="6"/>
                  </a:lnTo>
                  <a:lnTo>
                    <a:pt x="22" y="2"/>
                  </a:lnTo>
                  <a:lnTo>
                    <a:pt x="35" y="2"/>
                  </a:lnTo>
                  <a:lnTo>
                    <a:pt x="47" y="0"/>
                  </a:lnTo>
                  <a:lnTo>
                    <a:pt x="59" y="0"/>
                  </a:lnTo>
                  <a:lnTo>
                    <a:pt x="72" y="2"/>
                  </a:lnTo>
                  <a:lnTo>
                    <a:pt x="84" y="4"/>
                  </a:lnTo>
                  <a:lnTo>
                    <a:pt x="94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46" name="Freeform 218"/>
            <p:cNvSpPr>
              <a:spLocks/>
            </p:cNvSpPr>
            <p:nvPr/>
          </p:nvSpPr>
          <p:spPr bwMode="auto">
            <a:xfrm>
              <a:off x="2473" y="3006"/>
              <a:ext cx="111" cy="55"/>
            </a:xfrm>
            <a:custGeom>
              <a:avLst/>
              <a:gdLst/>
              <a:ahLst/>
              <a:cxnLst>
                <a:cxn ang="0">
                  <a:pos x="111" y="4"/>
                </a:cxn>
                <a:cxn ang="0">
                  <a:pos x="111" y="13"/>
                </a:cxn>
                <a:cxn ang="0">
                  <a:pos x="96" y="17"/>
                </a:cxn>
                <a:cxn ang="0">
                  <a:pos x="84" y="21"/>
                </a:cxn>
                <a:cxn ang="0">
                  <a:pos x="69" y="23"/>
                </a:cxn>
                <a:cxn ang="0">
                  <a:pos x="54" y="28"/>
                </a:cxn>
                <a:cxn ang="0">
                  <a:pos x="42" y="32"/>
                </a:cxn>
                <a:cxn ang="0">
                  <a:pos x="30" y="38"/>
                </a:cxn>
                <a:cxn ang="0">
                  <a:pos x="20" y="45"/>
                </a:cxn>
                <a:cxn ang="0">
                  <a:pos x="10" y="55"/>
                </a:cxn>
                <a:cxn ang="0">
                  <a:pos x="0" y="55"/>
                </a:cxn>
                <a:cxn ang="0">
                  <a:pos x="5" y="40"/>
                </a:cxn>
                <a:cxn ang="0">
                  <a:pos x="12" y="30"/>
                </a:cxn>
                <a:cxn ang="0">
                  <a:pos x="25" y="23"/>
                </a:cxn>
                <a:cxn ang="0">
                  <a:pos x="42" y="17"/>
                </a:cxn>
                <a:cxn ang="0">
                  <a:pos x="59" y="13"/>
                </a:cxn>
                <a:cxn ang="0">
                  <a:pos x="77" y="9"/>
                </a:cxn>
                <a:cxn ang="0">
                  <a:pos x="91" y="6"/>
                </a:cxn>
                <a:cxn ang="0">
                  <a:pos x="106" y="0"/>
                </a:cxn>
                <a:cxn ang="0">
                  <a:pos x="111" y="4"/>
                </a:cxn>
              </a:cxnLst>
              <a:rect l="0" t="0" r="r" b="b"/>
              <a:pathLst>
                <a:path w="111" h="55">
                  <a:moveTo>
                    <a:pt x="111" y="4"/>
                  </a:moveTo>
                  <a:lnTo>
                    <a:pt x="111" y="13"/>
                  </a:lnTo>
                  <a:lnTo>
                    <a:pt x="96" y="17"/>
                  </a:lnTo>
                  <a:lnTo>
                    <a:pt x="84" y="21"/>
                  </a:lnTo>
                  <a:lnTo>
                    <a:pt x="69" y="23"/>
                  </a:lnTo>
                  <a:lnTo>
                    <a:pt x="54" y="28"/>
                  </a:lnTo>
                  <a:lnTo>
                    <a:pt x="42" y="32"/>
                  </a:lnTo>
                  <a:lnTo>
                    <a:pt x="30" y="38"/>
                  </a:lnTo>
                  <a:lnTo>
                    <a:pt x="20" y="45"/>
                  </a:lnTo>
                  <a:lnTo>
                    <a:pt x="10" y="55"/>
                  </a:lnTo>
                  <a:lnTo>
                    <a:pt x="0" y="55"/>
                  </a:lnTo>
                  <a:lnTo>
                    <a:pt x="5" y="40"/>
                  </a:lnTo>
                  <a:lnTo>
                    <a:pt x="12" y="30"/>
                  </a:lnTo>
                  <a:lnTo>
                    <a:pt x="25" y="23"/>
                  </a:lnTo>
                  <a:lnTo>
                    <a:pt x="42" y="17"/>
                  </a:lnTo>
                  <a:lnTo>
                    <a:pt x="59" y="13"/>
                  </a:lnTo>
                  <a:lnTo>
                    <a:pt x="77" y="9"/>
                  </a:lnTo>
                  <a:lnTo>
                    <a:pt x="91" y="6"/>
                  </a:lnTo>
                  <a:lnTo>
                    <a:pt x="106" y="0"/>
                  </a:lnTo>
                  <a:lnTo>
                    <a:pt x="111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47" name="Freeform 219"/>
            <p:cNvSpPr>
              <a:spLocks/>
            </p:cNvSpPr>
            <p:nvPr/>
          </p:nvSpPr>
          <p:spPr bwMode="auto">
            <a:xfrm>
              <a:off x="4194" y="3015"/>
              <a:ext cx="480" cy="197"/>
            </a:xfrm>
            <a:custGeom>
              <a:avLst/>
              <a:gdLst/>
              <a:ahLst/>
              <a:cxnLst>
                <a:cxn ang="0">
                  <a:pos x="480" y="10"/>
                </a:cxn>
                <a:cxn ang="0">
                  <a:pos x="478" y="21"/>
                </a:cxn>
                <a:cxn ang="0">
                  <a:pos x="470" y="31"/>
                </a:cxn>
                <a:cxn ang="0">
                  <a:pos x="461" y="36"/>
                </a:cxn>
                <a:cxn ang="0">
                  <a:pos x="448" y="42"/>
                </a:cxn>
                <a:cxn ang="0">
                  <a:pos x="436" y="46"/>
                </a:cxn>
                <a:cxn ang="0">
                  <a:pos x="423" y="50"/>
                </a:cxn>
                <a:cxn ang="0">
                  <a:pos x="411" y="55"/>
                </a:cxn>
                <a:cxn ang="0">
                  <a:pos x="401" y="63"/>
                </a:cxn>
                <a:cxn ang="0">
                  <a:pos x="354" y="80"/>
                </a:cxn>
                <a:cxn ang="0">
                  <a:pos x="307" y="97"/>
                </a:cxn>
                <a:cxn ang="0">
                  <a:pos x="260" y="114"/>
                </a:cxn>
                <a:cxn ang="0">
                  <a:pos x="215" y="129"/>
                </a:cxn>
                <a:cxn ang="0">
                  <a:pos x="168" y="146"/>
                </a:cxn>
                <a:cxn ang="0">
                  <a:pos x="121" y="163"/>
                </a:cxn>
                <a:cxn ang="0">
                  <a:pos x="74" y="180"/>
                </a:cxn>
                <a:cxn ang="0">
                  <a:pos x="27" y="197"/>
                </a:cxn>
                <a:cxn ang="0">
                  <a:pos x="17" y="193"/>
                </a:cxn>
                <a:cxn ang="0">
                  <a:pos x="10" y="192"/>
                </a:cxn>
                <a:cxn ang="0">
                  <a:pos x="5" y="186"/>
                </a:cxn>
                <a:cxn ang="0">
                  <a:pos x="0" y="180"/>
                </a:cxn>
                <a:cxn ang="0">
                  <a:pos x="27" y="163"/>
                </a:cxn>
                <a:cxn ang="0">
                  <a:pos x="54" y="148"/>
                </a:cxn>
                <a:cxn ang="0">
                  <a:pos x="84" y="133"/>
                </a:cxn>
                <a:cxn ang="0">
                  <a:pos x="114" y="120"/>
                </a:cxn>
                <a:cxn ang="0">
                  <a:pos x="144" y="108"/>
                </a:cxn>
                <a:cxn ang="0">
                  <a:pos x="173" y="95"/>
                </a:cxn>
                <a:cxn ang="0">
                  <a:pos x="203" y="84"/>
                </a:cxn>
                <a:cxn ang="0">
                  <a:pos x="233" y="70"/>
                </a:cxn>
                <a:cxn ang="0">
                  <a:pos x="248" y="63"/>
                </a:cxn>
                <a:cxn ang="0">
                  <a:pos x="262" y="57"/>
                </a:cxn>
                <a:cxn ang="0">
                  <a:pos x="277" y="53"/>
                </a:cxn>
                <a:cxn ang="0">
                  <a:pos x="295" y="50"/>
                </a:cxn>
                <a:cxn ang="0">
                  <a:pos x="312" y="48"/>
                </a:cxn>
                <a:cxn ang="0">
                  <a:pos x="327" y="44"/>
                </a:cxn>
                <a:cxn ang="0">
                  <a:pos x="339" y="36"/>
                </a:cxn>
                <a:cxn ang="0">
                  <a:pos x="352" y="29"/>
                </a:cxn>
                <a:cxn ang="0">
                  <a:pos x="366" y="29"/>
                </a:cxn>
                <a:cxn ang="0">
                  <a:pos x="381" y="25"/>
                </a:cxn>
                <a:cxn ang="0">
                  <a:pos x="399" y="17"/>
                </a:cxn>
                <a:cxn ang="0">
                  <a:pos x="416" y="10"/>
                </a:cxn>
                <a:cxn ang="0">
                  <a:pos x="431" y="4"/>
                </a:cxn>
                <a:cxn ang="0">
                  <a:pos x="448" y="0"/>
                </a:cxn>
                <a:cxn ang="0">
                  <a:pos x="465" y="0"/>
                </a:cxn>
                <a:cxn ang="0">
                  <a:pos x="480" y="10"/>
                </a:cxn>
              </a:cxnLst>
              <a:rect l="0" t="0" r="r" b="b"/>
              <a:pathLst>
                <a:path w="480" h="197">
                  <a:moveTo>
                    <a:pt x="480" y="10"/>
                  </a:moveTo>
                  <a:lnTo>
                    <a:pt x="478" y="21"/>
                  </a:lnTo>
                  <a:lnTo>
                    <a:pt x="470" y="31"/>
                  </a:lnTo>
                  <a:lnTo>
                    <a:pt x="461" y="36"/>
                  </a:lnTo>
                  <a:lnTo>
                    <a:pt x="448" y="42"/>
                  </a:lnTo>
                  <a:lnTo>
                    <a:pt x="436" y="46"/>
                  </a:lnTo>
                  <a:lnTo>
                    <a:pt x="423" y="50"/>
                  </a:lnTo>
                  <a:lnTo>
                    <a:pt x="411" y="55"/>
                  </a:lnTo>
                  <a:lnTo>
                    <a:pt x="401" y="63"/>
                  </a:lnTo>
                  <a:lnTo>
                    <a:pt x="354" y="80"/>
                  </a:lnTo>
                  <a:lnTo>
                    <a:pt x="307" y="97"/>
                  </a:lnTo>
                  <a:lnTo>
                    <a:pt x="260" y="114"/>
                  </a:lnTo>
                  <a:lnTo>
                    <a:pt x="215" y="129"/>
                  </a:lnTo>
                  <a:lnTo>
                    <a:pt x="168" y="146"/>
                  </a:lnTo>
                  <a:lnTo>
                    <a:pt x="121" y="163"/>
                  </a:lnTo>
                  <a:lnTo>
                    <a:pt x="74" y="180"/>
                  </a:lnTo>
                  <a:lnTo>
                    <a:pt x="27" y="197"/>
                  </a:lnTo>
                  <a:lnTo>
                    <a:pt x="17" y="193"/>
                  </a:lnTo>
                  <a:lnTo>
                    <a:pt x="10" y="192"/>
                  </a:lnTo>
                  <a:lnTo>
                    <a:pt x="5" y="186"/>
                  </a:lnTo>
                  <a:lnTo>
                    <a:pt x="0" y="180"/>
                  </a:lnTo>
                  <a:lnTo>
                    <a:pt x="27" y="163"/>
                  </a:lnTo>
                  <a:lnTo>
                    <a:pt x="54" y="148"/>
                  </a:lnTo>
                  <a:lnTo>
                    <a:pt x="84" y="133"/>
                  </a:lnTo>
                  <a:lnTo>
                    <a:pt x="114" y="120"/>
                  </a:lnTo>
                  <a:lnTo>
                    <a:pt x="144" y="108"/>
                  </a:lnTo>
                  <a:lnTo>
                    <a:pt x="173" y="95"/>
                  </a:lnTo>
                  <a:lnTo>
                    <a:pt x="203" y="84"/>
                  </a:lnTo>
                  <a:lnTo>
                    <a:pt x="233" y="70"/>
                  </a:lnTo>
                  <a:lnTo>
                    <a:pt x="248" y="63"/>
                  </a:lnTo>
                  <a:lnTo>
                    <a:pt x="262" y="57"/>
                  </a:lnTo>
                  <a:lnTo>
                    <a:pt x="277" y="53"/>
                  </a:lnTo>
                  <a:lnTo>
                    <a:pt x="295" y="50"/>
                  </a:lnTo>
                  <a:lnTo>
                    <a:pt x="312" y="48"/>
                  </a:lnTo>
                  <a:lnTo>
                    <a:pt x="327" y="44"/>
                  </a:lnTo>
                  <a:lnTo>
                    <a:pt x="339" y="36"/>
                  </a:lnTo>
                  <a:lnTo>
                    <a:pt x="352" y="29"/>
                  </a:lnTo>
                  <a:lnTo>
                    <a:pt x="366" y="29"/>
                  </a:lnTo>
                  <a:lnTo>
                    <a:pt x="381" y="25"/>
                  </a:lnTo>
                  <a:lnTo>
                    <a:pt x="399" y="17"/>
                  </a:lnTo>
                  <a:lnTo>
                    <a:pt x="416" y="10"/>
                  </a:lnTo>
                  <a:lnTo>
                    <a:pt x="431" y="4"/>
                  </a:lnTo>
                  <a:lnTo>
                    <a:pt x="448" y="0"/>
                  </a:lnTo>
                  <a:lnTo>
                    <a:pt x="465" y="0"/>
                  </a:lnTo>
                  <a:lnTo>
                    <a:pt x="48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48" name="Freeform 220"/>
            <p:cNvSpPr>
              <a:spLocks/>
            </p:cNvSpPr>
            <p:nvPr/>
          </p:nvSpPr>
          <p:spPr bwMode="auto">
            <a:xfrm>
              <a:off x="4825" y="3061"/>
              <a:ext cx="97" cy="24"/>
            </a:xfrm>
            <a:custGeom>
              <a:avLst/>
              <a:gdLst/>
              <a:ahLst/>
              <a:cxnLst>
                <a:cxn ang="0">
                  <a:pos x="97" y="7"/>
                </a:cxn>
                <a:cxn ang="0">
                  <a:pos x="87" y="15"/>
                </a:cxn>
                <a:cxn ang="0">
                  <a:pos x="77" y="19"/>
                </a:cxn>
                <a:cxn ang="0">
                  <a:pos x="67" y="23"/>
                </a:cxn>
                <a:cxn ang="0">
                  <a:pos x="55" y="24"/>
                </a:cxn>
                <a:cxn ang="0">
                  <a:pos x="43" y="24"/>
                </a:cxn>
                <a:cxn ang="0">
                  <a:pos x="30" y="24"/>
                </a:cxn>
                <a:cxn ang="0">
                  <a:pos x="15" y="23"/>
                </a:cxn>
                <a:cxn ang="0">
                  <a:pos x="3" y="21"/>
                </a:cxn>
                <a:cxn ang="0">
                  <a:pos x="0" y="11"/>
                </a:cxn>
                <a:cxn ang="0">
                  <a:pos x="8" y="6"/>
                </a:cxn>
                <a:cxn ang="0">
                  <a:pos x="15" y="2"/>
                </a:cxn>
                <a:cxn ang="0">
                  <a:pos x="25" y="0"/>
                </a:cxn>
                <a:cxn ang="0">
                  <a:pos x="45" y="0"/>
                </a:cxn>
                <a:cxn ang="0">
                  <a:pos x="65" y="0"/>
                </a:cxn>
                <a:cxn ang="0">
                  <a:pos x="82" y="2"/>
                </a:cxn>
                <a:cxn ang="0">
                  <a:pos x="97" y="7"/>
                </a:cxn>
              </a:cxnLst>
              <a:rect l="0" t="0" r="r" b="b"/>
              <a:pathLst>
                <a:path w="97" h="24">
                  <a:moveTo>
                    <a:pt x="97" y="7"/>
                  </a:moveTo>
                  <a:lnTo>
                    <a:pt x="87" y="15"/>
                  </a:lnTo>
                  <a:lnTo>
                    <a:pt x="77" y="19"/>
                  </a:lnTo>
                  <a:lnTo>
                    <a:pt x="67" y="23"/>
                  </a:lnTo>
                  <a:lnTo>
                    <a:pt x="55" y="24"/>
                  </a:lnTo>
                  <a:lnTo>
                    <a:pt x="43" y="24"/>
                  </a:lnTo>
                  <a:lnTo>
                    <a:pt x="30" y="24"/>
                  </a:lnTo>
                  <a:lnTo>
                    <a:pt x="15" y="23"/>
                  </a:lnTo>
                  <a:lnTo>
                    <a:pt x="3" y="21"/>
                  </a:lnTo>
                  <a:lnTo>
                    <a:pt x="0" y="11"/>
                  </a:lnTo>
                  <a:lnTo>
                    <a:pt x="8" y="6"/>
                  </a:lnTo>
                  <a:lnTo>
                    <a:pt x="15" y="2"/>
                  </a:lnTo>
                  <a:lnTo>
                    <a:pt x="25" y="0"/>
                  </a:lnTo>
                  <a:lnTo>
                    <a:pt x="45" y="0"/>
                  </a:lnTo>
                  <a:lnTo>
                    <a:pt x="65" y="0"/>
                  </a:lnTo>
                  <a:lnTo>
                    <a:pt x="82" y="2"/>
                  </a:lnTo>
                  <a:lnTo>
                    <a:pt x="97" y="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49" name="Freeform 221"/>
            <p:cNvSpPr>
              <a:spLocks/>
            </p:cNvSpPr>
            <p:nvPr/>
          </p:nvSpPr>
          <p:spPr bwMode="auto">
            <a:xfrm>
              <a:off x="3736" y="3091"/>
              <a:ext cx="354" cy="46"/>
            </a:xfrm>
            <a:custGeom>
              <a:avLst/>
              <a:gdLst/>
              <a:ahLst/>
              <a:cxnLst>
                <a:cxn ang="0">
                  <a:pos x="354" y="42"/>
                </a:cxn>
                <a:cxn ang="0">
                  <a:pos x="351" y="46"/>
                </a:cxn>
                <a:cxn ang="0">
                  <a:pos x="329" y="38"/>
                </a:cxn>
                <a:cxn ang="0">
                  <a:pos x="304" y="32"/>
                </a:cxn>
                <a:cxn ang="0">
                  <a:pos x="280" y="28"/>
                </a:cxn>
                <a:cxn ang="0">
                  <a:pos x="255" y="27"/>
                </a:cxn>
                <a:cxn ang="0">
                  <a:pos x="230" y="25"/>
                </a:cxn>
                <a:cxn ang="0">
                  <a:pos x="203" y="25"/>
                </a:cxn>
                <a:cxn ang="0">
                  <a:pos x="176" y="23"/>
                </a:cxn>
                <a:cxn ang="0">
                  <a:pos x="148" y="21"/>
                </a:cxn>
                <a:cxn ang="0">
                  <a:pos x="131" y="23"/>
                </a:cxn>
                <a:cxn ang="0">
                  <a:pos x="111" y="27"/>
                </a:cxn>
                <a:cxn ang="0">
                  <a:pos x="94" y="28"/>
                </a:cxn>
                <a:cxn ang="0">
                  <a:pos x="74" y="32"/>
                </a:cxn>
                <a:cxn ang="0">
                  <a:pos x="57" y="34"/>
                </a:cxn>
                <a:cxn ang="0">
                  <a:pos x="37" y="38"/>
                </a:cxn>
                <a:cxn ang="0">
                  <a:pos x="20" y="40"/>
                </a:cxn>
                <a:cxn ang="0">
                  <a:pos x="0" y="42"/>
                </a:cxn>
                <a:cxn ang="0">
                  <a:pos x="37" y="28"/>
                </a:cxn>
                <a:cxn ang="0">
                  <a:pos x="79" y="17"/>
                </a:cxn>
                <a:cxn ang="0">
                  <a:pos x="121" y="8"/>
                </a:cxn>
                <a:cxn ang="0">
                  <a:pos x="166" y="2"/>
                </a:cxn>
                <a:cxn ang="0">
                  <a:pos x="210" y="0"/>
                </a:cxn>
                <a:cxn ang="0">
                  <a:pos x="252" y="2"/>
                </a:cxn>
                <a:cxn ang="0">
                  <a:pos x="294" y="10"/>
                </a:cxn>
                <a:cxn ang="0">
                  <a:pos x="332" y="21"/>
                </a:cxn>
                <a:cxn ang="0">
                  <a:pos x="354" y="42"/>
                </a:cxn>
              </a:cxnLst>
              <a:rect l="0" t="0" r="r" b="b"/>
              <a:pathLst>
                <a:path w="354" h="46">
                  <a:moveTo>
                    <a:pt x="354" y="42"/>
                  </a:moveTo>
                  <a:lnTo>
                    <a:pt x="351" y="46"/>
                  </a:lnTo>
                  <a:lnTo>
                    <a:pt x="329" y="38"/>
                  </a:lnTo>
                  <a:lnTo>
                    <a:pt x="304" y="32"/>
                  </a:lnTo>
                  <a:lnTo>
                    <a:pt x="280" y="28"/>
                  </a:lnTo>
                  <a:lnTo>
                    <a:pt x="255" y="27"/>
                  </a:lnTo>
                  <a:lnTo>
                    <a:pt x="230" y="25"/>
                  </a:lnTo>
                  <a:lnTo>
                    <a:pt x="203" y="25"/>
                  </a:lnTo>
                  <a:lnTo>
                    <a:pt x="176" y="23"/>
                  </a:lnTo>
                  <a:lnTo>
                    <a:pt x="148" y="21"/>
                  </a:lnTo>
                  <a:lnTo>
                    <a:pt x="131" y="23"/>
                  </a:lnTo>
                  <a:lnTo>
                    <a:pt x="111" y="27"/>
                  </a:lnTo>
                  <a:lnTo>
                    <a:pt x="94" y="28"/>
                  </a:lnTo>
                  <a:lnTo>
                    <a:pt x="74" y="32"/>
                  </a:lnTo>
                  <a:lnTo>
                    <a:pt x="57" y="34"/>
                  </a:lnTo>
                  <a:lnTo>
                    <a:pt x="37" y="38"/>
                  </a:lnTo>
                  <a:lnTo>
                    <a:pt x="20" y="40"/>
                  </a:lnTo>
                  <a:lnTo>
                    <a:pt x="0" y="42"/>
                  </a:lnTo>
                  <a:lnTo>
                    <a:pt x="37" y="28"/>
                  </a:lnTo>
                  <a:lnTo>
                    <a:pt x="79" y="17"/>
                  </a:lnTo>
                  <a:lnTo>
                    <a:pt x="121" y="8"/>
                  </a:lnTo>
                  <a:lnTo>
                    <a:pt x="166" y="2"/>
                  </a:lnTo>
                  <a:lnTo>
                    <a:pt x="210" y="0"/>
                  </a:lnTo>
                  <a:lnTo>
                    <a:pt x="252" y="2"/>
                  </a:lnTo>
                  <a:lnTo>
                    <a:pt x="294" y="10"/>
                  </a:lnTo>
                  <a:lnTo>
                    <a:pt x="332" y="21"/>
                  </a:lnTo>
                  <a:lnTo>
                    <a:pt x="354" y="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50" name="Freeform 222"/>
            <p:cNvSpPr>
              <a:spLocks/>
            </p:cNvSpPr>
            <p:nvPr/>
          </p:nvSpPr>
          <p:spPr bwMode="auto">
            <a:xfrm>
              <a:off x="3176" y="3123"/>
              <a:ext cx="315" cy="129"/>
            </a:xfrm>
            <a:custGeom>
              <a:avLst/>
              <a:gdLst/>
              <a:ahLst/>
              <a:cxnLst>
                <a:cxn ang="0">
                  <a:pos x="315" y="10"/>
                </a:cxn>
                <a:cxn ang="0">
                  <a:pos x="307" y="21"/>
                </a:cxn>
                <a:cxn ang="0">
                  <a:pos x="270" y="34"/>
                </a:cxn>
                <a:cxn ang="0">
                  <a:pos x="230" y="49"/>
                </a:cxn>
                <a:cxn ang="0">
                  <a:pos x="193" y="63"/>
                </a:cxn>
                <a:cxn ang="0">
                  <a:pos x="154" y="78"/>
                </a:cxn>
                <a:cxn ang="0">
                  <a:pos x="117" y="91"/>
                </a:cxn>
                <a:cxn ang="0">
                  <a:pos x="77" y="104"/>
                </a:cxn>
                <a:cxn ang="0">
                  <a:pos x="40" y="118"/>
                </a:cxn>
                <a:cxn ang="0">
                  <a:pos x="0" y="129"/>
                </a:cxn>
                <a:cxn ang="0">
                  <a:pos x="0" y="118"/>
                </a:cxn>
                <a:cxn ang="0">
                  <a:pos x="37" y="102"/>
                </a:cxn>
                <a:cxn ang="0">
                  <a:pos x="77" y="85"/>
                </a:cxn>
                <a:cxn ang="0">
                  <a:pos x="114" y="70"/>
                </a:cxn>
                <a:cxn ang="0">
                  <a:pos x="151" y="55"/>
                </a:cxn>
                <a:cxn ang="0">
                  <a:pos x="191" y="40"/>
                </a:cxn>
                <a:cxn ang="0">
                  <a:pos x="228" y="27"/>
                </a:cxn>
                <a:cxn ang="0">
                  <a:pos x="268" y="14"/>
                </a:cxn>
                <a:cxn ang="0">
                  <a:pos x="307" y="0"/>
                </a:cxn>
                <a:cxn ang="0">
                  <a:pos x="315" y="10"/>
                </a:cxn>
              </a:cxnLst>
              <a:rect l="0" t="0" r="r" b="b"/>
              <a:pathLst>
                <a:path w="315" h="129">
                  <a:moveTo>
                    <a:pt x="315" y="10"/>
                  </a:moveTo>
                  <a:lnTo>
                    <a:pt x="307" y="21"/>
                  </a:lnTo>
                  <a:lnTo>
                    <a:pt x="270" y="34"/>
                  </a:lnTo>
                  <a:lnTo>
                    <a:pt x="230" y="49"/>
                  </a:lnTo>
                  <a:lnTo>
                    <a:pt x="193" y="63"/>
                  </a:lnTo>
                  <a:lnTo>
                    <a:pt x="154" y="78"/>
                  </a:lnTo>
                  <a:lnTo>
                    <a:pt x="117" y="91"/>
                  </a:lnTo>
                  <a:lnTo>
                    <a:pt x="77" y="104"/>
                  </a:lnTo>
                  <a:lnTo>
                    <a:pt x="40" y="118"/>
                  </a:lnTo>
                  <a:lnTo>
                    <a:pt x="0" y="129"/>
                  </a:lnTo>
                  <a:lnTo>
                    <a:pt x="0" y="118"/>
                  </a:lnTo>
                  <a:lnTo>
                    <a:pt x="37" y="102"/>
                  </a:lnTo>
                  <a:lnTo>
                    <a:pt x="77" y="85"/>
                  </a:lnTo>
                  <a:lnTo>
                    <a:pt x="114" y="70"/>
                  </a:lnTo>
                  <a:lnTo>
                    <a:pt x="151" y="55"/>
                  </a:lnTo>
                  <a:lnTo>
                    <a:pt x="191" y="40"/>
                  </a:lnTo>
                  <a:lnTo>
                    <a:pt x="228" y="27"/>
                  </a:lnTo>
                  <a:lnTo>
                    <a:pt x="268" y="14"/>
                  </a:lnTo>
                  <a:lnTo>
                    <a:pt x="307" y="0"/>
                  </a:lnTo>
                  <a:lnTo>
                    <a:pt x="315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51" name="Freeform 223"/>
            <p:cNvSpPr>
              <a:spLocks/>
            </p:cNvSpPr>
            <p:nvPr/>
          </p:nvSpPr>
          <p:spPr bwMode="auto">
            <a:xfrm>
              <a:off x="4820" y="3129"/>
              <a:ext cx="60" cy="25"/>
            </a:xfrm>
            <a:custGeom>
              <a:avLst/>
              <a:gdLst/>
              <a:ahLst/>
              <a:cxnLst>
                <a:cxn ang="0">
                  <a:pos x="60" y="15"/>
                </a:cxn>
                <a:cxn ang="0">
                  <a:pos x="60" y="21"/>
                </a:cxn>
                <a:cxn ang="0">
                  <a:pos x="48" y="25"/>
                </a:cxn>
                <a:cxn ang="0">
                  <a:pos x="33" y="25"/>
                </a:cxn>
                <a:cxn ang="0">
                  <a:pos x="18" y="25"/>
                </a:cxn>
                <a:cxn ang="0">
                  <a:pos x="3" y="25"/>
                </a:cxn>
                <a:cxn ang="0">
                  <a:pos x="0" y="17"/>
                </a:cxn>
                <a:cxn ang="0">
                  <a:pos x="8" y="9"/>
                </a:cxn>
                <a:cxn ang="0">
                  <a:pos x="15" y="4"/>
                </a:cxn>
                <a:cxn ang="0">
                  <a:pos x="25" y="0"/>
                </a:cxn>
                <a:cxn ang="0">
                  <a:pos x="35" y="4"/>
                </a:cxn>
                <a:cxn ang="0">
                  <a:pos x="45" y="6"/>
                </a:cxn>
                <a:cxn ang="0">
                  <a:pos x="52" y="9"/>
                </a:cxn>
                <a:cxn ang="0">
                  <a:pos x="60" y="15"/>
                </a:cxn>
              </a:cxnLst>
              <a:rect l="0" t="0" r="r" b="b"/>
              <a:pathLst>
                <a:path w="60" h="25">
                  <a:moveTo>
                    <a:pt x="60" y="15"/>
                  </a:moveTo>
                  <a:lnTo>
                    <a:pt x="60" y="21"/>
                  </a:lnTo>
                  <a:lnTo>
                    <a:pt x="48" y="25"/>
                  </a:lnTo>
                  <a:lnTo>
                    <a:pt x="33" y="25"/>
                  </a:lnTo>
                  <a:lnTo>
                    <a:pt x="18" y="25"/>
                  </a:lnTo>
                  <a:lnTo>
                    <a:pt x="3" y="25"/>
                  </a:lnTo>
                  <a:lnTo>
                    <a:pt x="0" y="17"/>
                  </a:lnTo>
                  <a:lnTo>
                    <a:pt x="8" y="9"/>
                  </a:lnTo>
                  <a:lnTo>
                    <a:pt x="15" y="4"/>
                  </a:lnTo>
                  <a:lnTo>
                    <a:pt x="25" y="0"/>
                  </a:lnTo>
                  <a:lnTo>
                    <a:pt x="35" y="4"/>
                  </a:lnTo>
                  <a:lnTo>
                    <a:pt x="45" y="6"/>
                  </a:lnTo>
                  <a:lnTo>
                    <a:pt x="52" y="9"/>
                  </a:lnTo>
                  <a:lnTo>
                    <a:pt x="6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52" name="Freeform 224"/>
            <p:cNvSpPr>
              <a:spLocks/>
            </p:cNvSpPr>
            <p:nvPr/>
          </p:nvSpPr>
          <p:spPr bwMode="auto">
            <a:xfrm>
              <a:off x="3902" y="3180"/>
              <a:ext cx="121" cy="25"/>
            </a:xfrm>
            <a:custGeom>
              <a:avLst/>
              <a:gdLst/>
              <a:ahLst/>
              <a:cxnLst>
                <a:cxn ang="0">
                  <a:pos x="121" y="15"/>
                </a:cxn>
                <a:cxn ang="0">
                  <a:pos x="104" y="25"/>
                </a:cxn>
                <a:cxn ang="0">
                  <a:pos x="91" y="25"/>
                </a:cxn>
                <a:cxn ang="0">
                  <a:pos x="76" y="25"/>
                </a:cxn>
                <a:cxn ang="0">
                  <a:pos x="64" y="25"/>
                </a:cxn>
                <a:cxn ang="0">
                  <a:pos x="52" y="25"/>
                </a:cxn>
                <a:cxn ang="0">
                  <a:pos x="39" y="23"/>
                </a:cxn>
                <a:cxn ang="0">
                  <a:pos x="27" y="21"/>
                </a:cxn>
                <a:cxn ang="0">
                  <a:pos x="12" y="19"/>
                </a:cxn>
                <a:cxn ang="0">
                  <a:pos x="0" y="15"/>
                </a:cxn>
                <a:cxn ang="0">
                  <a:pos x="12" y="8"/>
                </a:cxn>
                <a:cxn ang="0">
                  <a:pos x="24" y="2"/>
                </a:cxn>
                <a:cxn ang="0">
                  <a:pos x="42" y="0"/>
                </a:cxn>
                <a:cxn ang="0">
                  <a:pos x="57" y="0"/>
                </a:cxn>
                <a:cxn ang="0">
                  <a:pos x="72" y="0"/>
                </a:cxn>
                <a:cxn ang="0">
                  <a:pos x="89" y="2"/>
                </a:cxn>
                <a:cxn ang="0">
                  <a:pos x="104" y="2"/>
                </a:cxn>
                <a:cxn ang="0">
                  <a:pos x="119" y="4"/>
                </a:cxn>
                <a:cxn ang="0">
                  <a:pos x="121" y="15"/>
                </a:cxn>
              </a:cxnLst>
              <a:rect l="0" t="0" r="r" b="b"/>
              <a:pathLst>
                <a:path w="121" h="25">
                  <a:moveTo>
                    <a:pt x="121" y="15"/>
                  </a:moveTo>
                  <a:lnTo>
                    <a:pt x="104" y="25"/>
                  </a:lnTo>
                  <a:lnTo>
                    <a:pt x="91" y="25"/>
                  </a:lnTo>
                  <a:lnTo>
                    <a:pt x="76" y="25"/>
                  </a:lnTo>
                  <a:lnTo>
                    <a:pt x="64" y="25"/>
                  </a:lnTo>
                  <a:lnTo>
                    <a:pt x="52" y="25"/>
                  </a:lnTo>
                  <a:lnTo>
                    <a:pt x="39" y="23"/>
                  </a:lnTo>
                  <a:lnTo>
                    <a:pt x="27" y="21"/>
                  </a:lnTo>
                  <a:lnTo>
                    <a:pt x="12" y="19"/>
                  </a:lnTo>
                  <a:lnTo>
                    <a:pt x="0" y="15"/>
                  </a:lnTo>
                  <a:lnTo>
                    <a:pt x="12" y="8"/>
                  </a:lnTo>
                  <a:lnTo>
                    <a:pt x="24" y="2"/>
                  </a:lnTo>
                  <a:lnTo>
                    <a:pt x="42" y="0"/>
                  </a:lnTo>
                  <a:lnTo>
                    <a:pt x="57" y="0"/>
                  </a:lnTo>
                  <a:lnTo>
                    <a:pt x="72" y="0"/>
                  </a:lnTo>
                  <a:lnTo>
                    <a:pt x="89" y="2"/>
                  </a:lnTo>
                  <a:lnTo>
                    <a:pt x="104" y="2"/>
                  </a:lnTo>
                  <a:lnTo>
                    <a:pt x="119" y="4"/>
                  </a:lnTo>
                  <a:lnTo>
                    <a:pt x="121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53" name="Freeform 225"/>
            <p:cNvSpPr>
              <a:spLocks/>
            </p:cNvSpPr>
            <p:nvPr/>
          </p:nvSpPr>
          <p:spPr bwMode="auto">
            <a:xfrm>
              <a:off x="3753" y="3218"/>
              <a:ext cx="136" cy="23"/>
            </a:xfrm>
            <a:custGeom>
              <a:avLst/>
              <a:gdLst/>
              <a:ahLst/>
              <a:cxnLst>
                <a:cxn ang="0">
                  <a:pos x="136" y="11"/>
                </a:cxn>
                <a:cxn ang="0">
                  <a:pos x="136" y="23"/>
                </a:cxn>
                <a:cxn ang="0">
                  <a:pos x="117" y="23"/>
                </a:cxn>
                <a:cxn ang="0">
                  <a:pos x="99" y="23"/>
                </a:cxn>
                <a:cxn ang="0">
                  <a:pos x="82" y="23"/>
                </a:cxn>
                <a:cxn ang="0">
                  <a:pos x="65" y="23"/>
                </a:cxn>
                <a:cxn ang="0">
                  <a:pos x="50" y="23"/>
                </a:cxn>
                <a:cxn ang="0">
                  <a:pos x="32" y="21"/>
                </a:cxn>
                <a:cxn ang="0">
                  <a:pos x="17" y="19"/>
                </a:cxn>
                <a:cxn ang="0">
                  <a:pos x="0" y="15"/>
                </a:cxn>
                <a:cxn ang="0">
                  <a:pos x="10" y="0"/>
                </a:cxn>
                <a:cxn ang="0">
                  <a:pos x="27" y="4"/>
                </a:cxn>
                <a:cxn ang="0">
                  <a:pos x="42" y="4"/>
                </a:cxn>
                <a:cxn ang="0">
                  <a:pos x="60" y="4"/>
                </a:cxn>
                <a:cxn ang="0">
                  <a:pos x="74" y="4"/>
                </a:cxn>
                <a:cxn ang="0">
                  <a:pos x="89" y="4"/>
                </a:cxn>
                <a:cxn ang="0">
                  <a:pos x="104" y="6"/>
                </a:cxn>
                <a:cxn ang="0">
                  <a:pos x="121" y="7"/>
                </a:cxn>
                <a:cxn ang="0">
                  <a:pos x="136" y="11"/>
                </a:cxn>
              </a:cxnLst>
              <a:rect l="0" t="0" r="r" b="b"/>
              <a:pathLst>
                <a:path w="136" h="23">
                  <a:moveTo>
                    <a:pt x="136" y="11"/>
                  </a:moveTo>
                  <a:lnTo>
                    <a:pt x="136" y="23"/>
                  </a:lnTo>
                  <a:lnTo>
                    <a:pt x="117" y="23"/>
                  </a:lnTo>
                  <a:lnTo>
                    <a:pt x="99" y="23"/>
                  </a:lnTo>
                  <a:lnTo>
                    <a:pt x="82" y="23"/>
                  </a:lnTo>
                  <a:lnTo>
                    <a:pt x="65" y="23"/>
                  </a:lnTo>
                  <a:lnTo>
                    <a:pt x="50" y="23"/>
                  </a:lnTo>
                  <a:lnTo>
                    <a:pt x="32" y="21"/>
                  </a:lnTo>
                  <a:lnTo>
                    <a:pt x="17" y="19"/>
                  </a:lnTo>
                  <a:lnTo>
                    <a:pt x="0" y="15"/>
                  </a:lnTo>
                  <a:lnTo>
                    <a:pt x="10" y="0"/>
                  </a:lnTo>
                  <a:lnTo>
                    <a:pt x="27" y="4"/>
                  </a:lnTo>
                  <a:lnTo>
                    <a:pt x="42" y="4"/>
                  </a:lnTo>
                  <a:lnTo>
                    <a:pt x="60" y="4"/>
                  </a:lnTo>
                  <a:lnTo>
                    <a:pt x="74" y="4"/>
                  </a:lnTo>
                  <a:lnTo>
                    <a:pt x="89" y="4"/>
                  </a:lnTo>
                  <a:lnTo>
                    <a:pt x="104" y="6"/>
                  </a:lnTo>
                  <a:lnTo>
                    <a:pt x="121" y="7"/>
                  </a:lnTo>
                  <a:lnTo>
                    <a:pt x="136" y="1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54" name="Freeform 226"/>
            <p:cNvSpPr>
              <a:spLocks/>
            </p:cNvSpPr>
            <p:nvPr/>
          </p:nvSpPr>
          <p:spPr bwMode="auto">
            <a:xfrm>
              <a:off x="3198" y="3235"/>
              <a:ext cx="228" cy="93"/>
            </a:xfrm>
            <a:custGeom>
              <a:avLst/>
              <a:gdLst/>
              <a:ahLst/>
              <a:cxnLst>
                <a:cxn ang="0">
                  <a:pos x="228" y="6"/>
                </a:cxn>
                <a:cxn ang="0">
                  <a:pos x="226" y="23"/>
                </a:cxn>
                <a:cxn ang="0">
                  <a:pos x="199" y="32"/>
                </a:cxn>
                <a:cxn ang="0">
                  <a:pos x="174" y="40"/>
                </a:cxn>
                <a:cxn ang="0">
                  <a:pos x="147" y="47"/>
                </a:cxn>
                <a:cxn ang="0">
                  <a:pos x="122" y="55"/>
                </a:cxn>
                <a:cxn ang="0">
                  <a:pos x="95" y="62"/>
                </a:cxn>
                <a:cxn ang="0">
                  <a:pos x="70" y="70"/>
                </a:cxn>
                <a:cxn ang="0">
                  <a:pos x="45" y="81"/>
                </a:cxn>
                <a:cxn ang="0">
                  <a:pos x="23" y="93"/>
                </a:cxn>
                <a:cxn ang="0">
                  <a:pos x="13" y="93"/>
                </a:cxn>
                <a:cxn ang="0">
                  <a:pos x="8" y="91"/>
                </a:cxn>
                <a:cxn ang="0">
                  <a:pos x="3" y="89"/>
                </a:cxn>
                <a:cxn ang="0">
                  <a:pos x="0" y="83"/>
                </a:cxn>
                <a:cxn ang="0">
                  <a:pos x="8" y="70"/>
                </a:cxn>
                <a:cxn ang="0">
                  <a:pos x="18" y="60"/>
                </a:cxn>
                <a:cxn ang="0">
                  <a:pos x="30" y="55"/>
                </a:cxn>
                <a:cxn ang="0">
                  <a:pos x="47" y="51"/>
                </a:cxn>
                <a:cxn ang="0">
                  <a:pos x="62" y="47"/>
                </a:cxn>
                <a:cxn ang="0">
                  <a:pos x="80" y="43"/>
                </a:cxn>
                <a:cxn ang="0">
                  <a:pos x="95" y="38"/>
                </a:cxn>
                <a:cxn ang="0">
                  <a:pos x="107" y="28"/>
                </a:cxn>
                <a:cxn ang="0">
                  <a:pos x="124" y="26"/>
                </a:cxn>
                <a:cxn ang="0">
                  <a:pos x="139" y="21"/>
                </a:cxn>
                <a:cxn ang="0">
                  <a:pos x="154" y="15"/>
                </a:cxn>
                <a:cxn ang="0">
                  <a:pos x="169" y="7"/>
                </a:cxn>
                <a:cxn ang="0">
                  <a:pos x="181" y="4"/>
                </a:cxn>
                <a:cxn ang="0">
                  <a:pos x="196" y="0"/>
                </a:cxn>
                <a:cxn ang="0">
                  <a:pos x="211" y="0"/>
                </a:cxn>
                <a:cxn ang="0">
                  <a:pos x="228" y="6"/>
                </a:cxn>
              </a:cxnLst>
              <a:rect l="0" t="0" r="r" b="b"/>
              <a:pathLst>
                <a:path w="228" h="93">
                  <a:moveTo>
                    <a:pt x="228" y="6"/>
                  </a:moveTo>
                  <a:lnTo>
                    <a:pt x="226" y="23"/>
                  </a:lnTo>
                  <a:lnTo>
                    <a:pt x="199" y="32"/>
                  </a:lnTo>
                  <a:lnTo>
                    <a:pt x="174" y="40"/>
                  </a:lnTo>
                  <a:lnTo>
                    <a:pt x="147" y="47"/>
                  </a:lnTo>
                  <a:lnTo>
                    <a:pt x="122" y="55"/>
                  </a:lnTo>
                  <a:lnTo>
                    <a:pt x="95" y="62"/>
                  </a:lnTo>
                  <a:lnTo>
                    <a:pt x="70" y="70"/>
                  </a:lnTo>
                  <a:lnTo>
                    <a:pt x="45" y="81"/>
                  </a:lnTo>
                  <a:lnTo>
                    <a:pt x="23" y="93"/>
                  </a:lnTo>
                  <a:lnTo>
                    <a:pt x="13" y="93"/>
                  </a:lnTo>
                  <a:lnTo>
                    <a:pt x="8" y="91"/>
                  </a:lnTo>
                  <a:lnTo>
                    <a:pt x="3" y="89"/>
                  </a:lnTo>
                  <a:lnTo>
                    <a:pt x="0" y="83"/>
                  </a:lnTo>
                  <a:lnTo>
                    <a:pt x="8" y="70"/>
                  </a:lnTo>
                  <a:lnTo>
                    <a:pt x="18" y="60"/>
                  </a:lnTo>
                  <a:lnTo>
                    <a:pt x="30" y="55"/>
                  </a:lnTo>
                  <a:lnTo>
                    <a:pt x="47" y="51"/>
                  </a:lnTo>
                  <a:lnTo>
                    <a:pt x="62" y="47"/>
                  </a:lnTo>
                  <a:lnTo>
                    <a:pt x="80" y="43"/>
                  </a:lnTo>
                  <a:lnTo>
                    <a:pt x="95" y="38"/>
                  </a:lnTo>
                  <a:lnTo>
                    <a:pt x="107" y="28"/>
                  </a:lnTo>
                  <a:lnTo>
                    <a:pt x="124" y="26"/>
                  </a:lnTo>
                  <a:lnTo>
                    <a:pt x="139" y="21"/>
                  </a:lnTo>
                  <a:lnTo>
                    <a:pt x="154" y="15"/>
                  </a:lnTo>
                  <a:lnTo>
                    <a:pt x="169" y="7"/>
                  </a:lnTo>
                  <a:lnTo>
                    <a:pt x="181" y="4"/>
                  </a:lnTo>
                  <a:lnTo>
                    <a:pt x="196" y="0"/>
                  </a:lnTo>
                  <a:lnTo>
                    <a:pt x="211" y="0"/>
                  </a:lnTo>
                  <a:lnTo>
                    <a:pt x="228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55" name="Freeform 227"/>
            <p:cNvSpPr>
              <a:spLocks/>
            </p:cNvSpPr>
            <p:nvPr/>
          </p:nvSpPr>
          <p:spPr bwMode="auto">
            <a:xfrm>
              <a:off x="3629" y="3275"/>
              <a:ext cx="184" cy="30"/>
            </a:xfrm>
            <a:custGeom>
              <a:avLst/>
              <a:gdLst/>
              <a:ahLst/>
              <a:cxnLst>
                <a:cxn ang="0">
                  <a:pos x="184" y="30"/>
                </a:cxn>
                <a:cxn ang="0">
                  <a:pos x="164" y="28"/>
                </a:cxn>
                <a:cxn ang="0">
                  <a:pos x="141" y="28"/>
                </a:cxn>
                <a:cxn ang="0">
                  <a:pos x="119" y="26"/>
                </a:cxn>
                <a:cxn ang="0">
                  <a:pos x="94" y="24"/>
                </a:cxn>
                <a:cxn ang="0">
                  <a:pos x="72" y="24"/>
                </a:cxn>
                <a:cxn ang="0">
                  <a:pos x="47" y="22"/>
                </a:cxn>
                <a:cxn ang="0">
                  <a:pos x="23" y="24"/>
                </a:cxn>
                <a:cxn ang="0">
                  <a:pos x="0" y="26"/>
                </a:cxn>
                <a:cxn ang="0">
                  <a:pos x="0" y="19"/>
                </a:cxn>
                <a:cxn ang="0">
                  <a:pos x="3" y="9"/>
                </a:cxn>
                <a:cxn ang="0">
                  <a:pos x="10" y="3"/>
                </a:cxn>
                <a:cxn ang="0">
                  <a:pos x="23" y="0"/>
                </a:cxn>
                <a:cxn ang="0">
                  <a:pos x="42" y="2"/>
                </a:cxn>
                <a:cxn ang="0">
                  <a:pos x="67" y="0"/>
                </a:cxn>
                <a:cxn ang="0">
                  <a:pos x="92" y="0"/>
                </a:cxn>
                <a:cxn ang="0">
                  <a:pos x="117" y="0"/>
                </a:cxn>
                <a:cxn ang="0">
                  <a:pos x="139" y="2"/>
                </a:cxn>
                <a:cxn ang="0">
                  <a:pos x="159" y="5"/>
                </a:cxn>
                <a:cxn ang="0">
                  <a:pos x="174" y="15"/>
                </a:cxn>
                <a:cxn ang="0">
                  <a:pos x="184" y="30"/>
                </a:cxn>
              </a:cxnLst>
              <a:rect l="0" t="0" r="r" b="b"/>
              <a:pathLst>
                <a:path w="184" h="30">
                  <a:moveTo>
                    <a:pt x="184" y="30"/>
                  </a:moveTo>
                  <a:lnTo>
                    <a:pt x="164" y="28"/>
                  </a:lnTo>
                  <a:lnTo>
                    <a:pt x="141" y="28"/>
                  </a:lnTo>
                  <a:lnTo>
                    <a:pt x="119" y="26"/>
                  </a:lnTo>
                  <a:lnTo>
                    <a:pt x="94" y="24"/>
                  </a:lnTo>
                  <a:lnTo>
                    <a:pt x="72" y="24"/>
                  </a:lnTo>
                  <a:lnTo>
                    <a:pt x="47" y="22"/>
                  </a:lnTo>
                  <a:lnTo>
                    <a:pt x="23" y="24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3" y="9"/>
                  </a:lnTo>
                  <a:lnTo>
                    <a:pt x="10" y="3"/>
                  </a:lnTo>
                  <a:lnTo>
                    <a:pt x="23" y="0"/>
                  </a:lnTo>
                  <a:lnTo>
                    <a:pt x="42" y="2"/>
                  </a:lnTo>
                  <a:lnTo>
                    <a:pt x="67" y="0"/>
                  </a:lnTo>
                  <a:lnTo>
                    <a:pt x="92" y="0"/>
                  </a:lnTo>
                  <a:lnTo>
                    <a:pt x="117" y="0"/>
                  </a:lnTo>
                  <a:lnTo>
                    <a:pt x="139" y="2"/>
                  </a:lnTo>
                  <a:lnTo>
                    <a:pt x="159" y="5"/>
                  </a:lnTo>
                  <a:lnTo>
                    <a:pt x="174" y="15"/>
                  </a:lnTo>
                  <a:lnTo>
                    <a:pt x="184" y="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56" name="Freeform 228"/>
            <p:cNvSpPr>
              <a:spLocks/>
            </p:cNvSpPr>
            <p:nvPr/>
          </p:nvSpPr>
          <p:spPr bwMode="auto">
            <a:xfrm>
              <a:off x="4097" y="3288"/>
              <a:ext cx="107" cy="51"/>
            </a:xfrm>
            <a:custGeom>
              <a:avLst/>
              <a:gdLst/>
              <a:ahLst/>
              <a:cxnLst>
                <a:cxn ang="0">
                  <a:pos x="15" y="6"/>
                </a:cxn>
                <a:cxn ang="0">
                  <a:pos x="18" y="21"/>
                </a:cxn>
                <a:cxn ang="0">
                  <a:pos x="33" y="28"/>
                </a:cxn>
                <a:cxn ang="0">
                  <a:pos x="52" y="32"/>
                </a:cxn>
                <a:cxn ang="0">
                  <a:pos x="67" y="40"/>
                </a:cxn>
                <a:cxn ang="0">
                  <a:pos x="80" y="45"/>
                </a:cxn>
                <a:cxn ang="0">
                  <a:pos x="92" y="40"/>
                </a:cxn>
                <a:cxn ang="0">
                  <a:pos x="102" y="36"/>
                </a:cxn>
                <a:cxn ang="0">
                  <a:pos x="107" y="47"/>
                </a:cxn>
                <a:cxn ang="0">
                  <a:pos x="92" y="49"/>
                </a:cxn>
                <a:cxn ang="0">
                  <a:pos x="80" y="51"/>
                </a:cxn>
                <a:cxn ang="0">
                  <a:pos x="65" y="51"/>
                </a:cxn>
                <a:cxn ang="0">
                  <a:pos x="50" y="51"/>
                </a:cxn>
                <a:cxn ang="0">
                  <a:pos x="38" y="49"/>
                </a:cxn>
                <a:cxn ang="0">
                  <a:pos x="25" y="45"/>
                </a:cxn>
                <a:cxn ang="0">
                  <a:pos x="13" y="42"/>
                </a:cxn>
                <a:cxn ang="0">
                  <a:pos x="0" y="38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8" y="0"/>
                </a:cxn>
                <a:cxn ang="0">
                  <a:pos x="13" y="4"/>
                </a:cxn>
                <a:cxn ang="0">
                  <a:pos x="15" y="6"/>
                </a:cxn>
              </a:cxnLst>
              <a:rect l="0" t="0" r="r" b="b"/>
              <a:pathLst>
                <a:path w="107" h="51">
                  <a:moveTo>
                    <a:pt x="15" y="6"/>
                  </a:moveTo>
                  <a:lnTo>
                    <a:pt x="18" y="21"/>
                  </a:lnTo>
                  <a:lnTo>
                    <a:pt x="33" y="28"/>
                  </a:lnTo>
                  <a:lnTo>
                    <a:pt x="52" y="32"/>
                  </a:lnTo>
                  <a:lnTo>
                    <a:pt x="67" y="40"/>
                  </a:lnTo>
                  <a:lnTo>
                    <a:pt x="80" y="45"/>
                  </a:lnTo>
                  <a:lnTo>
                    <a:pt x="92" y="40"/>
                  </a:lnTo>
                  <a:lnTo>
                    <a:pt x="102" y="36"/>
                  </a:lnTo>
                  <a:lnTo>
                    <a:pt x="107" y="47"/>
                  </a:lnTo>
                  <a:lnTo>
                    <a:pt x="92" y="49"/>
                  </a:lnTo>
                  <a:lnTo>
                    <a:pt x="80" y="51"/>
                  </a:lnTo>
                  <a:lnTo>
                    <a:pt x="65" y="51"/>
                  </a:lnTo>
                  <a:lnTo>
                    <a:pt x="50" y="51"/>
                  </a:lnTo>
                  <a:lnTo>
                    <a:pt x="38" y="49"/>
                  </a:lnTo>
                  <a:lnTo>
                    <a:pt x="25" y="45"/>
                  </a:lnTo>
                  <a:lnTo>
                    <a:pt x="13" y="42"/>
                  </a:lnTo>
                  <a:lnTo>
                    <a:pt x="0" y="38"/>
                  </a:lnTo>
                  <a:lnTo>
                    <a:pt x="0" y="0"/>
                  </a:lnTo>
                  <a:lnTo>
                    <a:pt x="5" y="0"/>
                  </a:lnTo>
                  <a:lnTo>
                    <a:pt x="8" y="0"/>
                  </a:lnTo>
                  <a:lnTo>
                    <a:pt x="13" y="4"/>
                  </a:lnTo>
                  <a:lnTo>
                    <a:pt x="15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57" name="Freeform 229"/>
            <p:cNvSpPr>
              <a:spLocks/>
            </p:cNvSpPr>
            <p:nvPr/>
          </p:nvSpPr>
          <p:spPr bwMode="auto">
            <a:xfrm>
              <a:off x="2733" y="3297"/>
              <a:ext cx="96" cy="55"/>
            </a:xfrm>
            <a:custGeom>
              <a:avLst/>
              <a:gdLst/>
              <a:ahLst/>
              <a:cxnLst>
                <a:cxn ang="0">
                  <a:pos x="96" y="19"/>
                </a:cxn>
                <a:cxn ang="0">
                  <a:pos x="84" y="23"/>
                </a:cxn>
                <a:cxn ang="0">
                  <a:pos x="72" y="29"/>
                </a:cxn>
                <a:cxn ang="0">
                  <a:pos x="59" y="36"/>
                </a:cxn>
                <a:cxn ang="0">
                  <a:pos x="47" y="44"/>
                </a:cxn>
                <a:cxn ang="0">
                  <a:pos x="35" y="51"/>
                </a:cxn>
                <a:cxn ang="0">
                  <a:pos x="25" y="55"/>
                </a:cxn>
                <a:cxn ang="0">
                  <a:pos x="12" y="55"/>
                </a:cxn>
                <a:cxn ang="0">
                  <a:pos x="0" y="50"/>
                </a:cxn>
                <a:cxn ang="0">
                  <a:pos x="0" y="36"/>
                </a:cxn>
                <a:cxn ang="0">
                  <a:pos x="5" y="29"/>
                </a:cxn>
                <a:cxn ang="0">
                  <a:pos x="15" y="23"/>
                </a:cxn>
                <a:cxn ang="0">
                  <a:pos x="27" y="19"/>
                </a:cxn>
                <a:cxn ang="0">
                  <a:pos x="40" y="15"/>
                </a:cxn>
                <a:cxn ang="0">
                  <a:pos x="54" y="14"/>
                </a:cxn>
                <a:cxn ang="0">
                  <a:pos x="64" y="8"/>
                </a:cxn>
                <a:cxn ang="0">
                  <a:pos x="74" y="2"/>
                </a:cxn>
                <a:cxn ang="0">
                  <a:pos x="84" y="0"/>
                </a:cxn>
                <a:cxn ang="0">
                  <a:pos x="89" y="4"/>
                </a:cxn>
                <a:cxn ang="0">
                  <a:pos x="92" y="12"/>
                </a:cxn>
                <a:cxn ang="0">
                  <a:pos x="96" y="19"/>
                </a:cxn>
              </a:cxnLst>
              <a:rect l="0" t="0" r="r" b="b"/>
              <a:pathLst>
                <a:path w="96" h="55">
                  <a:moveTo>
                    <a:pt x="96" y="19"/>
                  </a:moveTo>
                  <a:lnTo>
                    <a:pt x="84" y="23"/>
                  </a:lnTo>
                  <a:lnTo>
                    <a:pt x="72" y="29"/>
                  </a:lnTo>
                  <a:lnTo>
                    <a:pt x="59" y="36"/>
                  </a:lnTo>
                  <a:lnTo>
                    <a:pt x="47" y="44"/>
                  </a:lnTo>
                  <a:lnTo>
                    <a:pt x="35" y="51"/>
                  </a:lnTo>
                  <a:lnTo>
                    <a:pt x="25" y="55"/>
                  </a:lnTo>
                  <a:lnTo>
                    <a:pt x="12" y="55"/>
                  </a:lnTo>
                  <a:lnTo>
                    <a:pt x="0" y="50"/>
                  </a:lnTo>
                  <a:lnTo>
                    <a:pt x="0" y="36"/>
                  </a:lnTo>
                  <a:lnTo>
                    <a:pt x="5" y="29"/>
                  </a:lnTo>
                  <a:lnTo>
                    <a:pt x="15" y="23"/>
                  </a:lnTo>
                  <a:lnTo>
                    <a:pt x="27" y="19"/>
                  </a:lnTo>
                  <a:lnTo>
                    <a:pt x="40" y="15"/>
                  </a:lnTo>
                  <a:lnTo>
                    <a:pt x="54" y="14"/>
                  </a:lnTo>
                  <a:lnTo>
                    <a:pt x="64" y="8"/>
                  </a:lnTo>
                  <a:lnTo>
                    <a:pt x="74" y="2"/>
                  </a:lnTo>
                  <a:lnTo>
                    <a:pt x="84" y="0"/>
                  </a:lnTo>
                  <a:lnTo>
                    <a:pt x="89" y="4"/>
                  </a:lnTo>
                  <a:lnTo>
                    <a:pt x="92" y="12"/>
                  </a:lnTo>
                  <a:lnTo>
                    <a:pt x="96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58" name="Freeform 230"/>
            <p:cNvSpPr>
              <a:spLocks/>
            </p:cNvSpPr>
            <p:nvPr/>
          </p:nvSpPr>
          <p:spPr bwMode="auto">
            <a:xfrm>
              <a:off x="3223" y="3309"/>
              <a:ext cx="226" cy="89"/>
            </a:xfrm>
            <a:custGeom>
              <a:avLst/>
              <a:gdLst/>
              <a:ahLst/>
              <a:cxnLst>
                <a:cxn ang="0">
                  <a:pos x="226" y="13"/>
                </a:cxn>
                <a:cxn ang="0">
                  <a:pos x="216" y="19"/>
                </a:cxn>
                <a:cxn ang="0">
                  <a:pos x="206" y="24"/>
                </a:cxn>
                <a:cxn ang="0">
                  <a:pos x="193" y="28"/>
                </a:cxn>
                <a:cxn ang="0">
                  <a:pos x="181" y="32"/>
                </a:cxn>
                <a:cxn ang="0">
                  <a:pos x="166" y="36"/>
                </a:cxn>
                <a:cxn ang="0">
                  <a:pos x="154" y="39"/>
                </a:cxn>
                <a:cxn ang="0">
                  <a:pos x="139" y="41"/>
                </a:cxn>
                <a:cxn ang="0">
                  <a:pos x="126" y="43"/>
                </a:cxn>
                <a:cxn ang="0">
                  <a:pos x="114" y="51"/>
                </a:cxn>
                <a:cxn ang="0">
                  <a:pos x="99" y="56"/>
                </a:cxn>
                <a:cxn ang="0">
                  <a:pos x="87" y="62"/>
                </a:cxn>
                <a:cxn ang="0">
                  <a:pos x="72" y="68"/>
                </a:cxn>
                <a:cxn ang="0">
                  <a:pos x="60" y="73"/>
                </a:cxn>
                <a:cxn ang="0">
                  <a:pos x="45" y="79"/>
                </a:cxn>
                <a:cxn ang="0">
                  <a:pos x="30" y="85"/>
                </a:cxn>
                <a:cxn ang="0">
                  <a:pos x="15" y="89"/>
                </a:cxn>
                <a:cxn ang="0">
                  <a:pos x="0" y="58"/>
                </a:cxn>
                <a:cxn ang="0">
                  <a:pos x="25" y="53"/>
                </a:cxn>
                <a:cxn ang="0">
                  <a:pos x="50" y="45"/>
                </a:cxn>
                <a:cxn ang="0">
                  <a:pos x="72" y="38"/>
                </a:cxn>
                <a:cxn ang="0">
                  <a:pos x="97" y="28"/>
                </a:cxn>
                <a:cxn ang="0">
                  <a:pos x="122" y="21"/>
                </a:cxn>
                <a:cxn ang="0">
                  <a:pos x="146" y="13"/>
                </a:cxn>
                <a:cxn ang="0">
                  <a:pos x="169" y="5"/>
                </a:cxn>
                <a:cxn ang="0">
                  <a:pos x="193" y="0"/>
                </a:cxn>
                <a:cxn ang="0">
                  <a:pos x="203" y="2"/>
                </a:cxn>
                <a:cxn ang="0">
                  <a:pos x="213" y="3"/>
                </a:cxn>
                <a:cxn ang="0">
                  <a:pos x="221" y="5"/>
                </a:cxn>
                <a:cxn ang="0">
                  <a:pos x="226" y="13"/>
                </a:cxn>
              </a:cxnLst>
              <a:rect l="0" t="0" r="r" b="b"/>
              <a:pathLst>
                <a:path w="226" h="89">
                  <a:moveTo>
                    <a:pt x="226" y="13"/>
                  </a:moveTo>
                  <a:lnTo>
                    <a:pt x="216" y="19"/>
                  </a:lnTo>
                  <a:lnTo>
                    <a:pt x="206" y="24"/>
                  </a:lnTo>
                  <a:lnTo>
                    <a:pt x="193" y="28"/>
                  </a:lnTo>
                  <a:lnTo>
                    <a:pt x="181" y="32"/>
                  </a:lnTo>
                  <a:lnTo>
                    <a:pt x="166" y="36"/>
                  </a:lnTo>
                  <a:lnTo>
                    <a:pt x="154" y="39"/>
                  </a:lnTo>
                  <a:lnTo>
                    <a:pt x="139" y="41"/>
                  </a:lnTo>
                  <a:lnTo>
                    <a:pt x="126" y="43"/>
                  </a:lnTo>
                  <a:lnTo>
                    <a:pt x="114" y="51"/>
                  </a:lnTo>
                  <a:lnTo>
                    <a:pt x="99" y="56"/>
                  </a:lnTo>
                  <a:lnTo>
                    <a:pt x="87" y="62"/>
                  </a:lnTo>
                  <a:lnTo>
                    <a:pt x="72" y="68"/>
                  </a:lnTo>
                  <a:lnTo>
                    <a:pt x="60" y="73"/>
                  </a:lnTo>
                  <a:lnTo>
                    <a:pt x="45" y="79"/>
                  </a:lnTo>
                  <a:lnTo>
                    <a:pt x="30" y="85"/>
                  </a:lnTo>
                  <a:lnTo>
                    <a:pt x="15" y="89"/>
                  </a:lnTo>
                  <a:lnTo>
                    <a:pt x="0" y="58"/>
                  </a:lnTo>
                  <a:lnTo>
                    <a:pt x="25" y="53"/>
                  </a:lnTo>
                  <a:lnTo>
                    <a:pt x="50" y="45"/>
                  </a:lnTo>
                  <a:lnTo>
                    <a:pt x="72" y="38"/>
                  </a:lnTo>
                  <a:lnTo>
                    <a:pt x="97" y="28"/>
                  </a:lnTo>
                  <a:lnTo>
                    <a:pt x="122" y="21"/>
                  </a:lnTo>
                  <a:lnTo>
                    <a:pt x="146" y="13"/>
                  </a:lnTo>
                  <a:lnTo>
                    <a:pt x="169" y="5"/>
                  </a:lnTo>
                  <a:lnTo>
                    <a:pt x="193" y="0"/>
                  </a:lnTo>
                  <a:lnTo>
                    <a:pt x="203" y="2"/>
                  </a:lnTo>
                  <a:lnTo>
                    <a:pt x="213" y="3"/>
                  </a:lnTo>
                  <a:lnTo>
                    <a:pt x="221" y="5"/>
                  </a:lnTo>
                  <a:lnTo>
                    <a:pt x="226" y="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59" name="Freeform 231"/>
            <p:cNvSpPr>
              <a:spLocks/>
            </p:cNvSpPr>
            <p:nvPr/>
          </p:nvSpPr>
          <p:spPr bwMode="auto">
            <a:xfrm>
              <a:off x="3652" y="3331"/>
              <a:ext cx="166" cy="29"/>
            </a:xfrm>
            <a:custGeom>
              <a:avLst/>
              <a:gdLst/>
              <a:ahLst/>
              <a:cxnLst>
                <a:cxn ang="0">
                  <a:pos x="166" y="12"/>
                </a:cxn>
                <a:cxn ang="0">
                  <a:pos x="166" y="17"/>
                </a:cxn>
                <a:cxn ang="0">
                  <a:pos x="163" y="21"/>
                </a:cxn>
                <a:cxn ang="0">
                  <a:pos x="161" y="25"/>
                </a:cxn>
                <a:cxn ang="0">
                  <a:pos x="156" y="29"/>
                </a:cxn>
                <a:cxn ang="0">
                  <a:pos x="12" y="25"/>
                </a:cxn>
                <a:cxn ang="0">
                  <a:pos x="7" y="21"/>
                </a:cxn>
                <a:cxn ang="0">
                  <a:pos x="2" y="17"/>
                </a:cxn>
                <a:cxn ang="0">
                  <a:pos x="0" y="12"/>
                </a:cxn>
                <a:cxn ang="0">
                  <a:pos x="0" y="4"/>
                </a:cxn>
                <a:cxn ang="0">
                  <a:pos x="19" y="2"/>
                </a:cxn>
                <a:cxn ang="0">
                  <a:pos x="39" y="0"/>
                </a:cxn>
                <a:cxn ang="0">
                  <a:pos x="59" y="0"/>
                </a:cxn>
                <a:cxn ang="0">
                  <a:pos x="81" y="2"/>
                </a:cxn>
                <a:cxn ang="0">
                  <a:pos x="104" y="4"/>
                </a:cxn>
                <a:cxn ang="0">
                  <a:pos x="123" y="6"/>
                </a:cxn>
                <a:cxn ang="0">
                  <a:pos x="146" y="10"/>
                </a:cxn>
                <a:cxn ang="0">
                  <a:pos x="166" y="12"/>
                </a:cxn>
              </a:cxnLst>
              <a:rect l="0" t="0" r="r" b="b"/>
              <a:pathLst>
                <a:path w="166" h="29">
                  <a:moveTo>
                    <a:pt x="166" y="12"/>
                  </a:moveTo>
                  <a:lnTo>
                    <a:pt x="166" y="17"/>
                  </a:lnTo>
                  <a:lnTo>
                    <a:pt x="163" y="21"/>
                  </a:lnTo>
                  <a:lnTo>
                    <a:pt x="161" y="25"/>
                  </a:lnTo>
                  <a:lnTo>
                    <a:pt x="156" y="29"/>
                  </a:lnTo>
                  <a:lnTo>
                    <a:pt x="12" y="25"/>
                  </a:lnTo>
                  <a:lnTo>
                    <a:pt x="7" y="21"/>
                  </a:lnTo>
                  <a:lnTo>
                    <a:pt x="2" y="17"/>
                  </a:lnTo>
                  <a:lnTo>
                    <a:pt x="0" y="12"/>
                  </a:lnTo>
                  <a:lnTo>
                    <a:pt x="0" y="4"/>
                  </a:lnTo>
                  <a:lnTo>
                    <a:pt x="19" y="2"/>
                  </a:lnTo>
                  <a:lnTo>
                    <a:pt x="39" y="0"/>
                  </a:lnTo>
                  <a:lnTo>
                    <a:pt x="59" y="0"/>
                  </a:lnTo>
                  <a:lnTo>
                    <a:pt x="81" y="2"/>
                  </a:lnTo>
                  <a:lnTo>
                    <a:pt x="104" y="4"/>
                  </a:lnTo>
                  <a:lnTo>
                    <a:pt x="123" y="6"/>
                  </a:lnTo>
                  <a:lnTo>
                    <a:pt x="146" y="10"/>
                  </a:lnTo>
                  <a:lnTo>
                    <a:pt x="166" y="1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60" name="Freeform 232"/>
            <p:cNvSpPr>
              <a:spLocks/>
            </p:cNvSpPr>
            <p:nvPr/>
          </p:nvSpPr>
          <p:spPr bwMode="auto">
            <a:xfrm>
              <a:off x="2535" y="3333"/>
              <a:ext cx="17" cy="14"/>
            </a:xfrm>
            <a:custGeom>
              <a:avLst/>
              <a:gdLst/>
              <a:ahLst/>
              <a:cxnLst>
                <a:cxn ang="0">
                  <a:pos x="17" y="10"/>
                </a:cxn>
                <a:cxn ang="0">
                  <a:pos x="15" y="14"/>
                </a:cxn>
                <a:cxn ang="0">
                  <a:pos x="0" y="0"/>
                </a:cxn>
                <a:cxn ang="0">
                  <a:pos x="5" y="6"/>
                </a:cxn>
                <a:cxn ang="0">
                  <a:pos x="12" y="10"/>
                </a:cxn>
                <a:cxn ang="0">
                  <a:pos x="17" y="12"/>
                </a:cxn>
                <a:cxn ang="0">
                  <a:pos x="17" y="10"/>
                </a:cxn>
              </a:cxnLst>
              <a:rect l="0" t="0" r="r" b="b"/>
              <a:pathLst>
                <a:path w="17" h="14">
                  <a:moveTo>
                    <a:pt x="17" y="10"/>
                  </a:moveTo>
                  <a:lnTo>
                    <a:pt x="15" y="14"/>
                  </a:lnTo>
                  <a:lnTo>
                    <a:pt x="0" y="0"/>
                  </a:lnTo>
                  <a:lnTo>
                    <a:pt x="5" y="6"/>
                  </a:lnTo>
                  <a:lnTo>
                    <a:pt x="12" y="10"/>
                  </a:lnTo>
                  <a:lnTo>
                    <a:pt x="17" y="12"/>
                  </a:lnTo>
                  <a:lnTo>
                    <a:pt x="17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61" name="Freeform 233"/>
            <p:cNvSpPr>
              <a:spLocks/>
            </p:cNvSpPr>
            <p:nvPr/>
          </p:nvSpPr>
          <p:spPr bwMode="auto">
            <a:xfrm>
              <a:off x="2562" y="3347"/>
              <a:ext cx="136" cy="64"/>
            </a:xfrm>
            <a:custGeom>
              <a:avLst/>
              <a:gdLst/>
              <a:ahLst/>
              <a:cxnLst>
                <a:cxn ang="0">
                  <a:pos x="136" y="60"/>
                </a:cxn>
                <a:cxn ang="0">
                  <a:pos x="114" y="64"/>
                </a:cxn>
                <a:cxn ang="0">
                  <a:pos x="97" y="64"/>
                </a:cxn>
                <a:cxn ang="0">
                  <a:pos x="79" y="58"/>
                </a:cxn>
                <a:cxn ang="0">
                  <a:pos x="62" y="49"/>
                </a:cxn>
                <a:cxn ang="0">
                  <a:pos x="47" y="39"/>
                </a:cxn>
                <a:cxn ang="0">
                  <a:pos x="32" y="28"/>
                </a:cxn>
                <a:cxn ang="0">
                  <a:pos x="17" y="17"/>
                </a:cxn>
                <a:cxn ang="0">
                  <a:pos x="0" y="9"/>
                </a:cxn>
                <a:cxn ang="0">
                  <a:pos x="5" y="0"/>
                </a:cxn>
                <a:cxn ang="0">
                  <a:pos x="22" y="7"/>
                </a:cxn>
                <a:cxn ang="0">
                  <a:pos x="40" y="15"/>
                </a:cxn>
                <a:cxn ang="0">
                  <a:pos x="57" y="22"/>
                </a:cxn>
                <a:cxn ang="0">
                  <a:pos x="74" y="30"/>
                </a:cxn>
                <a:cxn ang="0">
                  <a:pos x="89" y="37"/>
                </a:cxn>
                <a:cxn ang="0">
                  <a:pos x="107" y="45"/>
                </a:cxn>
                <a:cxn ang="0">
                  <a:pos x="121" y="53"/>
                </a:cxn>
                <a:cxn ang="0">
                  <a:pos x="136" y="60"/>
                </a:cxn>
              </a:cxnLst>
              <a:rect l="0" t="0" r="r" b="b"/>
              <a:pathLst>
                <a:path w="136" h="64">
                  <a:moveTo>
                    <a:pt x="136" y="60"/>
                  </a:moveTo>
                  <a:lnTo>
                    <a:pt x="114" y="64"/>
                  </a:lnTo>
                  <a:lnTo>
                    <a:pt x="97" y="64"/>
                  </a:lnTo>
                  <a:lnTo>
                    <a:pt x="79" y="58"/>
                  </a:lnTo>
                  <a:lnTo>
                    <a:pt x="62" y="49"/>
                  </a:lnTo>
                  <a:lnTo>
                    <a:pt x="47" y="39"/>
                  </a:lnTo>
                  <a:lnTo>
                    <a:pt x="32" y="28"/>
                  </a:lnTo>
                  <a:lnTo>
                    <a:pt x="17" y="17"/>
                  </a:lnTo>
                  <a:lnTo>
                    <a:pt x="0" y="9"/>
                  </a:lnTo>
                  <a:lnTo>
                    <a:pt x="5" y="0"/>
                  </a:lnTo>
                  <a:lnTo>
                    <a:pt x="22" y="7"/>
                  </a:lnTo>
                  <a:lnTo>
                    <a:pt x="40" y="15"/>
                  </a:lnTo>
                  <a:lnTo>
                    <a:pt x="57" y="22"/>
                  </a:lnTo>
                  <a:lnTo>
                    <a:pt x="74" y="30"/>
                  </a:lnTo>
                  <a:lnTo>
                    <a:pt x="89" y="37"/>
                  </a:lnTo>
                  <a:lnTo>
                    <a:pt x="107" y="45"/>
                  </a:lnTo>
                  <a:lnTo>
                    <a:pt x="121" y="53"/>
                  </a:lnTo>
                  <a:lnTo>
                    <a:pt x="136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62" name="Freeform 234"/>
            <p:cNvSpPr>
              <a:spLocks/>
            </p:cNvSpPr>
            <p:nvPr/>
          </p:nvSpPr>
          <p:spPr bwMode="auto">
            <a:xfrm>
              <a:off x="3102" y="3356"/>
              <a:ext cx="168" cy="282"/>
            </a:xfrm>
            <a:custGeom>
              <a:avLst/>
              <a:gdLst/>
              <a:ahLst/>
              <a:cxnLst>
                <a:cxn ang="0">
                  <a:pos x="64" y="93"/>
                </a:cxn>
                <a:cxn ang="0">
                  <a:pos x="77" y="112"/>
                </a:cxn>
                <a:cxn ang="0">
                  <a:pos x="89" y="131"/>
                </a:cxn>
                <a:cxn ang="0">
                  <a:pos x="99" y="148"/>
                </a:cxn>
                <a:cxn ang="0">
                  <a:pos x="111" y="165"/>
                </a:cxn>
                <a:cxn ang="0">
                  <a:pos x="124" y="182"/>
                </a:cxn>
                <a:cxn ang="0">
                  <a:pos x="139" y="199"/>
                </a:cxn>
                <a:cxn ang="0">
                  <a:pos x="153" y="216"/>
                </a:cxn>
                <a:cxn ang="0">
                  <a:pos x="168" y="235"/>
                </a:cxn>
                <a:cxn ang="0">
                  <a:pos x="166" y="248"/>
                </a:cxn>
                <a:cxn ang="0">
                  <a:pos x="158" y="259"/>
                </a:cxn>
                <a:cxn ang="0">
                  <a:pos x="148" y="271"/>
                </a:cxn>
                <a:cxn ang="0">
                  <a:pos x="141" y="282"/>
                </a:cxn>
                <a:cxn ang="0">
                  <a:pos x="121" y="257"/>
                </a:cxn>
                <a:cxn ang="0">
                  <a:pos x="106" y="233"/>
                </a:cxn>
                <a:cxn ang="0">
                  <a:pos x="91" y="206"/>
                </a:cxn>
                <a:cxn ang="0">
                  <a:pos x="79" y="178"/>
                </a:cxn>
                <a:cxn ang="0">
                  <a:pos x="67" y="151"/>
                </a:cxn>
                <a:cxn ang="0">
                  <a:pos x="52" y="123"/>
                </a:cxn>
                <a:cxn ang="0">
                  <a:pos x="37" y="96"/>
                </a:cxn>
                <a:cxn ang="0">
                  <a:pos x="20" y="72"/>
                </a:cxn>
                <a:cxn ang="0">
                  <a:pos x="20" y="62"/>
                </a:cxn>
                <a:cxn ang="0">
                  <a:pos x="15" y="51"/>
                </a:cxn>
                <a:cxn ang="0">
                  <a:pos x="12" y="40"/>
                </a:cxn>
                <a:cxn ang="0">
                  <a:pos x="20" y="28"/>
                </a:cxn>
                <a:cxn ang="0">
                  <a:pos x="0" y="0"/>
                </a:cxn>
                <a:cxn ang="0">
                  <a:pos x="25" y="19"/>
                </a:cxn>
                <a:cxn ang="0">
                  <a:pos x="39" y="44"/>
                </a:cxn>
                <a:cxn ang="0">
                  <a:pos x="49" y="70"/>
                </a:cxn>
                <a:cxn ang="0">
                  <a:pos x="64" y="93"/>
                </a:cxn>
              </a:cxnLst>
              <a:rect l="0" t="0" r="r" b="b"/>
              <a:pathLst>
                <a:path w="168" h="282">
                  <a:moveTo>
                    <a:pt x="64" y="93"/>
                  </a:moveTo>
                  <a:lnTo>
                    <a:pt x="77" y="112"/>
                  </a:lnTo>
                  <a:lnTo>
                    <a:pt x="89" y="131"/>
                  </a:lnTo>
                  <a:lnTo>
                    <a:pt x="99" y="148"/>
                  </a:lnTo>
                  <a:lnTo>
                    <a:pt x="111" y="165"/>
                  </a:lnTo>
                  <a:lnTo>
                    <a:pt x="124" y="182"/>
                  </a:lnTo>
                  <a:lnTo>
                    <a:pt x="139" y="199"/>
                  </a:lnTo>
                  <a:lnTo>
                    <a:pt x="153" y="216"/>
                  </a:lnTo>
                  <a:lnTo>
                    <a:pt x="168" y="235"/>
                  </a:lnTo>
                  <a:lnTo>
                    <a:pt x="166" y="248"/>
                  </a:lnTo>
                  <a:lnTo>
                    <a:pt x="158" y="259"/>
                  </a:lnTo>
                  <a:lnTo>
                    <a:pt x="148" y="271"/>
                  </a:lnTo>
                  <a:lnTo>
                    <a:pt x="141" y="282"/>
                  </a:lnTo>
                  <a:lnTo>
                    <a:pt x="121" y="257"/>
                  </a:lnTo>
                  <a:lnTo>
                    <a:pt x="106" y="233"/>
                  </a:lnTo>
                  <a:lnTo>
                    <a:pt x="91" y="206"/>
                  </a:lnTo>
                  <a:lnTo>
                    <a:pt x="79" y="178"/>
                  </a:lnTo>
                  <a:lnTo>
                    <a:pt x="67" y="151"/>
                  </a:lnTo>
                  <a:lnTo>
                    <a:pt x="52" y="123"/>
                  </a:lnTo>
                  <a:lnTo>
                    <a:pt x="37" y="96"/>
                  </a:lnTo>
                  <a:lnTo>
                    <a:pt x="20" y="72"/>
                  </a:lnTo>
                  <a:lnTo>
                    <a:pt x="20" y="62"/>
                  </a:lnTo>
                  <a:lnTo>
                    <a:pt x="15" y="51"/>
                  </a:lnTo>
                  <a:lnTo>
                    <a:pt x="12" y="40"/>
                  </a:lnTo>
                  <a:lnTo>
                    <a:pt x="20" y="28"/>
                  </a:lnTo>
                  <a:lnTo>
                    <a:pt x="0" y="0"/>
                  </a:lnTo>
                  <a:lnTo>
                    <a:pt x="25" y="19"/>
                  </a:lnTo>
                  <a:lnTo>
                    <a:pt x="39" y="44"/>
                  </a:lnTo>
                  <a:lnTo>
                    <a:pt x="49" y="70"/>
                  </a:lnTo>
                  <a:lnTo>
                    <a:pt x="64" y="9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63" name="Freeform 235"/>
            <p:cNvSpPr>
              <a:spLocks/>
            </p:cNvSpPr>
            <p:nvPr/>
          </p:nvSpPr>
          <p:spPr bwMode="auto">
            <a:xfrm>
              <a:off x="3268" y="3373"/>
              <a:ext cx="203" cy="85"/>
            </a:xfrm>
            <a:custGeom>
              <a:avLst/>
              <a:gdLst/>
              <a:ahLst/>
              <a:cxnLst>
                <a:cxn ang="0">
                  <a:pos x="203" y="17"/>
                </a:cxn>
                <a:cxn ang="0">
                  <a:pos x="178" y="23"/>
                </a:cxn>
                <a:cxn ang="0">
                  <a:pos x="153" y="30"/>
                </a:cxn>
                <a:cxn ang="0">
                  <a:pos x="131" y="38"/>
                </a:cxn>
                <a:cxn ang="0">
                  <a:pos x="106" y="47"/>
                </a:cxn>
                <a:cxn ang="0">
                  <a:pos x="84" y="57"/>
                </a:cxn>
                <a:cxn ang="0">
                  <a:pos x="62" y="66"/>
                </a:cxn>
                <a:cxn ang="0">
                  <a:pos x="37" y="76"/>
                </a:cxn>
                <a:cxn ang="0">
                  <a:pos x="15" y="85"/>
                </a:cxn>
                <a:cxn ang="0">
                  <a:pos x="7" y="81"/>
                </a:cxn>
                <a:cxn ang="0">
                  <a:pos x="2" y="76"/>
                </a:cxn>
                <a:cxn ang="0">
                  <a:pos x="0" y="70"/>
                </a:cxn>
                <a:cxn ang="0">
                  <a:pos x="2" y="62"/>
                </a:cxn>
                <a:cxn ang="0">
                  <a:pos x="25" y="49"/>
                </a:cxn>
                <a:cxn ang="0">
                  <a:pos x="47" y="38"/>
                </a:cxn>
                <a:cxn ang="0">
                  <a:pos x="72" y="28"/>
                </a:cxn>
                <a:cxn ang="0">
                  <a:pos x="96" y="19"/>
                </a:cxn>
                <a:cxn ang="0">
                  <a:pos x="121" y="11"/>
                </a:cxn>
                <a:cxn ang="0">
                  <a:pos x="148" y="8"/>
                </a:cxn>
                <a:cxn ang="0">
                  <a:pos x="176" y="2"/>
                </a:cxn>
                <a:cxn ang="0">
                  <a:pos x="203" y="0"/>
                </a:cxn>
                <a:cxn ang="0">
                  <a:pos x="203" y="17"/>
                </a:cxn>
              </a:cxnLst>
              <a:rect l="0" t="0" r="r" b="b"/>
              <a:pathLst>
                <a:path w="203" h="85">
                  <a:moveTo>
                    <a:pt x="203" y="17"/>
                  </a:moveTo>
                  <a:lnTo>
                    <a:pt x="178" y="23"/>
                  </a:lnTo>
                  <a:lnTo>
                    <a:pt x="153" y="30"/>
                  </a:lnTo>
                  <a:lnTo>
                    <a:pt x="131" y="38"/>
                  </a:lnTo>
                  <a:lnTo>
                    <a:pt x="106" y="47"/>
                  </a:lnTo>
                  <a:lnTo>
                    <a:pt x="84" y="57"/>
                  </a:lnTo>
                  <a:lnTo>
                    <a:pt x="62" y="66"/>
                  </a:lnTo>
                  <a:lnTo>
                    <a:pt x="37" y="76"/>
                  </a:lnTo>
                  <a:lnTo>
                    <a:pt x="15" y="85"/>
                  </a:lnTo>
                  <a:lnTo>
                    <a:pt x="7" y="81"/>
                  </a:lnTo>
                  <a:lnTo>
                    <a:pt x="2" y="76"/>
                  </a:lnTo>
                  <a:lnTo>
                    <a:pt x="0" y="70"/>
                  </a:lnTo>
                  <a:lnTo>
                    <a:pt x="2" y="62"/>
                  </a:lnTo>
                  <a:lnTo>
                    <a:pt x="25" y="49"/>
                  </a:lnTo>
                  <a:lnTo>
                    <a:pt x="47" y="38"/>
                  </a:lnTo>
                  <a:lnTo>
                    <a:pt x="72" y="28"/>
                  </a:lnTo>
                  <a:lnTo>
                    <a:pt x="96" y="19"/>
                  </a:lnTo>
                  <a:lnTo>
                    <a:pt x="121" y="11"/>
                  </a:lnTo>
                  <a:lnTo>
                    <a:pt x="148" y="8"/>
                  </a:lnTo>
                  <a:lnTo>
                    <a:pt x="176" y="2"/>
                  </a:lnTo>
                  <a:lnTo>
                    <a:pt x="203" y="0"/>
                  </a:lnTo>
                  <a:lnTo>
                    <a:pt x="203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64" name="Freeform 236"/>
            <p:cNvSpPr>
              <a:spLocks/>
            </p:cNvSpPr>
            <p:nvPr/>
          </p:nvSpPr>
          <p:spPr bwMode="auto">
            <a:xfrm>
              <a:off x="3696" y="3403"/>
              <a:ext cx="102" cy="27"/>
            </a:xfrm>
            <a:custGeom>
              <a:avLst/>
              <a:gdLst/>
              <a:ahLst/>
              <a:cxnLst>
                <a:cxn ang="0">
                  <a:pos x="102" y="19"/>
                </a:cxn>
                <a:cxn ang="0">
                  <a:pos x="92" y="23"/>
                </a:cxn>
                <a:cxn ang="0">
                  <a:pos x="79" y="25"/>
                </a:cxn>
                <a:cxn ang="0">
                  <a:pos x="65" y="27"/>
                </a:cxn>
                <a:cxn ang="0">
                  <a:pos x="52" y="27"/>
                </a:cxn>
                <a:cxn ang="0">
                  <a:pos x="37" y="27"/>
                </a:cxn>
                <a:cxn ang="0">
                  <a:pos x="25" y="25"/>
                </a:cxn>
                <a:cxn ang="0">
                  <a:pos x="10" y="23"/>
                </a:cxn>
                <a:cxn ang="0">
                  <a:pos x="0" y="19"/>
                </a:cxn>
                <a:cxn ang="0">
                  <a:pos x="0" y="4"/>
                </a:cxn>
                <a:cxn ang="0">
                  <a:pos x="15" y="4"/>
                </a:cxn>
                <a:cxn ang="0">
                  <a:pos x="30" y="2"/>
                </a:cxn>
                <a:cxn ang="0">
                  <a:pos x="45" y="0"/>
                </a:cxn>
                <a:cxn ang="0">
                  <a:pos x="60" y="0"/>
                </a:cxn>
                <a:cxn ang="0">
                  <a:pos x="74" y="0"/>
                </a:cxn>
                <a:cxn ang="0">
                  <a:pos x="87" y="4"/>
                </a:cxn>
                <a:cxn ang="0">
                  <a:pos x="94" y="10"/>
                </a:cxn>
                <a:cxn ang="0">
                  <a:pos x="102" y="19"/>
                </a:cxn>
              </a:cxnLst>
              <a:rect l="0" t="0" r="r" b="b"/>
              <a:pathLst>
                <a:path w="102" h="27">
                  <a:moveTo>
                    <a:pt x="102" y="19"/>
                  </a:moveTo>
                  <a:lnTo>
                    <a:pt x="92" y="23"/>
                  </a:lnTo>
                  <a:lnTo>
                    <a:pt x="79" y="25"/>
                  </a:lnTo>
                  <a:lnTo>
                    <a:pt x="65" y="27"/>
                  </a:lnTo>
                  <a:lnTo>
                    <a:pt x="52" y="27"/>
                  </a:lnTo>
                  <a:lnTo>
                    <a:pt x="37" y="27"/>
                  </a:lnTo>
                  <a:lnTo>
                    <a:pt x="25" y="25"/>
                  </a:lnTo>
                  <a:lnTo>
                    <a:pt x="10" y="23"/>
                  </a:lnTo>
                  <a:lnTo>
                    <a:pt x="0" y="19"/>
                  </a:lnTo>
                  <a:lnTo>
                    <a:pt x="0" y="4"/>
                  </a:lnTo>
                  <a:lnTo>
                    <a:pt x="15" y="4"/>
                  </a:lnTo>
                  <a:lnTo>
                    <a:pt x="30" y="2"/>
                  </a:lnTo>
                  <a:lnTo>
                    <a:pt x="45" y="0"/>
                  </a:lnTo>
                  <a:lnTo>
                    <a:pt x="60" y="0"/>
                  </a:lnTo>
                  <a:lnTo>
                    <a:pt x="74" y="0"/>
                  </a:lnTo>
                  <a:lnTo>
                    <a:pt x="87" y="4"/>
                  </a:lnTo>
                  <a:lnTo>
                    <a:pt x="94" y="10"/>
                  </a:lnTo>
                  <a:lnTo>
                    <a:pt x="102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65" name="Freeform 237"/>
            <p:cNvSpPr>
              <a:spLocks/>
            </p:cNvSpPr>
            <p:nvPr/>
          </p:nvSpPr>
          <p:spPr bwMode="auto">
            <a:xfrm>
              <a:off x="3300" y="3415"/>
              <a:ext cx="238" cy="100"/>
            </a:xfrm>
            <a:custGeom>
              <a:avLst/>
              <a:gdLst/>
              <a:ahLst/>
              <a:cxnLst>
                <a:cxn ang="0">
                  <a:pos x="238" y="17"/>
                </a:cxn>
                <a:cxn ang="0">
                  <a:pos x="230" y="32"/>
                </a:cxn>
                <a:cxn ang="0">
                  <a:pos x="213" y="36"/>
                </a:cxn>
                <a:cxn ang="0">
                  <a:pos x="191" y="37"/>
                </a:cxn>
                <a:cxn ang="0">
                  <a:pos x="171" y="43"/>
                </a:cxn>
                <a:cxn ang="0">
                  <a:pos x="154" y="51"/>
                </a:cxn>
                <a:cxn ang="0">
                  <a:pos x="136" y="58"/>
                </a:cxn>
                <a:cxn ang="0">
                  <a:pos x="119" y="64"/>
                </a:cxn>
                <a:cxn ang="0">
                  <a:pos x="102" y="70"/>
                </a:cxn>
                <a:cxn ang="0">
                  <a:pos x="82" y="77"/>
                </a:cxn>
                <a:cxn ang="0">
                  <a:pos x="64" y="83"/>
                </a:cxn>
                <a:cxn ang="0">
                  <a:pos x="49" y="90"/>
                </a:cxn>
                <a:cxn ang="0">
                  <a:pos x="32" y="100"/>
                </a:cxn>
                <a:cxn ang="0">
                  <a:pos x="20" y="98"/>
                </a:cxn>
                <a:cxn ang="0">
                  <a:pos x="10" y="92"/>
                </a:cxn>
                <a:cxn ang="0">
                  <a:pos x="2" y="85"/>
                </a:cxn>
                <a:cxn ang="0">
                  <a:pos x="0" y="75"/>
                </a:cxn>
                <a:cxn ang="0">
                  <a:pos x="2" y="66"/>
                </a:cxn>
                <a:cxn ang="0">
                  <a:pos x="12" y="64"/>
                </a:cxn>
                <a:cxn ang="0">
                  <a:pos x="25" y="66"/>
                </a:cxn>
                <a:cxn ang="0">
                  <a:pos x="37" y="66"/>
                </a:cxn>
                <a:cxn ang="0">
                  <a:pos x="57" y="56"/>
                </a:cxn>
                <a:cxn ang="0">
                  <a:pos x="79" y="49"/>
                </a:cxn>
                <a:cxn ang="0">
                  <a:pos x="102" y="41"/>
                </a:cxn>
                <a:cxn ang="0">
                  <a:pos x="124" y="34"/>
                </a:cxn>
                <a:cxn ang="0">
                  <a:pos x="146" y="26"/>
                </a:cxn>
                <a:cxn ang="0">
                  <a:pos x="166" y="19"/>
                </a:cxn>
                <a:cxn ang="0">
                  <a:pos x="188" y="9"/>
                </a:cxn>
                <a:cxn ang="0">
                  <a:pos x="208" y="0"/>
                </a:cxn>
                <a:cxn ang="0">
                  <a:pos x="218" y="0"/>
                </a:cxn>
                <a:cxn ang="0">
                  <a:pos x="228" y="3"/>
                </a:cxn>
                <a:cxn ang="0">
                  <a:pos x="233" y="9"/>
                </a:cxn>
                <a:cxn ang="0">
                  <a:pos x="238" y="17"/>
                </a:cxn>
              </a:cxnLst>
              <a:rect l="0" t="0" r="r" b="b"/>
              <a:pathLst>
                <a:path w="238" h="100">
                  <a:moveTo>
                    <a:pt x="238" y="17"/>
                  </a:moveTo>
                  <a:lnTo>
                    <a:pt x="230" y="32"/>
                  </a:lnTo>
                  <a:lnTo>
                    <a:pt x="213" y="36"/>
                  </a:lnTo>
                  <a:lnTo>
                    <a:pt x="191" y="37"/>
                  </a:lnTo>
                  <a:lnTo>
                    <a:pt x="171" y="43"/>
                  </a:lnTo>
                  <a:lnTo>
                    <a:pt x="154" y="51"/>
                  </a:lnTo>
                  <a:lnTo>
                    <a:pt x="136" y="58"/>
                  </a:lnTo>
                  <a:lnTo>
                    <a:pt x="119" y="64"/>
                  </a:lnTo>
                  <a:lnTo>
                    <a:pt x="102" y="70"/>
                  </a:lnTo>
                  <a:lnTo>
                    <a:pt x="82" y="77"/>
                  </a:lnTo>
                  <a:lnTo>
                    <a:pt x="64" y="83"/>
                  </a:lnTo>
                  <a:lnTo>
                    <a:pt x="49" y="90"/>
                  </a:lnTo>
                  <a:lnTo>
                    <a:pt x="32" y="100"/>
                  </a:lnTo>
                  <a:lnTo>
                    <a:pt x="20" y="98"/>
                  </a:lnTo>
                  <a:lnTo>
                    <a:pt x="10" y="92"/>
                  </a:lnTo>
                  <a:lnTo>
                    <a:pt x="2" y="85"/>
                  </a:lnTo>
                  <a:lnTo>
                    <a:pt x="0" y="75"/>
                  </a:lnTo>
                  <a:lnTo>
                    <a:pt x="2" y="66"/>
                  </a:lnTo>
                  <a:lnTo>
                    <a:pt x="12" y="64"/>
                  </a:lnTo>
                  <a:lnTo>
                    <a:pt x="25" y="66"/>
                  </a:lnTo>
                  <a:lnTo>
                    <a:pt x="37" y="66"/>
                  </a:lnTo>
                  <a:lnTo>
                    <a:pt x="57" y="56"/>
                  </a:lnTo>
                  <a:lnTo>
                    <a:pt x="79" y="49"/>
                  </a:lnTo>
                  <a:lnTo>
                    <a:pt x="102" y="41"/>
                  </a:lnTo>
                  <a:lnTo>
                    <a:pt x="124" y="34"/>
                  </a:lnTo>
                  <a:lnTo>
                    <a:pt x="146" y="26"/>
                  </a:lnTo>
                  <a:lnTo>
                    <a:pt x="166" y="19"/>
                  </a:lnTo>
                  <a:lnTo>
                    <a:pt x="188" y="9"/>
                  </a:lnTo>
                  <a:lnTo>
                    <a:pt x="208" y="0"/>
                  </a:lnTo>
                  <a:lnTo>
                    <a:pt x="218" y="0"/>
                  </a:lnTo>
                  <a:lnTo>
                    <a:pt x="228" y="3"/>
                  </a:lnTo>
                  <a:lnTo>
                    <a:pt x="233" y="9"/>
                  </a:lnTo>
                  <a:lnTo>
                    <a:pt x="238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66" name="Freeform 238"/>
            <p:cNvSpPr>
              <a:spLocks/>
            </p:cNvSpPr>
            <p:nvPr/>
          </p:nvSpPr>
          <p:spPr bwMode="auto">
            <a:xfrm>
              <a:off x="3699" y="3471"/>
              <a:ext cx="64" cy="29"/>
            </a:xfrm>
            <a:custGeom>
              <a:avLst/>
              <a:gdLst/>
              <a:ahLst/>
              <a:cxnLst>
                <a:cxn ang="0">
                  <a:pos x="64" y="16"/>
                </a:cxn>
                <a:cxn ang="0">
                  <a:pos x="64" y="19"/>
                </a:cxn>
                <a:cxn ang="0">
                  <a:pos x="64" y="23"/>
                </a:cxn>
                <a:cxn ang="0">
                  <a:pos x="64" y="27"/>
                </a:cxn>
                <a:cxn ang="0">
                  <a:pos x="62" y="29"/>
                </a:cxn>
                <a:cxn ang="0">
                  <a:pos x="44" y="25"/>
                </a:cxn>
                <a:cxn ang="0">
                  <a:pos x="24" y="25"/>
                </a:cxn>
                <a:cxn ang="0">
                  <a:pos x="7" y="19"/>
                </a:cxn>
                <a:cxn ang="0">
                  <a:pos x="0" y="4"/>
                </a:cxn>
                <a:cxn ang="0">
                  <a:pos x="19" y="2"/>
                </a:cxn>
                <a:cxn ang="0">
                  <a:pos x="39" y="0"/>
                </a:cxn>
                <a:cxn ang="0">
                  <a:pos x="57" y="4"/>
                </a:cxn>
                <a:cxn ang="0">
                  <a:pos x="64" y="16"/>
                </a:cxn>
              </a:cxnLst>
              <a:rect l="0" t="0" r="r" b="b"/>
              <a:pathLst>
                <a:path w="64" h="29">
                  <a:moveTo>
                    <a:pt x="64" y="16"/>
                  </a:moveTo>
                  <a:lnTo>
                    <a:pt x="64" y="19"/>
                  </a:lnTo>
                  <a:lnTo>
                    <a:pt x="64" y="23"/>
                  </a:lnTo>
                  <a:lnTo>
                    <a:pt x="64" y="27"/>
                  </a:lnTo>
                  <a:lnTo>
                    <a:pt x="62" y="29"/>
                  </a:lnTo>
                  <a:lnTo>
                    <a:pt x="44" y="25"/>
                  </a:lnTo>
                  <a:lnTo>
                    <a:pt x="24" y="25"/>
                  </a:lnTo>
                  <a:lnTo>
                    <a:pt x="7" y="19"/>
                  </a:lnTo>
                  <a:lnTo>
                    <a:pt x="0" y="4"/>
                  </a:lnTo>
                  <a:lnTo>
                    <a:pt x="19" y="2"/>
                  </a:lnTo>
                  <a:lnTo>
                    <a:pt x="39" y="0"/>
                  </a:lnTo>
                  <a:lnTo>
                    <a:pt x="57" y="4"/>
                  </a:lnTo>
                  <a:lnTo>
                    <a:pt x="64" y="1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367" name="Freeform 239"/>
            <p:cNvSpPr>
              <a:spLocks/>
            </p:cNvSpPr>
            <p:nvPr/>
          </p:nvSpPr>
          <p:spPr bwMode="auto">
            <a:xfrm>
              <a:off x="3652" y="3540"/>
              <a:ext cx="44" cy="22"/>
            </a:xfrm>
            <a:custGeom>
              <a:avLst/>
              <a:gdLst/>
              <a:ahLst/>
              <a:cxnLst>
                <a:cxn ang="0">
                  <a:pos x="44" y="11"/>
                </a:cxn>
                <a:cxn ang="0">
                  <a:pos x="37" y="18"/>
                </a:cxn>
                <a:cxn ang="0">
                  <a:pos x="27" y="22"/>
                </a:cxn>
                <a:cxn ang="0">
                  <a:pos x="12" y="22"/>
                </a:cxn>
                <a:cxn ang="0">
                  <a:pos x="0" y="22"/>
                </a:cxn>
                <a:cxn ang="0">
                  <a:pos x="32" y="0"/>
                </a:cxn>
                <a:cxn ang="0">
                  <a:pos x="44" y="11"/>
                </a:cxn>
              </a:cxnLst>
              <a:rect l="0" t="0" r="r" b="b"/>
              <a:pathLst>
                <a:path w="44" h="22">
                  <a:moveTo>
                    <a:pt x="44" y="11"/>
                  </a:moveTo>
                  <a:lnTo>
                    <a:pt x="37" y="18"/>
                  </a:lnTo>
                  <a:lnTo>
                    <a:pt x="27" y="22"/>
                  </a:lnTo>
                  <a:lnTo>
                    <a:pt x="12" y="22"/>
                  </a:lnTo>
                  <a:lnTo>
                    <a:pt x="0" y="22"/>
                  </a:lnTo>
                  <a:lnTo>
                    <a:pt x="32" y="0"/>
                  </a:lnTo>
                  <a:lnTo>
                    <a:pt x="44" y="1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928688" y="1298575"/>
            <a:ext cx="5132387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/>
              <a:t>Claims</a:t>
            </a:r>
          </a:p>
          <a:p>
            <a:r>
              <a:rPr lang="en-US" sz="4000" b="1"/>
              <a:t> Data</a:t>
            </a:r>
          </a:p>
        </p:txBody>
      </p:sp>
      <p:sp>
        <p:nvSpPr>
          <p:cNvPr id="14340" name="TextBox 240"/>
          <p:cNvSpPr txBox="1">
            <a:spLocks noChangeArrowheads="1"/>
          </p:cNvSpPr>
          <p:nvPr/>
        </p:nvSpPr>
        <p:spPr bwMode="auto">
          <a:xfrm>
            <a:off x="354013" y="3657600"/>
            <a:ext cx="32083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000000"/>
                </a:solidFill>
              </a:rPr>
              <a:t>Employee</a:t>
            </a:r>
          </a:p>
          <a:p>
            <a:r>
              <a:rPr lang="en-US" sz="3600" b="1">
                <a:solidFill>
                  <a:srgbClr val="000000"/>
                </a:solidFill>
              </a:rPr>
              <a:t> Feedback</a:t>
            </a:r>
          </a:p>
        </p:txBody>
      </p:sp>
      <p:sp>
        <p:nvSpPr>
          <p:cNvPr id="14341" name="TextBox 241"/>
          <p:cNvSpPr txBox="1">
            <a:spLocks noChangeArrowheads="1"/>
          </p:cNvSpPr>
          <p:nvPr/>
        </p:nvSpPr>
        <p:spPr bwMode="auto">
          <a:xfrm>
            <a:off x="3392488" y="742950"/>
            <a:ext cx="57515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/>
              <a:t>Market Data on plan design, employee premiums and Board contributions</a:t>
            </a:r>
          </a:p>
        </p:txBody>
      </p:sp>
      <p:sp>
        <p:nvSpPr>
          <p:cNvPr id="14342" name="TextBox 242"/>
          <p:cNvSpPr txBox="1">
            <a:spLocks noChangeArrowheads="1"/>
          </p:cNvSpPr>
          <p:nvPr/>
        </p:nvSpPr>
        <p:spPr bwMode="auto">
          <a:xfrm>
            <a:off x="3613150" y="4070350"/>
            <a:ext cx="41132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Reserve Balance</a:t>
            </a:r>
          </a:p>
        </p:txBody>
      </p:sp>
      <p:sp>
        <p:nvSpPr>
          <p:cNvPr id="14343" name="TextBox 243"/>
          <p:cNvSpPr txBox="1">
            <a:spLocks noChangeArrowheads="1"/>
          </p:cNvSpPr>
          <p:nvPr/>
        </p:nvSpPr>
        <p:spPr bwMode="auto">
          <a:xfrm>
            <a:off x="0" y="0"/>
            <a:ext cx="9144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i="1">
                <a:solidFill>
                  <a:srgbClr val="7030A0"/>
                </a:solidFill>
              </a:rPr>
              <a:t>Every year Health Care Executive Committee (HCEC) looks at </a:t>
            </a:r>
          </a:p>
        </p:txBody>
      </p:sp>
      <p:sp>
        <p:nvSpPr>
          <p:cNvPr id="14344" name="TextBox 244"/>
          <p:cNvSpPr txBox="1">
            <a:spLocks noChangeArrowheads="1"/>
          </p:cNvSpPr>
          <p:nvPr/>
        </p:nvSpPr>
        <p:spPr bwMode="auto">
          <a:xfrm>
            <a:off x="4778375" y="3127375"/>
            <a:ext cx="28765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/>
              <a:t>Trend Data</a:t>
            </a:r>
          </a:p>
        </p:txBody>
      </p:sp>
      <p:sp>
        <p:nvSpPr>
          <p:cNvPr id="14345" name="TextBox 245"/>
          <p:cNvSpPr txBox="1">
            <a:spLocks noChangeArrowheads="1"/>
          </p:cNvSpPr>
          <p:nvPr/>
        </p:nvSpPr>
        <p:spPr bwMode="auto">
          <a:xfrm>
            <a:off x="0" y="5132388"/>
            <a:ext cx="9144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i="1">
                <a:solidFill>
                  <a:srgbClr val="7030A0"/>
                </a:solidFill>
              </a:rPr>
              <a:t>Process going forward – HCEC Analysis and options will be provided to Boards in the Spring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0641"/>
            <a:ext cx="8229600" cy="37084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36320" y="5740400"/>
            <a:ext cx="3474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524000" y="1397000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0" y="680720"/>
          <a:ext cx="9144001" cy="648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315720"/>
                <a:gridCol w="1991360"/>
                <a:gridCol w="2760737"/>
                <a:gridCol w="1628384"/>
              </a:tblGrid>
              <a:tr h="1727802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FY-09/10</a:t>
                      </a:r>
                      <a:endParaRPr lang="en-US" sz="16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No Change</a:t>
                      </a:r>
                      <a:r>
                        <a:rPr lang="en-US" sz="1600" b="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to Employee Premium</a:t>
                      </a:r>
                      <a:endParaRPr lang="en-US" sz="16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Board Contribution</a:t>
                      </a:r>
                      <a:r>
                        <a:rPr lang="en-US" sz="1600" b="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Increased by 5.97% </a:t>
                      </a:r>
                      <a:endParaRPr lang="en-US" sz="16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No </a:t>
                      </a:r>
                    </a:p>
                    <a:p>
                      <a:r>
                        <a:rPr lang="en-US" sz="1600" b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Plan Design Changes</a:t>
                      </a:r>
                      <a:endParaRPr lang="en-US" sz="16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No</a:t>
                      </a:r>
                      <a:r>
                        <a:rPr lang="en-US" sz="1600" b="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Base Salary Increase</a:t>
                      </a:r>
                    </a:p>
                    <a:p>
                      <a:endParaRPr lang="en-US" sz="1600" b="0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sz="1600" b="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$350 Lump sum </a:t>
                      </a:r>
                      <a:endParaRPr lang="en-US" sz="1600" b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156970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FY10/11</a:t>
                      </a:r>
                    </a:p>
                    <a:p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No Change</a:t>
                      </a:r>
                      <a:r>
                        <a:rPr lang="en-US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to Employee Premium</a:t>
                      </a:r>
                      <a:endParaRPr lang="en-US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No Change</a:t>
                      </a:r>
                      <a:r>
                        <a:rPr lang="en-US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to Board Contribution</a:t>
                      </a:r>
                      <a:endParaRPr lang="en-US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Plan Design Changes</a:t>
                      </a:r>
                      <a:r>
                        <a:rPr lang="en-US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: Services, Pharmacy, Urgent Care/ER Co-pays, Out of Pocket Maximum Increases</a:t>
                      </a:r>
                      <a:endParaRPr lang="en-US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No Base</a:t>
                      </a:r>
                      <a:r>
                        <a:rPr lang="en-US" sz="1600" baseline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sz="160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Salary </a:t>
                      </a:r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Increase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118574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FY11/12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No Change</a:t>
                      </a:r>
                      <a:r>
                        <a:rPr lang="en-US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to Employee Premium</a:t>
                      </a:r>
                      <a:endParaRPr lang="en-US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No Change</a:t>
                      </a:r>
                      <a:r>
                        <a:rPr lang="en-US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to Board Contribution</a:t>
                      </a:r>
                      <a:endParaRPr lang="en-US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Plan Design Changes:</a:t>
                      </a:r>
                      <a:r>
                        <a:rPr lang="en-US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Services, Pharmacy, ER Co-pays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1% Salary Increase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199883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FY12/13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Basic Plan-No Change</a:t>
                      </a:r>
                    </a:p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Plus Plan-</a:t>
                      </a:r>
                    </a:p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No</a:t>
                      </a:r>
                      <a:r>
                        <a:rPr lang="en-US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Increase (subsidized)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Board</a:t>
                      </a:r>
                      <a:r>
                        <a:rPr lang="en-US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Contribution Decreased by 4.26%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Plan Design Changes:</a:t>
                      </a:r>
                      <a:r>
                        <a:rPr lang="en-US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Eliminated</a:t>
                      </a:r>
                      <a:r>
                        <a:rPr lang="en-US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High Plan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No Plan Design Changes to Remaining Plans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Offset Mandated</a:t>
                      </a:r>
                      <a:r>
                        <a:rPr lang="en-US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VRS 5% Employee Contribution Net Increase to Employees &lt; 1%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162560"/>
            <a:ext cx="734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7030A0"/>
                </a:solidFill>
                <a:latin typeface="Gill Sans MT" pitchFamily="34" charset="0"/>
              </a:rPr>
              <a:t>Total Compensation: A Look at What We Have Done</a:t>
            </a:r>
            <a:endParaRPr lang="en-US" sz="2400" b="1" i="1" dirty="0">
              <a:solidFill>
                <a:srgbClr val="7030A0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0587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0968"/>
          </a:xfrm>
          <a:solidFill>
            <a:schemeClr val="accent4"/>
          </a:solidFill>
        </p:spPr>
        <p:txBody>
          <a:bodyPr/>
          <a:lstStyle/>
          <a:p>
            <a:r>
              <a:rPr lang="en-US" sz="4800" b="1" dirty="0" smtClean="0">
                <a:solidFill>
                  <a:schemeClr val="accent3"/>
                </a:solidFill>
                <a:latin typeface="Gill Sans MT" pitchFamily="34" charset="0"/>
              </a:rPr>
              <a:t>Background</a:t>
            </a:r>
            <a:endParaRPr lang="en-US" sz="4800" b="1" dirty="0">
              <a:solidFill>
                <a:schemeClr val="accent3"/>
              </a:solidFill>
              <a:latin typeface="Gill Sans M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0641"/>
            <a:ext cx="8229600" cy="370840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7030A0"/>
                </a:solidFill>
              </a:rPr>
              <a:t>High Option Plan-Above Market</a:t>
            </a:r>
          </a:p>
          <a:p>
            <a:pPr>
              <a:buNone/>
            </a:pPr>
            <a:r>
              <a:rPr lang="en-US" b="1" dirty="0" smtClean="0">
                <a:solidFill>
                  <a:srgbClr val="7030A0"/>
                </a:solidFill>
              </a:rPr>
              <a:t>		  Moved From 3 to 2 Plan Option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Temporary subsidy of premiums for middle plan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Changes Included: 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Co-insurance decreased from 95%-90% for inpatient admissions, specialty diagnostic services, outpatient surgeries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Out of pocket maximum increased from $1500/$3000 to $2000/$4000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Out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 flipV="1">
            <a:off x="213360" y="2153920"/>
            <a:ext cx="1270000" cy="812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36320" y="5740400"/>
            <a:ext cx="3474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5154" y="4917441"/>
            <a:ext cx="3875809" cy="19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917440"/>
            <a:ext cx="2850574" cy="19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7640" y="4907281"/>
            <a:ext cx="2626360" cy="195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Medical Plan Benchmarking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</p:nvPr>
        </p:nvGraphicFramePr>
        <p:xfrm>
          <a:off x="233680" y="1473200"/>
          <a:ext cx="4297680" cy="4155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/>
          <p:cNvGraphicFramePr>
            <a:graphicFrameLocks noGrp="1"/>
          </p:cNvGraphicFramePr>
          <p:nvPr>
            <p:ph sz="quarter" idx="4"/>
          </p:nvPr>
        </p:nvGraphicFramePr>
        <p:xfrm>
          <a:off x="4665345" y="1494154"/>
          <a:ext cx="4041775" cy="4114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Medical Plan Benchmarking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1849120" y="4084320"/>
          <a:ext cx="514096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849120" y="1412240"/>
          <a:ext cx="5151119" cy="2483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663" y="240632"/>
            <a:ext cx="8734926" cy="1177006"/>
          </a:xfrm>
        </p:spPr>
        <p:txBody>
          <a:bodyPr/>
          <a:lstStyle/>
          <a:p>
            <a:r>
              <a:rPr lang="en-US" sz="3600" b="1" dirty="0" smtClean="0">
                <a:latin typeface="Gill Sans MT" pitchFamily="34" charset="0"/>
                <a:cs typeface="Times New Roman" pitchFamily="18" charset="0"/>
              </a:rPr>
              <a:t>Medical Plan Benchmarking</a:t>
            </a:r>
            <a:br>
              <a:rPr lang="en-US" sz="3600" b="1" dirty="0" smtClean="0">
                <a:latin typeface="Gill Sans MT" pitchFamily="34" charset="0"/>
                <a:cs typeface="Times New Roman" pitchFamily="18" charset="0"/>
              </a:rPr>
            </a:br>
            <a:r>
              <a:rPr lang="en-US" sz="2400" b="1" dirty="0" smtClean="0">
                <a:latin typeface="Gill Sans MT" pitchFamily="34" charset="0"/>
                <a:cs typeface="Times New Roman" pitchFamily="18" charset="0"/>
              </a:rPr>
              <a:t>Plus Plan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84478" y="1070810"/>
          <a:ext cx="8199121" cy="5575814"/>
        </p:xfrm>
        <a:graphic>
          <a:graphicData uri="http://schemas.openxmlformats.org/drawingml/2006/table">
            <a:tbl>
              <a:tblPr/>
              <a:tblGrid>
                <a:gridCol w="2779191"/>
                <a:gridCol w="2828234"/>
                <a:gridCol w="2591696"/>
              </a:tblGrid>
              <a:tr h="6011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Annual Costs</a:t>
                      </a:r>
                      <a:endParaRPr lang="en-US" sz="24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Albemarle</a:t>
                      </a:r>
                      <a:endParaRPr lang="en-US" sz="24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2012 Market</a:t>
                      </a:r>
                      <a:endParaRPr lang="en-US" sz="24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635271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 </a:t>
                      </a:r>
                      <a:r>
                        <a:rPr lang="en-US" sz="2400" b="1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Cost:</a:t>
                      </a:r>
                      <a:endParaRPr lang="en-US" sz="2400" b="1" dirty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F29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</a:tr>
              <a:tr h="48909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Individual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$7,225 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$6,496 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31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Family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$9,973 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$16,706 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26944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Employee </a:t>
                      </a:r>
                      <a:r>
                        <a:rPr lang="en-US" sz="2400" b="1" dirty="0" smtClean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Premiums: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</a:tr>
              <a:tr h="43035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Individual </a:t>
                      </a:r>
                      <a:endParaRPr lang="en-US" sz="2400" b="1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$480 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$750 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31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Family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$3,228 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$6,539 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63897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Board </a:t>
                      </a:r>
                      <a:r>
                        <a:rPr lang="en-US" sz="2400" b="1" dirty="0" smtClean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Contributions: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</a:tr>
              <a:tr h="4465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Individual</a:t>
                      </a:r>
                      <a:endParaRPr lang="en-US" sz="2400" b="1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$</a:t>
                      </a: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6,745 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$5,745 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31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Family</a:t>
                      </a:r>
                      <a:endParaRPr lang="en-US" sz="2400" b="1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$6,745 </a:t>
                      </a:r>
                      <a:endParaRPr lang="en-US" sz="2400" b="1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5F2987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$10,167 </a:t>
                      </a:r>
                      <a:endParaRPr lang="en-US" sz="2400" b="1" dirty="0">
                        <a:solidFill>
                          <a:srgbClr val="5F2987"/>
                        </a:solidFill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400" b="1" dirty="0">
                        <a:solidFill>
                          <a:srgbClr val="5F2987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5F2987"/>
                        </a:solidFill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400" b="1" dirty="0">
                        <a:solidFill>
                          <a:srgbClr val="5F2987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ADVANCEDSETTINGSVIEW" val="False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00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HARTCOLORS" val="0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9927</TotalTime>
  <Words>974</Words>
  <Application>Microsoft Office PowerPoint</Application>
  <PresentationFormat>On-screen Show (4:3)</PresentationFormat>
  <Paragraphs>215</Paragraphs>
  <Slides>16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1_Default Design</vt:lpstr>
      <vt:lpstr>Slide 1</vt:lpstr>
      <vt:lpstr>Slide 2</vt:lpstr>
      <vt:lpstr>Slide 3</vt:lpstr>
      <vt:lpstr>Slide 4</vt:lpstr>
      <vt:lpstr>Slide 5</vt:lpstr>
      <vt:lpstr>Background</vt:lpstr>
      <vt:lpstr>Medical Plan Benchmarking </vt:lpstr>
      <vt:lpstr>Medical Plan Benchmarking </vt:lpstr>
      <vt:lpstr>Medical Plan Benchmarking Plus Plan  </vt:lpstr>
      <vt:lpstr>Medical Insurance</vt:lpstr>
      <vt:lpstr>Future                Considerations</vt:lpstr>
      <vt:lpstr> Health Care Reform Update for 2014  </vt:lpstr>
      <vt:lpstr> Pay or Play 50+ Penalties</vt:lpstr>
      <vt:lpstr>Dental Insurance</vt:lpstr>
      <vt:lpstr>Slide 15</vt:lpstr>
      <vt:lpstr>Slide 16</vt:lpstr>
    </vt:vector>
  </TitlesOfParts>
  <Company>Albemarle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 1</dc:title>
  <dc:creator>Jennifer Albert</dc:creator>
  <cp:lastModifiedBy>lgerome</cp:lastModifiedBy>
  <cp:revision>935</cp:revision>
  <dcterms:created xsi:type="dcterms:W3CDTF">2008-07-01T16:50:33Z</dcterms:created>
  <dcterms:modified xsi:type="dcterms:W3CDTF">2013-03-13T18:03:55Z</dcterms:modified>
</cp:coreProperties>
</file>